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9"/>
  </p:notesMasterIdLst>
  <p:handoutMasterIdLst>
    <p:handoutMasterId r:id="rId30"/>
  </p:handoutMasterIdLst>
  <p:sldIdLst>
    <p:sldId id="256" r:id="rId2"/>
    <p:sldId id="257" r:id="rId3"/>
    <p:sldId id="258" r:id="rId4"/>
    <p:sldId id="259" r:id="rId5"/>
    <p:sldId id="262" r:id="rId6"/>
    <p:sldId id="263" r:id="rId7"/>
    <p:sldId id="280" r:id="rId8"/>
    <p:sldId id="282" r:id="rId9"/>
    <p:sldId id="264" r:id="rId10"/>
    <p:sldId id="277" r:id="rId11"/>
    <p:sldId id="283" r:id="rId12"/>
    <p:sldId id="284" r:id="rId13"/>
    <p:sldId id="265" r:id="rId14"/>
    <p:sldId id="266" r:id="rId15"/>
    <p:sldId id="267" r:id="rId16"/>
    <p:sldId id="278" r:id="rId17"/>
    <p:sldId id="269" r:id="rId18"/>
    <p:sldId id="270" r:id="rId19"/>
    <p:sldId id="271" r:id="rId20"/>
    <p:sldId id="272" r:id="rId21"/>
    <p:sldId id="273" r:id="rId22"/>
    <p:sldId id="274" r:id="rId23"/>
    <p:sldId id="275" r:id="rId24"/>
    <p:sldId id="287" r:id="rId25"/>
    <p:sldId id="285" r:id="rId26"/>
    <p:sldId id="286" r:id="rId27"/>
    <p:sldId id="276" r:id="rId28"/>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7AC3CCA-C797-4891-BE02-D94E43425B78}" styleName="Orta Stil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6" d="100"/>
          <a:sy n="106" d="100"/>
        </p:scale>
        <p:origin x="-1680" y="-19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AA9C935-5700-487A-896B-31726FBAF8FD}" type="doc">
      <dgm:prSet loTypeId="urn:microsoft.com/office/officeart/2005/8/layout/orgChart1" loCatId="hierarchy" qsTypeId="urn:microsoft.com/office/officeart/2005/8/quickstyle/3d2" qsCatId="3D" csTypeId="urn:microsoft.com/office/officeart/2005/8/colors/accent1_2" csCatId="accent1" phldr="1"/>
      <dgm:spPr/>
      <dgm:t>
        <a:bodyPr/>
        <a:lstStyle/>
        <a:p>
          <a:endParaRPr lang="tr-TR"/>
        </a:p>
      </dgm:t>
    </dgm:pt>
    <dgm:pt modelId="{74F8915A-8172-4727-A121-01F572F286AC}">
      <dgm:prSet phldrT="[Metin]"/>
      <dgm:spPr/>
      <dgm:t>
        <a:bodyPr/>
        <a:lstStyle/>
        <a:p>
          <a:r>
            <a:rPr lang="tr-TR" dirty="0" smtClean="0"/>
            <a:t>DEKAN</a:t>
          </a:r>
          <a:endParaRPr lang="tr-TR" dirty="0"/>
        </a:p>
      </dgm:t>
    </dgm:pt>
    <dgm:pt modelId="{DB464F79-475A-46A0-AD18-05311C9E9EBF}" type="parTrans" cxnId="{2488EB5C-AFF4-458C-86A5-E44BF3E24C07}">
      <dgm:prSet/>
      <dgm:spPr/>
      <dgm:t>
        <a:bodyPr/>
        <a:lstStyle/>
        <a:p>
          <a:endParaRPr lang="tr-TR"/>
        </a:p>
      </dgm:t>
    </dgm:pt>
    <dgm:pt modelId="{D561F0C1-60DC-410B-85B4-F6D1CBECF3EE}" type="sibTrans" cxnId="{2488EB5C-AFF4-458C-86A5-E44BF3E24C07}">
      <dgm:prSet/>
      <dgm:spPr/>
      <dgm:t>
        <a:bodyPr/>
        <a:lstStyle/>
        <a:p>
          <a:endParaRPr lang="tr-TR"/>
        </a:p>
      </dgm:t>
    </dgm:pt>
    <dgm:pt modelId="{C4506AEA-9606-477D-A3D1-04B444E7CEAF}" type="asst">
      <dgm:prSet phldrT="[Metin]"/>
      <dgm:spPr/>
      <dgm:t>
        <a:bodyPr/>
        <a:lstStyle/>
        <a:p>
          <a:r>
            <a:rPr lang="tr-TR" dirty="0" smtClean="0"/>
            <a:t>FAKÜLTE KURULU</a:t>
          </a:r>
          <a:endParaRPr lang="tr-TR" dirty="0"/>
        </a:p>
      </dgm:t>
    </dgm:pt>
    <dgm:pt modelId="{E7C482A1-0F27-4C55-B049-43C65364F2DF}" type="parTrans" cxnId="{5B761F60-F04A-40FF-84B8-9AFB44DDAF98}">
      <dgm:prSet/>
      <dgm:spPr/>
      <dgm:t>
        <a:bodyPr/>
        <a:lstStyle/>
        <a:p>
          <a:endParaRPr lang="tr-TR"/>
        </a:p>
      </dgm:t>
    </dgm:pt>
    <dgm:pt modelId="{A13FC820-EA30-4DE5-A954-0294A998FEC9}" type="sibTrans" cxnId="{5B761F60-F04A-40FF-84B8-9AFB44DDAF98}">
      <dgm:prSet/>
      <dgm:spPr/>
      <dgm:t>
        <a:bodyPr/>
        <a:lstStyle/>
        <a:p>
          <a:endParaRPr lang="tr-TR"/>
        </a:p>
      </dgm:t>
    </dgm:pt>
    <dgm:pt modelId="{BEB7B5B3-EE7D-40A4-96CD-97A9160DA3CC}">
      <dgm:prSet phldrT="[Metin]"/>
      <dgm:spPr/>
      <dgm:t>
        <a:bodyPr/>
        <a:lstStyle/>
        <a:p>
          <a:r>
            <a:rPr lang="tr-TR" dirty="0" smtClean="0"/>
            <a:t>DEKAN YARDIMCISI</a:t>
          </a:r>
          <a:endParaRPr lang="tr-TR" dirty="0"/>
        </a:p>
      </dgm:t>
    </dgm:pt>
    <dgm:pt modelId="{9C17EF5F-33FD-4FAC-AE3B-C27C8AF18488}" type="parTrans" cxnId="{66314258-F4C8-4050-AD2E-7BB5BA32BB7D}">
      <dgm:prSet/>
      <dgm:spPr/>
      <dgm:t>
        <a:bodyPr/>
        <a:lstStyle/>
        <a:p>
          <a:endParaRPr lang="tr-TR"/>
        </a:p>
      </dgm:t>
    </dgm:pt>
    <dgm:pt modelId="{581A24AF-BC80-4D77-A1F9-ED45B43D04FD}" type="sibTrans" cxnId="{66314258-F4C8-4050-AD2E-7BB5BA32BB7D}">
      <dgm:prSet/>
      <dgm:spPr/>
      <dgm:t>
        <a:bodyPr/>
        <a:lstStyle/>
        <a:p>
          <a:endParaRPr lang="tr-TR"/>
        </a:p>
      </dgm:t>
    </dgm:pt>
    <dgm:pt modelId="{EF45D369-9105-4ABD-8221-1B8F66B1C255}">
      <dgm:prSet phldrT="[Metin]"/>
      <dgm:spPr/>
      <dgm:t>
        <a:bodyPr/>
        <a:lstStyle/>
        <a:p>
          <a:r>
            <a:rPr lang="tr-TR" dirty="0" smtClean="0"/>
            <a:t>DEKAN YARDIMCISI</a:t>
          </a:r>
          <a:endParaRPr lang="tr-TR" dirty="0"/>
        </a:p>
      </dgm:t>
    </dgm:pt>
    <dgm:pt modelId="{0BC9DCE9-5825-46BA-8309-E0A3E90E0323}" type="parTrans" cxnId="{D4D58C7C-F4E4-42F6-996F-B5F8835ACF43}">
      <dgm:prSet/>
      <dgm:spPr/>
      <dgm:t>
        <a:bodyPr/>
        <a:lstStyle/>
        <a:p>
          <a:endParaRPr lang="tr-TR"/>
        </a:p>
      </dgm:t>
    </dgm:pt>
    <dgm:pt modelId="{96CF48DA-A183-4104-9E82-C59A3D71A027}" type="sibTrans" cxnId="{D4D58C7C-F4E4-42F6-996F-B5F8835ACF43}">
      <dgm:prSet/>
      <dgm:spPr/>
      <dgm:t>
        <a:bodyPr/>
        <a:lstStyle/>
        <a:p>
          <a:endParaRPr lang="tr-TR"/>
        </a:p>
      </dgm:t>
    </dgm:pt>
    <dgm:pt modelId="{55C33650-9E64-4411-AF44-61B87D92EEA0}">
      <dgm:prSet phldrT="[Metin]"/>
      <dgm:spPr/>
      <dgm:t>
        <a:bodyPr/>
        <a:lstStyle/>
        <a:p>
          <a:r>
            <a:rPr lang="tr-TR" dirty="0" smtClean="0"/>
            <a:t>FAKÜLTE SEKRETERİ</a:t>
          </a:r>
          <a:endParaRPr lang="tr-TR" dirty="0"/>
        </a:p>
      </dgm:t>
    </dgm:pt>
    <dgm:pt modelId="{7557FD46-5F6F-4A40-A2AB-4791993E1A7C}" type="parTrans" cxnId="{04D68E6C-F060-4F71-B2BF-D637AEA153A5}">
      <dgm:prSet/>
      <dgm:spPr/>
      <dgm:t>
        <a:bodyPr/>
        <a:lstStyle/>
        <a:p>
          <a:endParaRPr lang="tr-TR"/>
        </a:p>
      </dgm:t>
    </dgm:pt>
    <dgm:pt modelId="{E4599813-28C2-4BC6-9B8D-798F43FDE958}" type="sibTrans" cxnId="{04D68E6C-F060-4F71-B2BF-D637AEA153A5}">
      <dgm:prSet/>
      <dgm:spPr/>
      <dgm:t>
        <a:bodyPr/>
        <a:lstStyle/>
        <a:p>
          <a:endParaRPr lang="tr-TR"/>
        </a:p>
      </dgm:t>
    </dgm:pt>
    <dgm:pt modelId="{2959C404-00C8-44E1-BFF4-FFF6D7D2BAF1}" type="asst">
      <dgm:prSet/>
      <dgm:spPr/>
      <dgm:t>
        <a:bodyPr/>
        <a:lstStyle/>
        <a:p>
          <a:r>
            <a:rPr lang="tr-TR" dirty="0" smtClean="0"/>
            <a:t>FAKÜLTE YÖNETİM KURULU</a:t>
          </a:r>
          <a:endParaRPr lang="tr-TR" dirty="0"/>
        </a:p>
      </dgm:t>
    </dgm:pt>
    <dgm:pt modelId="{8C122606-E322-413E-8957-EEECF6C4B081}" type="parTrans" cxnId="{8E0746D0-0FC4-4D4E-B7AA-54E35FC6B61D}">
      <dgm:prSet/>
      <dgm:spPr/>
      <dgm:t>
        <a:bodyPr/>
        <a:lstStyle/>
        <a:p>
          <a:endParaRPr lang="tr-TR"/>
        </a:p>
      </dgm:t>
    </dgm:pt>
    <dgm:pt modelId="{3C0D4313-FE49-43F5-AA47-78833F1DAD48}" type="sibTrans" cxnId="{8E0746D0-0FC4-4D4E-B7AA-54E35FC6B61D}">
      <dgm:prSet/>
      <dgm:spPr/>
      <dgm:t>
        <a:bodyPr/>
        <a:lstStyle/>
        <a:p>
          <a:endParaRPr lang="tr-TR"/>
        </a:p>
      </dgm:t>
    </dgm:pt>
    <dgm:pt modelId="{0B997DEA-EF5F-4018-8F26-76600B5AED22}" type="pres">
      <dgm:prSet presAssocID="{EAA9C935-5700-487A-896B-31726FBAF8FD}" presName="hierChild1" presStyleCnt="0">
        <dgm:presLayoutVars>
          <dgm:orgChart val="1"/>
          <dgm:chPref val="1"/>
          <dgm:dir/>
          <dgm:animOne val="branch"/>
          <dgm:animLvl val="lvl"/>
          <dgm:resizeHandles/>
        </dgm:presLayoutVars>
      </dgm:prSet>
      <dgm:spPr/>
      <dgm:t>
        <a:bodyPr/>
        <a:lstStyle/>
        <a:p>
          <a:endParaRPr lang="tr-TR"/>
        </a:p>
      </dgm:t>
    </dgm:pt>
    <dgm:pt modelId="{0C5C7436-FE03-4ED4-A7D8-B97643D07455}" type="pres">
      <dgm:prSet presAssocID="{74F8915A-8172-4727-A121-01F572F286AC}" presName="hierRoot1" presStyleCnt="0">
        <dgm:presLayoutVars>
          <dgm:hierBranch val="init"/>
        </dgm:presLayoutVars>
      </dgm:prSet>
      <dgm:spPr/>
    </dgm:pt>
    <dgm:pt modelId="{C074B26A-E4F2-4802-937E-E0421768B253}" type="pres">
      <dgm:prSet presAssocID="{74F8915A-8172-4727-A121-01F572F286AC}" presName="rootComposite1" presStyleCnt="0"/>
      <dgm:spPr/>
    </dgm:pt>
    <dgm:pt modelId="{2E5FA315-CD56-497D-8161-975833A6B936}" type="pres">
      <dgm:prSet presAssocID="{74F8915A-8172-4727-A121-01F572F286AC}" presName="rootText1" presStyleLbl="node0" presStyleIdx="0" presStyleCnt="1">
        <dgm:presLayoutVars>
          <dgm:chPref val="3"/>
        </dgm:presLayoutVars>
      </dgm:prSet>
      <dgm:spPr/>
      <dgm:t>
        <a:bodyPr/>
        <a:lstStyle/>
        <a:p>
          <a:endParaRPr lang="tr-TR"/>
        </a:p>
      </dgm:t>
    </dgm:pt>
    <dgm:pt modelId="{D1CACCD7-4C71-466C-B825-97E61770A045}" type="pres">
      <dgm:prSet presAssocID="{74F8915A-8172-4727-A121-01F572F286AC}" presName="rootConnector1" presStyleLbl="node1" presStyleIdx="0" presStyleCnt="0"/>
      <dgm:spPr/>
      <dgm:t>
        <a:bodyPr/>
        <a:lstStyle/>
        <a:p>
          <a:endParaRPr lang="tr-TR"/>
        </a:p>
      </dgm:t>
    </dgm:pt>
    <dgm:pt modelId="{8DBE7C23-F668-4E3C-9057-0E4C313F8976}" type="pres">
      <dgm:prSet presAssocID="{74F8915A-8172-4727-A121-01F572F286AC}" presName="hierChild2" presStyleCnt="0"/>
      <dgm:spPr/>
    </dgm:pt>
    <dgm:pt modelId="{17934ADC-C4A6-497A-976B-3BB7A37E8A93}" type="pres">
      <dgm:prSet presAssocID="{9C17EF5F-33FD-4FAC-AE3B-C27C8AF18488}" presName="Name37" presStyleLbl="parChTrans1D2" presStyleIdx="0" presStyleCnt="5"/>
      <dgm:spPr/>
      <dgm:t>
        <a:bodyPr/>
        <a:lstStyle/>
        <a:p>
          <a:endParaRPr lang="tr-TR"/>
        </a:p>
      </dgm:t>
    </dgm:pt>
    <dgm:pt modelId="{192256F0-0876-4791-A919-C90F0406A453}" type="pres">
      <dgm:prSet presAssocID="{BEB7B5B3-EE7D-40A4-96CD-97A9160DA3CC}" presName="hierRoot2" presStyleCnt="0">
        <dgm:presLayoutVars>
          <dgm:hierBranch val="init"/>
        </dgm:presLayoutVars>
      </dgm:prSet>
      <dgm:spPr/>
    </dgm:pt>
    <dgm:pt modelId="{2A64FCEE-6D74-4B3C-9EAA-19DD181A40AD}" type="pres">
      <dgm:prSet presAssocID="{BEB7B5B3-EE7D-40A4-96CD-97A9160DA3CC}" presName="rootComposite" presStyleCnt="0"/>
      <dgm:spPr/>
    </dgm:pt>
    <dgm:pt modelId="{BF0118C2-6777-4891-9784-D4629C49BF66}" type="pres">
      <dgm:prSet presAssocID="{BEB7B5B3-EE7D-40A4-96CD-97A9160DA3CC}" presName="rootText" presStyleLbl="node2" presStyleIdx="0" presStyleCnt="3">
        <dgm:presLayoutVars>
          <dgm:chPref val="3"/>
        </dgm:presLayoutVars>
      </dgm:prSet>
      <dgm:spPr/>
      <dgm:t>
        <a:bodyPr/>
        <a:lstStyle/>
        <a:p>
          <a:endParaRPr lang="tr-TR"/>
        </a:p>
      </dgm:t>
    </dgm:pt>
    <dgm:pt modelId="{01887E65-2ED5-4911-90A1-01B781A89312}" type="pres">
      <dgm:prSet presAssocID="{BEB7B5B3-EE7D-40A4-96CD-97A9160DA3CC}" presName="rootConnector" presStyleLbl="node2" presStyleIdx="0" presStyleCnt="3"/>
      <dgm:spPr/>
      <dgm:t>
        <a:bodyPr/>
        <a:lstStyle/>
        <a:p>
          <a:endParaRPr lang="tr-TR"/>
        </a:p>
      </dgm:t>
    </dgm:pt>
    <dgm:pt modelId="{E2990694-1B1F-4B8F-B2F9-AB4EBA48400F}" type="pres">
      <dgm:prSet presAssocID="{BEB7B5B3-EE7D-40A4-96CD-97A9160DA3CC}" presName="hierChild4" presStyleCnt="0"/>
      <dgm:spPr/>
    </dgm:pt>
    <dgm:pt modelId="{59D6DBA1-5003-4945-9663-B668C146FA25}" type="pres">
      <dgm:prSet presAssocID="{BEB7B5B3-EE7D-40A4-96CD-97A9160DA3CC}" presName="hierChild5" presStyleCnt="0"/>
      <dgm:spPr/>
    </dgm:pt>
    <dgm:pt modelId="{A5C3FBB9-F046-4A1E-8B75-2D78A0E24B9F}" type="pres">
      <dgm:prSet presAssocID="{0BC9DCE9-5825-46BA-8309-E0A3E90E0323}" presName="Name37" presStyleLbl="parChTrans1D2" presStyleIdx="1" presStyleCnt="5"/>
      <dgm:spPr/>
      <dgm:t>
        <a:bodyPr/>
        <a:lstStyle/>
        <a:p>
          <a:endParaRPr lang="tr-TR"/>
        </a:p>
      </dgm:t>
    </dgm:pt>
    <dgm:pt modelId="{005FEA24-B6C1-4410-9FE8-66825035E2C0}" type="pres">
      <dgm:prSet presAssocID="{EF45D369-9105-4ABD-8221-1B8F66B1C255}" presName="hierRoot2" presStyleCnt="0">
        <dgm:presLayoutVars>
          <dgm:hierBranch val="init"/>
        </dgm:presLayoutVars>
      </dgm:prSet>
      <dgm:spPr/>
    </dgm:pt>
    <dgm:pt modelId="{0CE77A87-2147-4922-A6E8-6EC5AECB7C86}" type="pres">
      <dgm:prSet presAssocID="{EF45D369-9105-4ABD-8221-1B8F66B1C255}" presName="rootComposite" presStyleCnt="0"/>
      <dgm:spPr/>
    </dgm:pt>
    <dgm:pt modelId="{C38B68BF-34C7-464A-BF68-4EB8466B6BF7}" type="pres">
      <dgm:prSet presAssocID="{EF45D369-9105-4ABD-8221-1B8F66B1C255}" presName="rootText" presStyleLbl="node2" presStyleIdx="1" presStyleCnt="3">
        <dgm:presLayoutVars>
          <dgm:chPref val="3"/>
        </dgm:presLayoutVars>
      </dgm:prSet>
      <dgm:spPr/>
      <dgm:t>
        <a:bodyPr/>
        <a:lstStyle/>
        <a:p>
          <a:endParaRPr lang="tr-TR"/>
        </a:p>
      </dgm:t>
    </dgm:pt>
    <dgm:pt modelId="{428C27A1-84D6-4DFD-B52F-9C98E27204A6}" type="pres">
      <dgm:prSet presAssocID="{EF45D369-9105-4ABD-8221-1B8F66B1C255}" presName="rootConnector" presStyleLbl="node2" presStyleIdx="1" presStyleCnt="3"/>
      <dgm:spPr/>
      <dgm:t>
        <a:bodyPr/>
        <a:lstStyle/>
        <a:p>
          <a:endParaRPr lang="tr-TR"/>
        </a:p>
      </dgm:t>
    </dgm:pt>
    <dgm:pt modelId="{EA900CC2-C396-47FC-82A0-2ACC84DEBBEA}" type="pres">
      <dgm:prSet presAssocID="{EF45D369-9105-4ABD-8221-1B8F66B1C255}" presName="hierChild4" presStyleCnt="0"/>
      <dgm:spPr/>
    </dgm:pt>
    <dgm:pt modelId="{3A172B1E-ECA2-4ACF-981C-D7D0DB3E5ABF}" type="pres">
      <dgm:prSet presAssocID="{EF45D369-9105-4ABD-8221-1B8F66B1C255}" presName="hierChild5" presStyleCnt="0"/>
      <dgm:spPr/>
    </dgm:pt>
    <dgm:pt modelId="{E116729B-93A2-41EE-8020-0D9326B90DE5}" type="pres">
      <dgm:prSet presAssocID="{7557FD46-5F6F-4A40-A2AB-4791993E1A7C}" presName="Name37" presStyleLbl="parChTrans1D2" presStyleIdx="2" presStyleCnt="5"/>
      <dgm:spPr/>
      <dgm:t>
        <a:bodyPr/>
        <a:lstStyle/>
        <a:p>
          <a:endParaRPr lang="tr-TR"/>
        </a:p>
      </dgm:t>
    </dgm:pt>
    <dgm:pt modelId="{30B9E9BC-D8FE-4D7F-8BBA-43D935C1A570}" type="pres">
      <dgm:prSet presAssocID="{55C33650-9E64-4411-AF44-61B87D92EEA0}" presName="hierRoot2" presStyleCnt="0">
        <dgm:presLayoutVars>
          <dgm:hierBranch val="init"/>
        </dgm:presLayoutVars>
      </dgm:prSet>
      <dgm:spPr/>
    </dgm:pt>
    <dgm:pt modelId="{9C115407-798B-44DE-881C-4B9CB77AA3F8}" type="pres">
      <dgm:prSet presAssocID="{55C33650-9E64-4411-AF44-61B87D92EEA0}" presName="rootComposite" presStyleCnt="0"/>
      <dgm:spPr/>
    </dgm:pt>
    <dgm:pt modelId="{E8531978-E7FD-4F14-81C5-9D1F8F7EC54D}" type="pres">
      <dgm:prSet presAssocID="{55C33650-9E64-4411-AF44-61B87D92EEA0}" presName="rootText" presStyleLbl="node2" presStyleIdx="2" presStyleCnt="3">
        <dgm:presLayoutVars>
          <dgm:chPref val="3"/>
        </dgm:presLayoutVars>
      </dgm:prSet>
      <dgm:spPr/>
      <dgm:t>
        <a:bodyPr/>
        <a:lstStyle/>
        <a:p>
          <a:endParaRPr lang="tr-TR"/>
        </a:p>
      </dgm:t>
    </dgm:pt>
    <dgm:pt modelId="{CE37FFF1-D2E8-4842-8F8F-10C9C87E11BB}" type="pres">
      <dgm:prSet presAssocID="{55C33650-9E64-4411-AF44-61B87D92EEA0}" presName="rootConnector" presStyleLbl="node2" presStyleIdx="2" presStyleCnt="3"/>
      <dgm:spPr/>
      <dgm:t>
        <a:bodyPr/>
        <a:lstStyle/>
        <a:p>
          <a:endParaRPr lang="tr-TR"/>
        </a:p>
      </dgm:t>
    </dgm:pt>
    <dgm:pt modelId="{63030C29-5098-4426-B452-7C6D85C85D84}" type="pres">
      <dgm:prSet presAssocID="{55C33650-9E64-4411-AF44-61B87D92EEA0}" presName="hierChild4" presStyleCnt="0"/>
      <dgm:spPr/>
    </dgm:pt>
    <dgm:pt modelId="{832BAB73-7FD9-4A09-878D-9AED402597D2}" type="pres">
      <dgm:prSet presAssocID="{55C33650-9E64-4411-AF44-61B87D92EEA0}" presName="hierChild5" presStyleCnt="0"/>
      <dgm:spPr/>
    </dgm:pt>
    <dgm:pt modelId="{792E6670-91C5-4AC4-B5A6-E38ADEA5AA35}" type="pres">
      <dgm:prSet presAssocID="{74F8915A-8172-4727-A121-01F572F286AC}" presName="hierChild3" presStyleCnt="0"/>
      <dgm:spPr/>
    </dgm:pt>
    <dgm:pt modelId="{131987CC-3EBD-485A-A15C-EA8743893849}" type="pres">
      <dgm:prSet presAssocID="{E7C482A1-0F27-4C55-B049-43C65364F2DF}" presName="Name111" presStyleLbl="parChTrans1D2" presStyleIdx="3" presStyleCnt="5"/>
      <dgm:spPr/>
      <dgm:t>
        <a:bodyPr/>
        <a:lstStyle/>
        <a:p>
          <a:endParaRPr lang="tr-TR"/>
        </a:p>
      </dgm:t>
    </dgm:pt>
    <dgm:pt modelId="{64B95199-18CB-465D-8D95-05561AAECFC3}" type="pres">
      <dgm:prSet presAssocID="{C4506AEA-9606-477D-A3D1-04B444E7CEAF}" presName="hierRoot3" presStyleCnt="0">
        <dgm:presLayoutVars>
          <dgm:hierBranch val="init"/>
        </dgm:presLayoutVars>
      </dgm:prSet>
      <dgm:spPr/>
    </dgm:pt>
    <dgm:pt modelId="{02D079A4-06CB-49E6-99D9-B80FAA2D2C22}" type="pres">
      <dgm:prSet presAssocID="{C4506AEA-9606-477D-A3D1-04B444E7CEAF}" presName="rootComposite3" presStyleCnt="0"/>
      <dgm:spPr/>
    </dgm:pt>
    <dgm:pt modelId="{D354877B-4FCE-449D-AE58-0ADBE4582128}" type="pres">
      <dgm:prSet presAssocID="{C4506AEA-9606-477D-A3D1-04B444E7CEAF}" presName="rootText3" presStyleLbl="asst1" presStyleIdx="0" presStyleCnt="2">
        <dgm:presLayoutVars>
          <dgm:chPref val="3"/>
        </dgm:presLayoutVars>
      </dgm:prSet>
      <dgm:spPr/>
      <dgm:t>
        <a:bodyPr/>
        <a:lstStyle/>
        <a:p>
          <a:endParaRPr lang="tr-TR"/>
        </a:p>
      </dgm:t>
    </dgm:pt>
    <dgm:pt modelId="{6A5A5067-AF30-4283-91A3-59E9CB604F9D}" type="pres">
      <dgm:prSet presAssocID="{C4506AEA-9606-477D-A3D1-04B444E7CEAF}" presName="rootConnector3" presStyleLbl="asst1" presStyleIdx="0" presStyleCnt="2"/>
      <dgm:spPr/>
      <dgm:t>
        <a:bodyPr/>
        <a:lstStyle/>
        <a:p>
          <a:endParaRPr lang="tr-TR"/>
        </a:p>
      </dgm:t>
    </dgm:pt>
    <dgm:pt modelId="{D11C76F4-C000-4C9A-8B9F-7E2451B36DA1}" type="pres">
      <dgm:prSet presAssocID="{C4506AEA-9606-477D-A3D1-04B444E7CEAF}" presName="hierChild6" presStyleCnt="0"/>
      <dgm:spPr/>
    </dgm:pt>
    <dgm:pt modelId="{B73CF408-F561-4D0A-81FE-21AA7C5E13A4}" type="pres">
      <dgm:prSet presAssocID="{C4506AEA-9606-477D-A3D1-04B444E7CEAF}" presName="hierChild7" presStyleCnt="0"/>
      <dgm:spPr/>
    </dgm:pt>
    <dgm:pt modelId="{9EF5904F-9BA4-41E2-BB14-09860363B740}" type="pres">
      <dgm:prSet presAssocID="{8C122606-E322-413E-8957-EEECF6C4B081}" presName="Name111" presStyleLbl="parChTrans1D2" presStyleIdx="4" presStyleCnt="5"/>
      <dgm:spPr/>
      <dgm:t>
        <a:bodyPr/>
        <a:lstStyle/>
        <a:p>
          <a:endParaRPr lang="tr-TR"/>
        </a:p>
      </dgm:t>
    </dgm:pt>
    <dgm:pt modelId="{C4CD1BCF-2360-437B-A8A4-2B9A3FE851EC}" type="pres">
      <dgm:prSet presAssocID="{2959C404-00C8-44E1-BFF4-FFF6D7D2BAF1}" presName="hierRoot3" presStyleCnt="0">
        <dgm:presLayoutVars>
          <dgm:hierBranch val="init"/>
        </dgm:presLayoutVars>
      </dgm:prSet>
      <dgm:spPr/>
    </dgm:pt>
    <dgm:pt modelId="{245B65A4-3A02-40BA-9D4E-8DCDC1F9BD31}" type="pres">
      <dgm:prSet presAssocID="{2959C404-00C8-44E1-BFF4-FFF6D7D2BAF1}" presName="rootComposite3" presStyleCnt="0"/>
      <dgm:spPr/>
    </dgm:pt>
    <dgm:pt modelId="{AF18252C-D28F-4252-9A6F-A16AF48854C2}" type="pres">
      <dgm:prSet presAssocID="{2959C404-00C8-44E1-BFF4-FFF6D7D2BAF1}" presName="rootText3" presStyleLbl="asst1" presStyleIdx="1" presStyleCnt="2">
        <dgm:presLayoutVars>
          <dgm:chPref val="3"/>
        </dgm:presLayoutVars>
      </dgm:prSet>
      <dgm:spPr/>
      <dgm:t>
        <a:bodyPr/>
        <a:lstStyle/>
        <a:p>
          <a:endParaRPr lang="tr-TR"/>
        </a:p>
      </dgm:t>
    </dgm:pt>
    <dgm:pt modelId="{0813A0A1-0F0B-4359-9D48-470196879FF6}" type="pres">
      <dgm:prSet presAssocID="{2959C404-00C8-44E1-BFF4-FFF6D7D2BAF1}" presName="rootConnector3" presStyleLbl="asst1" presStyleIdx="1" presStyleCnt="2"/>
      <dgm:spPr/>
      <dgm:t>
        <a:bodyPr/>
        <a:lstStyle/>
        <a:p>
          <a:endParaRPr lang="tr-TR"/>
        </a:p>
      </dgm:t>
    </dgm:pt>
    <dgm:pt modelId="{CA4C67A8-C334-40EF-A04D-68F4A98E02F8}" type="pres">
      <dgm:prSet presAssocID="{2959C404-00C8-44E1-BFF4-FFF6D7D2BAF1}" presName="hierChild6" presStyleCnt="0"/>
      <dgm:spPr/>
    </dgm:pt>
    <dgm:pt modelId="{B6821C54-6645-4106-B010-1A3D1B4A633C}" type="pres">
      <dgm:prSet presAssocID="{2959C404-00C8-44E1-BFF4-FFF6D7D2BAF1}" presName="hierChild7" presStyleCnt="0"/>
      <dgm:spPr/>
    </dgm:pt>
  </dgm:ptLst>
  <dgm:cxnLst>
    <dgm:cxn modelId="{D4D58C7C-F4E4-42F6-996F-B5F8835ACF43}" srcId="{74F8915A-8172-4727-A121-01F572F286AC}" destId="{EF45D369-9105-4ABD-8221-1B8F66B1C255}" srcOrd="3" destOrd="0" parTransId="{0BC9DCE9-5825-46BA-8309-E0A3E90E0323}" sibTransId="{96CF48DA-A183-4104-9E82-C59A3D71A027}"/>
    <dgm:cxn modelId="{1FE4FA28-FCBF-436D-8223-357D5F63C34E}" type="presOf" srcId="{74F8915A-8172-4727-A121-01F572F286AC}" destId="{D1CACCD7-4C71-466C-B825-97E61770A045}" srcOrd="1" destOrd="0" presId="urn:microsoft.com/office/officeart/2005/8/layout/orgChart1"/>
    <dgm:cxn modelId="{EB9777F3-B66D-4E33-8CE9-BB78176C5AE4}" type="presOf" srcId="{EF45D369-9105-4ABD-8221-1B8F66B1C255}" destId="{C38B68BF-34C7-464A-BF68-4EB8466B6BF7}" srcOrd="0" destOrd="0" presId="urn:microsoft.com/office/officeart/2005/8/layout/orgChart1"/>
    <dgm:cxn modelId="{1D045FF4-61F4-466D-B51D-2CADAA2A91B5}" type="presOf" srcId="{55C33650-9E64-4411-AF44-61B87D92EEA0}" destId="{CE37FFF1-D2E8-4842-8F8F-10C9C87E11BB}" srcOrd="1" destOrd="0" presId="urn:microsoft.com/office/officeart/2005/8/layout/orgChart1"/>
    <dgm:cxn modelId="{1D82D94E-6874-4D87-8CA3-A39334DA3932}" type="presOf" srcId="{55C33650-9E64-4411-AF44-61B87D92EEA0}" destId="{E8531978-E7FD-4F14-81C5-9D1F8F7EC54D}" srcOrd="0" destOrd="0" presId="urn:microsoft.com/office/officeart/2005/8/layout/orgChart1"/>
    <dgm:cxn modelId="{00B1A5CF-5EF3-4B12-96CD-CAF03C01ED08}" type="presOf" srcId="{8C122606-E322-413E-8957-EEECF6C4B081}" destId="{9EF5904F-9BA4-41E2-BB14-09860363B740}" srcOrd="0" destOrd="0" presId="urn:microsoft.com/office/officeart/2005/8/layout/orgChart1"/>
    <dgm:cxn modelId="{B5569A11-A319-4371-892F-EEAD3B92852D}" type="presOf" srcId="{2959C404-00C8-44E1-BFF4-FFF6D7D2BAF1}" destId="{0813A0A1-0F0B-4359-9D48-470196879FF6}" srcOrd="1" destOrd="0" presId="urn:microsoft.com/office/officeart/2005/8/layout/orgChart1"/>
    <dgm:cxn modelId="{98C88C78-7F9D-4E17-80D7-2BF419C9A175}" type="presOf" srcId="{BEB7B5B3-EE7D-40A4-96CD-97A9160DA3CC}" destId="{01887E65-2ED5-4911-90A1-01B781A89312}" srcOrd="1" destOrd="0" presId="urn:microsoft.com/office/officeart/2005/8/layout/orgChart1"/>
    <dgm:cxn modelId="{C4D9C54B-B9AD-44E3-91B7-DB46F3F04417}" type="presOf" srcId="{0BC9DCE9-5825-46BA-8309-E0A3E90E0323}" destId="{A5C3FBB9-F046-4A1E-8B75-2D78A0E24B9F}" srcOrd="0" destOrd="0" presId="urn:microsoft.com/office/officeart/2005/8/layout/orgChart1"/>
    <dgm:cxn modelId="{8E0746D0-0FC4-4D4E-B7AA-54E35FC6B61D}" srcId="{74F8915A-8172-4727-A121-01F572F286AC}" destId="{2959C404-00C8-44E1-BFF4-FFF6D7D2BAF1}" srcOrd="1" destOrd="0" parTransId="{8C122606-E322-413E-8957-EEECF6C4B081}" sibTransId="{3C0D4313-FE49-43F5-AA47-78833F1DAD48}"/>
    <dgm:cxn modelId="{CB43403D-B791-4459-B07E-FC8FA48D3F48}" type="presOf" srcId="{7557FD46-5F6F-4A40-A2AB-4791993E1A7C}" destId="{E116729B-93A2-41EE-8020-0D9326B90DE5}" srcOrd="0" destOrd="0" presId="urn:microsoft.com/office/officeart/2005/8/layout/orgChart1"/>
    <dgm:cxn modelId="{50FC67B1-53E2-440A-9FBF-B5249D7736B8}" type="presOf" srcId="{BEB7B5B3-EE7D-40A4-96CD-97A9160DA3CC}" destId="{BF0118C2-6777-4891-9784-D4629C49BF66}" srcOrd="0" destOrd="0" presId="urn:microsoft.com/office/officeart/2005/8/layout/orgChart1"/>
    <dgm:cxn modelId="{1101972F-0544-4F5D-B069-0DA384E25156}" type="presOf" srcId="{2959C404-00C8-44E1-BFF4-FFF6D7D2BAF1}" destId="{AF18252C-D28F-4252-9A6F-A16AF48854C2}" srcOrd="0" destOrd="0" presId="urn:microsoft.com/office/officeart/2005/8/layout/orgChart1"/>
    <dgm:cxn modelId="{844D2A97-1C37-4A20-BC4A-59E1BE7497F5}" type="presOf" srcId="{EAA9C935-5700-487A-896B-31726FBAF8FD}" destId="{0B997DEA-EF5F-4018-8F26-76600B5AED22}" srcOrd="0" destOrd="0" presId="urn:microsoft.com/office/officeart/2005/8/layout/orgChart1"/>
    <dgm:cxn modelId="{3CFC555C-D7C8-4395-B3B2-6520810A818F}" type="presOf" srcId="{E7C482A1-0F27-4C55-B049-43C65364F2DF}" destId="{131987CC-3EBD-485A-A15C-EA8743893849}" srcOrd="0" destOrd="0" presId="urn:microsoft.com/office/officeart/2005/8/layout/orgChart1"/>
    <dgm:cxn modelId="{531AA364-32A2-4D22-9D5F-EF4B4AE34AF0}" type="presOf" srcId="{74F8915A-8172-4727-A121-01F572F286AC}" destId="{2E5FA315-CD56-497D-8161-975833A6B936}" srcOrd="0" destOrd="0" presId="urn:microsoft.com/office/officeart/2005/8/layout/orgChart1"/>
    <dgm:cxn modelId="{16D686BC-6520-4BEB-A554-0B20FCD05599}" type="presOf" srcId="{C4506AEA-9606-477D-A3D1-04B444E7CEAF}" destId="{6A5A5067-AF30-4283-91A3-59E9CB604F9D}" srcOrd="1" destOrd="0" presId="urn:microsoft.com/office/officeart/2005/8/layout/orgChart1"/>
    <dgm:cxn modelId="{04D68E6C-F060-4F71-B2BF-D637AEA153A5}" srcId="{74F8915A-8172-4727-A121-01F572F286AC}" destId="{55C33650-9E64-4411-AF44-61B87D92EEA0}" srcOrd="4" destOrd="0" parTransId="{7557FD46-5F6F-4A40-A2AB-4791993E1A7C}" sibTransId="{E4599813-28C2-4BC6-9B8D-798F43FDE958}"/>
    <dgm:cxn modelId="{B62ACF63-C15E-4449-AB57-EB888CB4CDEC}" type="presOf" srcId="{9C17EF5F-33FD-4FAC-AE3B-C27C8AF18488}" destId="{17934ADC-C4A6-497A-976B-3BB7A37E8A93}" srcOrd="0" destOrd="0" presId="urn:microsoft.com/office/officeart/2005/8/layout/orgChart1"/>
    <dgm:cxn modelId="{5B761F60-F04A-40FF-84B8-9AFB44DDAF98}" srcId="{74F8915A-8172-4727-A121-01F572F286AC}" destId="{C4506AEA-9606-477D-A3D1-04B444E7CEAF}" srcOrd="0" destOrd="0" parTransId="{E7C482A1-0F27-4C55-B049-43C65364F2DF}" sibTransId="{A13FC820-EA30-4DE5-A954-0294A998FEC9}"/>
    <dgm:cxn modelId="{2488EB5C-AFF4-458C-86A5-E44BF3E24C07}" srcId="{EAA9C935-5700-487A-896B-31726FBAF8FD}" destId="{74F8915A-8172-4727-A121-01F572F286AC}" srcOrd="0" destOrd="0" parTransId="{DB464F79-475A-46A0-AD18-05311C9E9EBF}" sibTransId="{D561F0C1-60DC-410B-85B4-F6D1CBECF3EE}"/>
    <dgm:cxn modelId="{66314258-F4C8-4050-AD2E-7BB5BA32BB7D}" srcId="{74F8915A-8172-4727-A121-01F572F286AC}" destId="{BEB7B5B3-EE7D-40A4-96CD-97A9160DA3CC}" srcOrd="2" destOrd="0" parTransId="{9C17EF5F-33FD-4FAC-AE3B-C27C8AF18488}" sibTransId="{581A24AF-BC80-4D77-A1F9-ED45B43D04FD}"/>
    <dgm:cxn modelId="{5DA5B590-4626-41CF-BDE1-EF33D6D1DD72}" type="presOf" srcId="{C4506AEA-9606-477D-A3D1-04B444E7CEAF}" destId="{D354877B-4FCE-449D-AE58-0ADBE4582128}" srcOrd="0" destOrd="0" presId="urn:microsoft.com/office/officeart/2005/8/layout/orgChart1"/>
    <dgm:cxn modelId="{16C661D9-2454-4B85-A41A-2E6B51EE3018}" type="presOf" srcId="{EF45D369-9105-4ABD-8221-1B8F66B1C255}" destId="{428C27A1-84D6-4DFD-B52F-9C98E27204A6}" srcOrd="1" destOrd="0" presId="urn:microsoft.com/office/officeart/2005/8/layout/orgChart1"/>
    <dgm:cxn modelId="{13A58C58-74C5-496B-8FFE-9BC37E2E56BF}" type="presParOf" srcId="{0B997DEA-EF5F-4018-8F26-76600B5AED22}" destId="{0C5C7436-FE03-4ED4-A7D8-B97643D07455}" srcOrd="0" destOrd="0" presId="urn:microsoft.com/office/officeart/2005/8/layout/orgChart1"/>
    <dgm:cxn modelId="{F4D9A2E6-6597-4A98-AAA5-A8D5793C480F}" type="presParOf" srcId="{0C5C7436-FE03-4ED4-A7D8-B97643D07455}" destId="{C074B26A-E4F2-4802-937E-E0421768B253}" srcOrd="0" destOrd="0" presId="urn:microsoft.com/office/officeart/2005/8/layout/orgChart1"/>
    <dgm:cxn modelId="{344AB2D6-F82F-45E1-85C1-9D28DA82EE20}" type="presParOf" srcId="{C074B26A-E4F2-4802-937E-E0421768B253}" destId="{2E5FA315-CD56-497D-8161-975833A6B936}" srcOrd="0" destOrd="0" presId="urn:microsoft.com/office/officeart/2005/8/layout/orgChart1"/>
    <dgm:cxn modelId="{C1BCD2BD-6747-4D4B-802C-73B4E99A0699}" type="presParOf" srcId="{C074B26A-E4F2-4802-937E-E0421768B253}" destId="{D1CACCD7-4C71-466C-B825-97E61770A045}" srcOrd="1" destOrd="0" presId="urn:microsoft.com/office/officeart/2005/8/layout/orgChart1"/>
    <dgm:cxn modelId="{ED93B718-3164-4764-9B18-BB0A4C8B73B3}" type="presParOf" srcId="{0C5C7436-FE03-4ED4-A7D8-B97643D07455}" destId="{8DBE7C23-F668-4E3C-9057-0E4C313F8976}" srcOrd="1" destOrd="0" presId="urn:microsoft.com/office/officeart/2005/8/layout/orgChart1"/>
    <dgm:cxn modelId="{D2F5E9E9-B18D-41B2-A565-0B18D364C807}" type="presParOf" srcId="{8DBE7C23-F668-4E3C-9057-0E4C313F8976}" destId="{17934ADC-C4A6-497A-976B-3BB7A37E8A93}" srcOrd="0" destOrd="0" presId="urn:microsoft.com/office/officeart/2005/8/layout/orgChart1"/>
    <dgm:cxn modelId="{2E1AAECE-9961-42BD-89B9-4F220CE3B3CF}" type="presParOf" srcId="{8DBE7C23-F668-4E3C-9057-0E4C313F8976}" destId="{192256F0-0876-4791-A919-C90F0406A453}" srcOrd="1" destOrd="0" presId="urn:microsoft.com/office/officeart/2005/8/layout/orgChart1"/>
    <dgm:cxn modelId="{F25F6B3F-D386-4943-BE57-0901768F315D}" type="presParOf" srcId="{192256F0-0876-4791-A919-C90F0406A453}" destId="{2A64FCEE-6D74-4B3C-9EAA-19DD181A40AD}" srcOrd="0" destOrd="0" presId="urn:microsoft.com/office/officeart/2005/8/layout/orgChart1"/>
    <dgm:cxn modelId="{4AD33224-BF3F-47DB-A774-BD9E9D582469}" type="presParOf" srcId="{2A64FCEE-6D74-4B3C-9EAA-19DD181A40AD}" destId="{BF0118C2-6777-4891-9784-D4629C49BF66}" srcOrd="0" destOrd="0" presId="urn:microsoft.com/office/officeart/2005/8/layout/orgChart1"/>
    <dgm:cxn modelId="{0D077BEF-60CB-40ED-94DF-5F5014130E56}" type="presParOf" srcId="{2A64FCEE-6D74-4B3C-9EAA-19DD181A40AD}" destId="{01887E65-2ED5-4911-90A1-01B781A89312}" srcOrd="1" destOrd="0" presId="urn:microsoft.com/office/officeart/2005/8/layout/orgChart1"/>
    <dgm:cxn modelId="{3A3EF835-EC99-4851-91C2-E17369D30EA2}" type="presParOf" srcId="{192256F0-0876-4791-A919-C90F0406A453}" destId="{E2990694-1B1F-4B8F-B2F9-AB4EBA48400F}" srcOrd="1" destOrd="0" presId="urn:microsoft.com/office/officeart/2005/8/layout/orgChart1"/>
    <dgm:cxn modelId="{7D6F115A-761C-47F8-BE10-9282B9E2F381}" type="presParOf" srcId="{192256F0-0876-4791-A919-C90F0406A453}" destId="{59D6DBA1-5003-4945-9663-B668C146FA25}" srcOrd="2" destOrd="0" presId="urn:microsoft.com/office/officeart/2005/8/layout/orgChart1"/>
    <dgm:cxn modelId="{58EE2F04-2C03-4C42-86B9-C6641D9F60FB}" type="presParOf" srcId="{8DBE7C23-F668-4E3C-9057-0E4C313F8976}" destId="{A5C3FBB9-F046-4A1E-8B75-2D78A0E24B9F}" srcOrd="2" destOrd="0" presId="urn:microsoft.com/office/officeart/2005/8/layout/orgChart1"/>
    <dgm:cxn modelId="{DD098E33-B6C0-46C4-A828-956EEE4A4B04}" type="presParOf" srcId="{8DBE7C23-F668-4E3C-9057-0E4C313F8976}" destId="{005FEA24-B6C1-4410-9FE8-66825035E2C0}" srcOrd="3" destOrd="0" presId="urn:microsoft.com/office/officeart/2005/8/layout/orgChart1"/>
    <dgm:cxn modelId="{B3A5E471-30DE-41F8-A127-346511307126}" type="presParOf" srcId="{005FEA24-B6C1-4410-9FE8-66825035E2C0}" destId="{0CE77A87-2147-4922-A6E8-6EC5AECB7C86}" srcOrd="0" destOrd="0" presId="urn:microsoft.com/office/officeart/2005/8/layout/orgChart1"/>
    <dgm:cxn modelId="{09E7C94B-007B-488A-9071-7727B460DCB5}" type="presParOf" srcId="{0CE77A87-2147-4922-A6E8-6EC5AECB7C86}" destId="{C38B68BF-34C7-464A-BF68-4EB8466B6BF7}" srcOrd="0" destOrd="0" presId="urn:microsoft.com/office/officeart/2005/8/layout/orgChart1"/>
    <dgm:cxn modelId="{0AB02895-4D95-43FA-9BE1-77124883C3AA}" type="presParOf" srcId="{0CE77A87-2147-4922-A6E8-6EC5AECB7C86}" destId="{428C27A1-84D6-4DFD-B52F-9C98E27204A6}" srcOrd="1" destOrd="0" presId="urn:microsoft.com/office/officeart/2005/8/layout/orgChart1"/>
    <dgm:cxn modelId="{50EDAF87-2606-44B5-B136-6FC5A961CB66}" type="presParOf" srcId="{005FEA24-B6C1-4410-9FE8-66825035E2C0}" destId="{EA900CC2-C396-47FC-82A0-2ACC84DEBBEA}" srcOrd="1" destOrd="0" presId="urn:microsoft.com/office/officeart/2005/8/layout/orgChart1"/>
    <dgm:cxn modelId="{F48A428F-EC0A-4B7B-ABB0-49E3828F9AD4}" type="presParOf" srcId="{005FEA24-B6C1-4410-9FE8-66825035E2C0}" destId="{3A172B1E-ECA2-4ACF-981C-D7D0DB3E5ABF}" srcOrd="2" destOrd="0" presId="urn:microsoft.com/office/officeart/2005/8/layout/orgChart1"/>
    <dgm:cxn modelId="{147176AC-9BA9-41AE-8482-07BE4973AE8D}" type="presParOf" srcId="{8DBE7C23-F668-4E3C-9057-0E4C313F8976}" destId="{E116729B-93A2-41EE-8020-0D9326B90DE5}" srcOrd="4" destOrd="0" presId="urn:microsoft.com/office/officeart/2005/8/layout/orgChart1"/>
    <dgm:cxn modelId="{8CB7D77E-0B18-45CB-86A7-D8BBB320333B}" type="presParOf" srcId="{8DBE7C23-F668-4E3C-9057-0E4C313F8976}" destId="{30B9E9BC-D8FE-4D7F-8BBA-43D935C1A570}" srcOrd="5" destOrd="0" presId="urn:microsoft.com/office/officeart/2005/8/layout/orgChart1"/>
    <dgm:cxn modelId="{13202B7F-619B-4AA5-8E34-64193E53CF29}" type="presParOf" srcId="{30B9E9BC-D8FE-4D7F-8BBA-43D935C1A570}" destId="{9C115407-798B-44DE-881C-4B9CB77AA3F8}" srcOrd="0" destOrd="0" presId="urn:microsoft.com/office/officeart/2005/8/layout/orgChart1"/>
    <dgm:cxn modelId="{F2155892-2BB8-408D-84C3-585814093056}" type="presParOf" srcId="{9C115407-798B-44DE-881C-4B9CB77AA3F8}" destId="{E8531978-E7FD-4F14-81C5-9D1F8F7EC54D}" srcOrd="0" destOrd="0" presId="urn:microsoft.com/office/officeart/2005/8/layout/orgChart1"/>
    <dgm:cxn modelId="{D5E579AF-5A53-4D14-A495-AD85733C37FA}" type="presParOf" srcId="{9C115407-798B-44DE-881C-4B9CB77AA3F8}" destId="{CE37FFF1-D2E8-4842-8F8F-10C9C87E11BB}" srcOrd="1" destOrd="0" presId="urn:microsoft.com/office/officeart/2005/8/layout/orgChart1"/>
    <dgm:cxn modelId="{1FE07FF7-9C0D-462F-8393-2C50BB033A23}" type="presParOf" srcId="{30B9E9BC-D8FE-4D7F-8BBA-43D935C1A570}" destId="{63030C29-5098-4426-B452-7C6D85C85D84}" srcOrd="1" destOrd="0" presId="urn:microsoft.com/office/officeart/2005/8/layout/orgChart1"/>
    <dgm:cxn modelId="{C8938454-290E-4DEC-9BBC-228B83FF8432}" type="presParOf" srcId="{30B9E9BC-D8FE-4D7F-8BBA-43D935C1A570}" destId="{832BAB73-7FD9-4A09-878D-9AED402597D2}" srcOrd="2" destOrd="0" presId="urn:microsoft.com/office/officeart/2005/8/layout/orgChart1"/>
    <dgm:cxn modelId="{6174035C-274A-4778-BD92-D3289F1FF1FB}" type="presParOf" srcId="{0C5C7436-FE03-4ED4-A7D8-B97643D07455}" destId="{792E6670-91C5-4AC4-B5A6-E38ADEA5AA35}" srcOrd="2" destOrd="0" presId="urn:microsoft.com/office/officeart/2005/8/layout/orgChart1"/>
    <dgm:cxn modelId="{D99A3A00-888F-4E05-939D-A1CB5D60862C}" type="presParOf" srcId="{792E6670-91C5-4AC4-B5A6-E38ADEA5AA35}" destId="{131987CC-3EBD-485A-A15C-EA8743893849}" srcOrd="0" destOrd="0" presId="urn:microsoft.com/office/officeart/2005/8/layout/orgChart1"/>
    <dgm:cxn modelId="{99ED5D47-D231-4EC4-B3E4-46FD6A8ACAF9}" type="presParOf" srcId="{792E6670-91C5-4AC4-B5A6-E38ADEA5AA35}" destId="{64B95199-18CB-465D-8D95-05561AAECFC3}" srcOrd="1" destOrd="0" presId="urn:microsoft.com/office/officeart/2005/8/layout/orgChart1"/>
    <dgm:cxn modelId="{1A027E21-796C-48BE-92CA-C6E6F04EE5BC}" type="presParOf" srcId="{64B95199-18CB-465D-8D95-05561AAECFC3}" destId="{02D079A4-06CB-49E6-99D9-B80FAA2D2C22}" srcOrd="0" destOrd="0" presId="urn:microsoft.com/office/officeart/2005/8/layout/orgChart1"/>
    <dgm:cxn modelId="{3AF751E9-EDCD-4926-A056-9D6B25640716}" type="presParOf" srcId="{02D079A4-06CB-49E6-99D9-B80FAA2D2C22}" destId="{D354877B-4FCE-449D-AE58-0ADBE4582128}" srcOrd="0" destOrd="0" presId="urn:microsoft.com/office/officeart/2005/8/layout/orgChart1"/>
    <dgm:cxn modelId="{9AF8A0FE-E2A1-41A1-B466-214152297EA4}" type="presParOf" srcId="{02D079A4-06CB-49E6-99D9-B80FAA2D2C22}" destId="{6A5A5067-AF30-4283-91A3-59E9CB604F9D}" srcOrd="1" destOrd="0" presId="urn:microsoft.com/office/officeart/2005/8/layout/orgChart1"/>
    <dgm:cxn modelId="{2A6F0421-4643-44A2-BE84-6399F479F95B}" type="presParOf" srcId="{64B95199-18CB-465D-8D95-05561AAECFC3}" destId="{D11C76F4-C000-4C9A-8B9F-7E2451B36DA1}" srcOrd="1" destOrd="0" presId="urn:microsoft.com/office/officeart/2005/8/layout/orgChart1"/>
    <dgm:cxn modelId="{8DB00BE2-D796-4F79-80EE-DB8B616784D3}" type="presParOf" srcId="{64B95199-18CB-465D-8D95-05561AAECFC3}" destId="{B73CF408-F561-4D0A-81FE-21AA7C5E13A4}" srcOrd="2" destOrd="0" presId="urn:microsoft.com/office/officeart/2005/8/layout/orgChart1"/>
    <dgm:cxn modelId="{C574131D-A60A-47FD-9804-2904777095B4}" type="presParOf" srcId="{792E6670-91C5-4AC4-B5A6-E38ADEA5AA35}" destId="{9EF5904F-9BA4-41E2-BB14-09860363B740}" srcOrd="2" destOrd="0" presId="urn:microsoft.com/office/officeart/2005/8/layout/orgChart1"/>
    <dgm:cxn modelId="{5208677B-5959-441B-AB70-49348A041137}" type="presParOf" srcId="{792E6670-91C5-4AC4-B5A6-E38ADEA5AA35}" destId="{C4CD1BCF-2360-437B-A8A4-2B9A3FE851EC}" srcOrd="3" destOrd="0" presId="urn:microsoft.com/office/officeart/2005/8/layout/orgChart1"/>
    <dgm:cxn modelId="{21B6B0DB-7C97-4998-A473-A60C94463458}" type="presParOf" srcId="{C4CD1BCF-2360-437B-A8A4-2B9A3FE851EC}" destId="{245B65A4-3A02-40BA-9D4E-8DCDC1F9BD31}" srcOrd="0" destOrd="0" presId="urn:microsoft.com/office/officeart/2005/8/layout/orgChart1"/>
    <dgm:cxn modelId="{AAC049A0-4CFB-4FF1-8E73-07631AA1721B}" type="presParOf" srcId="{245B65A4-3A02-40BA-9D4E-8DCDC1F9BD31}" destId="{AF18252C-D28F-4252-9A6F-A16AF48854C2}" srcOrd="0" destOrd="0" presId="urn:microsoft.com/office/officeart/2005/8/layout/orgChart1"/>
    <dgm:cxn modelId="{E14FEF45-5C6C-4B09-ACBD-6C9F0045E535}" type="presParOf" srcId="{245B65A4-3A02-40BA-9D4E-8DCDC1F9BD31}" destId="{0813A0A1-0F0B-4359-9D48-470196879FF6}" srcOrd="1" destOrd="0" presId="urn:microsoft.com/office/officeart/2005/8/layout/orgChart1"/>
    <dgm:cxn modelId="{4D79AC73-6734-4AB7-869D-5F0184E3809D}" type="presParOf" srcId="{C4CD1BCF-2360-437B-A8A4-2B9A3FE851EC}" destId="{CA4C67A8-C334-40EF-A04D-68F4A98E02F8}" srcOrd="1" destOrd="0" presId="urn:microsoft.com/office/officeart/2005/8/layout/orgChart1"/>
    <dgm:cxn modelId="{DB4C07BD-BDF6-43D6-A9F8-5A85137E68B9}" type="presParOf" srcId="{C4CD1BCF-2360-437B-A8A4-2B9A3FE851EC}" destId="{B6821C54-6645-4106-B010-1A3D1B4A633C}" srcOrd="2" destOrd="0" presId="urn:microsoft.com/office/officeart/2005/8/layout/orgChart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EF5904F-9BA4-41E2-BB14-09860363B740}">
      <dsp:nvSpPr>
        <dsp:cNvPr id="0" name=""/>
        <dsp:cNvSpPr/>
      </dsp:nvSpPr>
      <dsp:spPr>
        <a:xfrm>
          <a:off x="3048000" y="1212180"/>
          <a:ext cx="187132" cy="819819"/>
        </a:xfrm>
        <a:custGeom>
          <a:avLst/>
          <a:gdLst/>
          <a:ahLst/>
          <a:cxnLst/>
          <a:rect l="0" t="0" r="0" b="0"/>
          <a:pathLst>
            <a:path>
              <a:moveTo>
                <a:pt x="0" y="0"/>
              </a:moveTo>
              <a:lnTo>
                <a:pt x="0" y="819819"/>
              </a:lnTo>
              <a:lnTo>
                <a:pt x="187132" y="819819"/>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31987CC-3EBD-485A-A15C-EA8743893849}">
      <dsp:nvSpPr>
        <dsp:cNvPr id="0" name=""/>
        <dsp:cNvSpPr/>
      </dsp:nvSpPr>
      <dsp:spPr>
        <a:xfrm>
          <a:off x="2860867" y="1212180"/>
          <a:ext cx="187132" cy="819819"/>
        </a:xfrm>
        <a:custGeom>
          <a:avLst/>
          <a:gdLst/>
          <a:ahLst/>
          <a:cxnLst/>
          <a:rect l="0" t="0" r="0" b="0"/>
          <a:pathLst>
            <a:path>
              <a:moveTo>
                <a:pt x="187132" y="0"/>
              </a:moveTo>
              <a:lnTo>
                <a:pt x="187132" y="819819"/>
              </a:lnTo>
              <a:lnTo>
                <a:pt x="0" y="819819"/>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E116729B-93A2-41EE-8020-0D9326B90DE5}">
      <dsp:nvSpPr>
        <dsp:cNvPr id="0" name=""/>
        <dsp:cNvSpPr/>
      </dsp:nvSpPr>
      <dsp:spPr>
        <a:xfrm>
          <a:off x="3048000" y="1212180"/>
          <a:ext cx="2156482" cy="1639639"/>
        </a:xfrm>
        <a:custGeom>
          <a:avLst/>
          <a:gdLst/>
          <a:ahLst/>
          <a:cxnLst/>
          <a:rect l="0" t="0" r="0" b="0"/>
          <a:pathLst>
            <a:path>
              <a:moveTo>
                <a:pt x="0" y="0"/>
              </a:moveTo>
              <a:lnTo>
                <a:pt x="0" y="1452506"/>
              </a:lnTo>
              <a:lnTo>
                <a:pt x="2156482" y="1452506"/>
              </a:lnTo>
              <a:lnTo>
                <a:pt x="2156482" y="1639639"/>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A5C3FBB9-F046-4A1E-8B75-2D78A0E24B9F}">
      <dsp:nvSpPr>
        <dsp:cNvPr id="0" name=""/>
        <dsp:cNvSpPr/>
      </dsp:nvSpPr>
      <dsp:spPr>
        <a:xfrm>
          <a:off x="3002280" y="1212180"/>
          <a:ext cx="91440" cy="1639639"/>
        </a:xfrm>
        <a:custGeom>
          <a:avLst/>
          <a:gdLst/>
          <a:ahLst/>
          <a:cxnLst/>
          <a:rect l="0" t="0" r="0" b="0"/>
          <a:pathLst>
            <a:path>
              <a:moveTo>
                <a:pt x="45720" y="0"/>
              </a:moveTo>
              <a:lnTo>
                <a:pt x="45720" y="1639639"/>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17934ADC-C4A6-497A-976B-3BB7A37E8A93}">
      <dsp:nvSpPr>
        <dsp:cNvPr id="0" name=""/>
        <dsp:cNvSpPr/>
      </dsp:nvSpPr>
      <dsp:spPr>
        <a:xfrm>
          <a:off x="891517" y="1212180"/>
          <a:ext cx="2156482" cy="1639639"/>
        </a:xfrm>
        <a:custGeom>
          <a:avLst/>
          <a:gdLst/>
          <a:ahLst/>
          <a:cxnLst/>
          <a:rect l="0" t="0" r="0" b="0"/>
          <a:pathLst>
            <a:path>
              <a:moveTo>
                <a:pt x="2156482" y="0"/>
              </a:moveTo>
              <a:lnTo>
                <a:pt x="2156482" y="1452506"/>
              </a:lnTo>
              <a:lnTo>
                <a:pt x="0" y="1452506"/>
              </a:lnTo>
              <a:lnTo>
                <a:pt x="0" y="1639639"/>
              </a:lnTo>
            </a:path>
          </a:pathLst>
        </a:custGeom>
        <a:noFill/>
        <a:ln w="25400" cap="flat" cmpd="sng" algn="ctr">
          <a:solidFill>
            <a:schemeClr val="accent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2E5FA315-CD56-497D-8161-975833A6B936}">
      <dsp:nvSpPr>
        <dsp:cNvPr id="0" name=""/>
        <dsp:cNvSpPr/>
      </dsp:nvSpPr>
      <dsp:spPr>
        <a:xfrm>
          <a:off x="2156891" y="321071"/>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DEKAN</a:t>
          </a:r>
          <a:endParaRPr lang="tr-TR" sz="2000" kern="1200" dirty="0"/>
        </a:p>
      </dsp:txBody>
      <dsp:txXfrm>
        <a:off x="2156891" y="321071"/>
        <a:ext cx="1782216" cy="891108"/>
      </dsp:txXfrm>
    </dsp:sp>
    <dsp:sp modelId="{BF0118C2-6777-4891-9784-D4629C49BF66}">
      <dsp:nvSpPr>
        <dsp:cNvPr id="0" name=""/>
        <dsp:cNvSpPr/>
      </dsp:nvSpPr>
      <dsp:spPr>
        <a:xfrm>
          <a:off x="409" y="2851819"/>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DEKAN YARDIMCISI</a:t>
          </a:r>
          <a:endParaRPr lang="tr-TR" sz="2000" kern="1200" dirty="0"/>
        </a:p>
      </dsp:txBody>
      <dsp:txXfrm>
        <a:off x="409" y="2851819"/>
        <a:ext cx="1782216" cy="891108"/>
      </dsp:txXfrm>
    </dsp:sp>
    <dsp:sp modelId="{C38B68BF-34C7-464A-BF68-4EB8466B6BF7}">
      <dsp:nvSpPr>
        <dsp:cNvPr id="0" name=""/>
        <dsp:cNvSpPr/>
      </dsp:nvSpPr>
      <dsp:spPr>
        <a:xfrm>
          <a:off x="2156891" y="2851819"/>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DEKAN YARDIMCISI</a:t>
          </a:r>
          <a:endParaRPr lang="tr-TR" sz="2000" kern="1200" dirty="0"/>
        </a:p>
      </dsp:txBody>
      <dsp:txXfrm>
        <a:off x="2156891" y="2851819"/>
        <a:ext cx="1782216" cy="891108"/>
      </dsp:txXfrm>
    </dsp:sp>
    <dsp:sp modelId="{E8531978-E7FD-4F14-81C5-9D1F8F7EC54D}">
      <dsp:nvSpPr>
        <dsp:cNvPr id="0" name=""/>
        <dsp:cNvSpPr/>
      </dsp:nvSpPr>
      <dsp:spPr>
        <a:xfrm>
          <a:off x="4313373" y="2851819"/>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FAKÜLTE SEKRETERİ</a:t>
          </a:r>
          <a:endParaRPr lang="tr-TR" sz="2000" kern="1200" dirty="0"/>
        </a:p>
      </dsp:txBody>
      <dsp:txXfrm>
        <a:off x="4313373" y="2851819"/>
        <a:ext cx="1782216" cy="891108"/>
      </dsp:txXfrm>
    </dsp:sp>
    <dsp:sp modelId="{D354877B-4FCE-449D-AE58-0ADBE4582128}">
      <dsp:nvSpPr>
        <dsp:cNvPr id="0" name=""/>
        <dsp:cNvSpPr/>
      </dsp:nvSpPr>
      <dsp:spPr>
        <a:xfrm>
          <a:off x="1078650" y="1586445"/>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FAKÜLTE KURULU</a:t>
          </a:r>
          <a:endParaRPr lang="tr-TR" sz="2000" kern="1200" dirty="0"/>
        </a:p>
      </dsp:txBody>
      <dsp:txXfrm>
        <a:off x="1078650" y="1586445"/>
        <a:ext cx="1782216" cy="891108"/>
      </dsp:txXfrm>
    </dsp:sp>
    <dsp:sp modelId="{AF18252C-D28F-4252-9A6F-A16AF48854C2}">
      <dsp:nvSpPr>
        <dsp:cNvPr id="0" name=""/>
        <dsp:cNvSpPr/>
      </dsp:nvSpPr>
      <dsp:spPr>
        <a:xfrm>
          <a:off x="3235132" y="1586445"/>
          <a:ext cx="1782216" cy="891108"/>
        </a:xfrm>
        <a:prstGeom prst="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tr-TR" sz="2000" kern="1200" dirty="0" smtClean="0"/>
            <a:t>FAKÜLTE YÖNETİM KURULU</a:t>
          </a:r>
          <a:endParaRPr lang="tr-TR" sz="2000" kern="1200" dirty="0"/>
        </a:p>
      </dsp:txBody>
      <dsp:txXfrm>
        <a:off x="3235132" y="1586445"/>
        <a:ext cx="1782216" cy="891108"/>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7E56284-3599-490E-8ADE-F5E488119F1F}" type="datetimeFigureOut">
              <a:rPr lang="tr-TR" smtClean="0"/>
              <a:pPr/>
              <a:t>29.2.2016</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3ECB62F-F0C1-4B71-AB6E-4B522771C715}" type="slidenum">
              <a:rPr lang="tr-TR" smtClean="0"/>
              <a:pPr/>
              <a:t>‹#›</a:t>
            </a:fld>
            <a:endParaRPr lang="tr-TR"/>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3F99E1-7547-4556-B28B-852D2DDF38E5}" type="datetimeFigureOut">
              <a:rPr lang="tr-TR" smtClean="0"/>
              <a:pPr/>
              <a:t>29.2.2016</a:t>
            </a:fld>
            <a:endParaRPr lang="tr-TR"/>
          </a:p>
        </p:txBody>
      </p:sp>
      <p:sp>
        <p:nvSpPr>
          <p:cNvPr id="4" name="3 Slayt Görüntüsü Yer Tutucusu"/>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4 Not Yer Tutucusu"/>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5 Altbilgi Yer Tutucusu"/>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6 Slayt Numarası Yer Tutucusu"/>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7FBA4-4604-41FF-AB5F-7B05FBD1EFCF}" type="slidenum">
              <a:rPr lang="tr-TR" smtClean="0"/>
              <a:pPr/>
              <a:t>‹#›</a:t>
            </a:fld>
            <a:endParaRPr lang="tr-TR"/>
          </a:p>
        </p:txBody>
      </p:sp>
    </p:spTree>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a:p>
        </p:txBody>
      </p:sp>
      <p:sp>
        <p:nvSpPr>
          <p:cNvPr id="4" name="3 Slayt Numarası Yer Tutucusu"/>
          <p:cNvSpPr>
            <a:spLocks noGrp="1"/>
          </p:cNvSpPr>
          <p:nvPr>
            <p:ph type="sldNum" sz="quarter" idx="10"/>
          </p:nvPr>
        </p:nvSpPr>
        <p:spPr/>
        <p:txBody>
          <a:bodyPr/>
          <a:lstStyle/>
          <a:p>
            <a:fld id="{C8D7FBA4-4604-41FF-AB5F-7B05FBD1EFCF}" type="slidenum">
              <a:rPr lang="tr-TR" smtClean="0"/>
              <a:pPr/>
              <a:t>2</a:t>
            </a:fld>
            <a:endParaRPr lang="tr-T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C8D7FBA4-4604-41FF-AB5F-7B05FBD1EFCF}" type="slidenum">
              <a:rPr lang="tr-TR" smtClean="0"/>
              <a:pPr/>
              <a:t>7</a:t>
            </a:fld>
            <a:endParaRPr lang="tr-T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Slayt Görüntüsü Yer Tutucusu"/>
          <p:cNvSpPr>
            <a:spLocks noGrp="1" noRot="1" noChangeAspect="1"/>
          </p:cNvSpPr>
          <p:nvPr>
            <p:ph type="sldImg"/>
          </p:nvPr>
        </p:nvSpPr>
        <p:spPr/>
      </p:sp>
      <p:sp>
        <p:nvSpPr>
          <p:cNvPr id="3" name="2 Not Yer Tutucusu"/>
          <p:cNvSpPr>
            <a:spLocks noGrp="1"/>
          </p:cNvSpPr>
          <p:nvPr>
            <p:ph type="body" idx="1"/>
          </p:nvPr>
        </p:nvSpPr>
        <p:spPr/>
        <p:txBody>
          <a:bodyPr>
            <a:normAutofit/>
          </a:bodyPr>
          <a:lstStyle/>
          <a:p>
            <a:endParaRPr lang="tr-TR" dirty="0"/>
          </a:p>
        </p:txBody>
      </p:sp>
      <p:sp>
        <p:nvSpPr>
          <p:cNvPr id="4" name="3 Slayt Numarası Yer Tutucusu"/>
          <p:cNvSpPr>
            <a:spLocks noGrp="1"/>
          </p:cNvSpPr>
          <p:nvPr>
            <p:ph type="sldNum" sz="quarter" idx="10"/>
          </p:nvPr>
        </p:nvSpPr>
        <p:spPr/>
        <p:txBody>
          <a:bodyPr/>
          <a:lstStyle/>
          <a:p>
            <a:fld id="{C8D7FBA4-4604-41FF-AB5F-7B05FBD1EFCF}" type="slidenum">
              <a:rPr lang="tr-TR" smtClean="0"/>
              <a:pPr/>
              <a:t>19</a:t>
            </a:fld>
            <a:endParaRPr lang="tr-T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1 Başlık"/>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2 Alt Başlık"/>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3 Veri Yer Tutucusu"/>
          <p:cNvSpPr>
            <a:spLocks noGrp="1"/>
          </p:cNvSpPr>
          <p:nvPr>
            <p:ph type="dt" sz="half" idx="10"/>
          </p:nvPr>
        </p:nvSpPr>
        <p:spPr/>
        <p:txBody>
          <a:bodyPr/>
          <a:lstStyle/>
          <a:p>
            <a:fld id="{3F402880-002A-46C2-AA9C-8B1647C2CADB}" type="datetime1">
              <a:rPr lang="tr-TR" smtClean="0"/>
              <a:pPr/>
              <a:t>29.2.2016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B713C654-D72C-4F7C-AE9A-EF9AF0828175}" type="datetime1">
              <a:rPr lang="tr-TR" smtClean="0"/>
              <a:pPr/>
              <a:t>29.2.2016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3 Veri Yer Tutucusu"/>
          <p:cNvSpPr>
            <a:spLocks noGrp="1"/>
          </p:cNvSpPr>
          <p:nvPr>
            <p:ph type="dt" sz="half" idx="10"/>
          </p:nvPr>
        </p:nvSpPr>
        <p:spPr/>
        <p:txBody>
          <a:bodyPr/>
          <a:lstStyle/>
          <a:p>
            <a:fld id="{D31E5E0F-8539-48F5-9777-997AFC4AD7AE}" type="datetime1">
              <a:rPr lang="tr-TR" smtClean="0"/>
              <a:pPr/>
              <a:t>29.2.2016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Veri Yer Tutucusu"/>
          <p:cNvSpPr>
            <a:spLocks noGrp="1"/>
          </p:cNvSpPr>
          <p:nvPr>
            <p:ph type="dt" sz="half" idx="10"/>
          </p:nvPr>
        </p:nvSpPr>
        <p:spPr/>
        <p:txBody>
          <a:bodyPr/>
          <a:lstStyle/>
          <a:p>
            <a:fld id="{8A4E3925-901D-491A-A0FB-282F0AEE0EFA}" type="datetime1">
              <a:rPr lang="tr-TR" smtClean="0"/>
              <a:pPr/>
              <a:t>29.2.2016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6 Veri Yer Tutucusu"/>
          <p:cNvSpPr>
            <a:spLocks noGrp="1"/>
          </p:cNvSpPr>
          <p:nvPr>
            <p:ph type="dt" sz="half" idx="10"/>
          </p:nvPr>
        </p:nvSpPr>
        <p:spPr/>
        <p:txBody>
          <a:bodyPr/>
          <a:lstStyle/>
          <a:p>
            <a:fld id="{76CDD544-3FFA-4F6F-8764-95A0A36FD094}" type="datetime1">
              <a:rPr lang="tr-TR" smtClean="0"/>
              <a:pPr/>
              <a:t>29.2.2016</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Veri Yer Tutucusu"/>
          <p:cNvSpPr>
            <a:spLocks noGrp="1"/>
          </p:cNvSpPr>
          <p:nvPr>
            <p:ph type="dt" sz="half" idx="10"/>
          </p:nvPr>
        </p:nvSpPr>
        <p:spPr/>
        <p:txBody>
          <a:bodyPr/>
          <a:lstStyle/>
          <a:p>
            <a:fld id="{B0404D8B-8C2A-4051-880A-CB6CB83A23B1}" type="datetime1">
              <a:rPr lang="tr-TR" smtClean="0"/>
              <a:pPr/>
              <a:t>29.2.2016</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fld id="{8C87FDE1-238F-4D5A-907F-09AA63C74248}" type="datetime1">
              <a:rPr lang="tr-TR" smtClean="0"/>
              <a:pPr/>
              <a:t>29.2.2016</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6993A3F9-8E3D-49C1-8466-3093F1FA2D51}" type="datetime1">
              <a:rPr lang="tr-TR" smtClean="0"/>
              <a:pPr/>
              <a:t>29.2.2016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4 Veri Yer Tutucusu"/>
          <p:cNvSpPr>
            <a:spLocks noGrp="1"/>
          </p:cNvSpPr>
          <p:nvPr>
            <p:ph type="dt" sz="half" idx="10"/>
          </p:nvPr>
        </p:nvSpPr>
        <p:spPr/>
        <p:txBody>
          <a:bodyPr/>
          <a:lstStyle/>
          <a:p>
            <a:fld id="{1E8520E3-5610-4E40-B58B-AECC112E036F}" type="datetime1">
              <a:rPr lang="tr-TR" smtClean="0"/>
              <a:pPr/>
              <a:t>29.2.2016</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2A8937F0-0F75-4AF3-9F66-394E28987B67}" type="datetime1">
              <a:rPr lang="tr-TR" smtClean="0"/>
              <a:pPr/>
              <a:t>29.2.2016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10"/>
          </p:nvPr>
        </p:nvSpPr>
        <p:spPr/>
        <p:txBody>
          <a:bodyPr/>
          <a:lstStyle/>
          <a:p>
            <a:fld id="{E783C0C9-973E-4303-A848-016508203FB6}" type="datetime1">
              <a:rPr lang="tr-TR" smtClean="0"/>
              <a:pPr/>
              <a:t>29.2.2016</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8542D171-7AF9-49DB-A417-EA7DC5E74438}"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Başlık Yer Tutucusu"/>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2 Metin Yer Tutucusu"/>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Veri Yer Tutucusu"/>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82DBA4-79C1-4527-8701-B82CBCF74CA9}" type="datetime1">
              <a:rPr lang="tr-TR" smtClean="0"/>
              <a:pPr/>
              <a:t>29.2.2016</a:t>
            </a:fld>
            <a:endParaRPr lang="tr-TR"/>
          </a:p>
        </p:txBody>
      </p:sp>
      <p:sp>
        <p:nvSpPr>
          <p:cNvPr id="5" name="4 Altbilgi Yer Tutucusu"/>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5 Slayt Numarası Yer Tutucusu"/>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42D171-7AF9-49DB-A417-EA7DC5E74438}"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6.jpeg"/><Relationship Id="rId4" Type="http://schemas.openxmlformats.org/officeDocument/2006/relationships/image" Target="../media/image2.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27584" y="4293097"/>
            <a:ext cx="7772400" cy="576064"/>
          </a:xfrm>
        </p:spPr>
        <p:txBody>
          <a:bodyPr>
            <a:normAutofit fontScale="90000"/>
          </a:bodyPr>
          <a:lstStyle/>
          <a:p>
            <a:r>
              <a:rPr lang="tr-TR" b="1" dirty="0" smtClean="0"/>
              <a:t>SİİRT ÜNİVERSİTESİ</a:t>
            </a:r>
            <a:endParaRPr lang="tr-TR" b="1" dirty="0"/>
          </a:p>
        </p:txBody>
      </p:sp>
      <p:sp>
        <p:nvSpPr>
          <p:cNvPr id="3" name="2 Alt Başlık"/>
          <p:cNvSpPr>
            <a:spLocks noGrp="1"/>
          </p:cNvSpPr>
          <p:nvPr>
            <p:ph type="subTitle" idx="1"/>
          </p:nvPr>
        </p:nvSpPr>
        <p:spPr>
          <a:xfrm>
            <a:off x="1259632" y="4941168"/>
            <a:ext cx="6400800" cy="1752600"/>
          </a:xfrm>
        </p:spPr>
        <p:txBody>
          <a:bodyPr/>
          <a:lstStyle/>
          <a:p>
            <a:r>
              <a:rPr lang="tr-TR" b="1" dirty="0" smtClean="0">
                <a:solidFill>
                  <a:schemeClr val="tx1"/>
                </a:solidFill>
              </a:rPr>
              <a:t>İLAHİYAT FAKÜLTESİ DEKANLIĞI</a:t>
            </a:r>
            <a:r>
              <a:rPr lang="tr-TR" dirty="0" smtClean="0">
                <a:solidFill>
                  <a:schemeClr val="tx1"/>
                </a:solidFill>
              </a:rPr>
              <a:t/>
            </a:r>
            <a:br>
              <a:rPr lang="tr-TR" dirty="0" smtClean="0">
                <a:solidFill>
                  <a:schemeClr val="tx1"/>
                </a:solidFill>
              </a:rPr>
            </a:br>
            <a:r>
              <a:rPr lang="tr-TR" sz="2800" dirty="0" smtClean="0">
                <a:solidFill>
                  <a:schemeClr val="tx1"/>
                </a:solidFill>
              </a:rPr>
              <a:t>BRİFİNG RAPORU</a:t>
            </a:r>
            <a:r>
              <a:rPr lang="tr-TR" dirty="0" smtClean="0">
                <a:solidFill>
                  <a:schemeClr val="tx1"/>
                </a:solidFill>
              </a:rPr>
              <a:t/>
            </a:r>
            <a:br>
              <a:rPr lang="tr-TR" dirty="0" smtClean="0">
                <a:solidFill>
                  <a:schemeClr val="tx1"/>
                </a:solidFill>
              </a:rPr>
            </a:br>
            <a:r>
              <a:rPr lang="tr-TR" sz="2400" dirty="0" smtClean="0">
                <a:solidFill>
                  <a:schemeClr val="tx1"/>
                </a:solidFill>
              </a:rPr>
              <a:t>Siirt 2015</a:t>
            </a:r>
            <a:endParaRPr lang="tr-TR" dirty="0">
              <a:solidFill>
                <a:schemeClr val="tx1"/>
              </a:solidFill>
            </a:endParaRPr>
          </a:p>
        </p:txBody>
      </p:sp>
      <p:pic>
        <p:nvPicPr>
          <p:cNvPr id="1026" name="Picture 2" descr="C:\Users\Personel\Documents\İLAHİYAT FAKÜLTESİ\Logotype - Türkçe.png"/>
          <p:cNvPicPr>
            <a:picLocks noChangeAspect="1" noChangeArrowheads="1"/>
          </p:cNvPicPr>
          <p:nvPr/>
        </p:nvPicPr>
        <p:blipFill>
          <a:blip r:embed="rId2" cstate="print"/>
          <a:srcRect/>
          <a:stretch>
            <a:fillRect/>
          </a:stretch>
        </p:blipFill>
        <p:spPr bwMode="auto">
          <a:xfrm>
            <a:off x="2142675" y="332656"/>
            <a:ext cx="4858650" cy="36000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4577" name="Rectangle 1"/>
          <p:cNvSpPr>
            <a:spLocks noChangeArrowheads="1"/>
          </p:cNvSpPr>
          <p:nvPr/>
        </p:nvSpPr>
        <p:spPr bwMode="auto">
          <a:xfrm>
            <a:off x="395536" y="764704"/>
            <a:ext cx="8208912" cy="267765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Misyon</a:t>
            </a:r>
            <a:endParaRPr kumimoji="0" lang="tr-TR"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Din bilimleri alanında araştırmalar yapmak ve bilimsel etkinlikler düzenleyerek ilim dünyasına katkıda bulunmak, toplumun alanımızla ilgili ihtiyaç ve taleplerini karşılamaktır.Ayrıca İslami ilimler alanında araştırma yapabilmek için gereksinim duyacağı dil ve yöntem gibi araçlara haiz, klasik kaynaklara ulaşabilen, bunları günümüz şartları ve akademik yöntemler ışığında değerlendirip yorumlayabilen, bireysel ve toplumsal sorunlara çözüm üretebilen, sistematik ve tutarlı düşünebilen, ahlâkî değerleri ve dinî mirası özümseyen ve birikimini insanlığa yararlı olma amacında kullanan ilahiyatçılar yetiştirmektir.</a:t>
            </a:r>
            <a:endParaRPr kumimoji="0" lang="tr-TR"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4578" name="Rectangle 2"/>
          <p:cNvSpPr>
            <a:spLocks noChangeArrowheads="1"/>
          </p:cNvSpPr>
          <p:nvPr/>
        </p:nvSpPr>
        <p:spPr bwMode="auto">
          <a:xfrm>
            <a:off x="395536" y="3429000"/>
            <a:ext cx="8208912" cy="32316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1"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Vizyon</a:t>
            </a:r>
            <a:endParaRPr kumimoji="0" lang="tr-TR" sz="2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tr-TR"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İslami ilimler sahasında ilmî-akademik hedefler ve toplumsal ihtiyaçlar doğrultusunda araştırmalar yapan, bu araştırmalar ve yetiştirdiği ilahiyatçılar aracılığıyla dinî, ahlaki ve toplumsal problemlere çözümler üreten, gelenek ile günümüz dünyası arasında köprü vazifesi gören, bu bağlamda klasik dönemde üretilen bilgiler ile modern dönemde yaşanan teolojik tartışmaları orijinal dilleriyle takip edip değerlendiren, tarihte ilim ve irfan alanında önemli âlimler yetiştiren ve geleneksel medrese eğitimini günümüze kadar sürdüren Siirt ilimizin bu birikiminden istifade ederek İslâmî ilimlerin gelişimi ve devamı konusundaki misyonunun devam etmesini sağlayan, böylelikle geleneği günümüze, yerel olanı evrensele taşıyabilen etkili ve saygın bir kurum olmaktır.</a:t>
            </a:r>
            <a:r>
              <a:rPr kumimoji="0" lang="tr-TR" b="0" i="0" u="none" strike="noStrike" cap="none" normalizeH="0" baseline="0" dirty="0" smtClean="0">
                <a:ln>
                  <a:noFill/>
                </a:ln>
                <a:solidFill>
                  <a:schemeClr val="tx1"/>
                </a:solidFill>
                <a:effectLst/>
                <a:latin typeface="Times New Roman" pitchFamily="18" charset="0"/>
                <a:cs typeface="Times New Roman" pitchFamily="18" charset="0"/>
              </a:rPr>
              <a:t>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23553" name="Rectangle 1"/>
          <p:cNvSpPr>
            <a:spLocks noChangeArrowheads="1"/>
          </p:cNvSpPr>
          <p:nvPr/>
        </p:nvSpPr>
        <p:spPr bwMode="auto">
          <a:xfrm>
            <a:off x="539552" y="940079"/>
            <a:ext cx="7992888" cy="538609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Görev, Yetki ve Sorumluluklar</a:t>
            </a:r>
          </a:p>
          <a:p>
            <a:pPr marL="0" marR="0" lvl="0" indent="0" algn="ctr" defTabSz="914400" rtl="0" eaLnBrk="1" fontAlgn="base" latinLnBrk="0" hangingPunct="1">
              <a:lnSpc>
                <a:spcPct val="100000"/>
              </a:lnSpc>
              <a:spcBef>
                <a:spcPct val="0"/>
              </a:spcBef>
              <a:spcAft>
                <a:spcPct val="0"/>
              </a:spcAft>
              <a:buClrTx/>
              <a:buSzTx/>
              <a:buFontTx/>
              <a:buNone/>
              <a:tabLst>
                <a:tab pos="539750" algn="l"/>
              </a:tabLst>
            </a:pP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Fakültemiz,16.12.2011 tarih ve 2605 sayılı Bakanlar Kurulu kararınca kurulmuştur. YÖK Yürütme Kurulunca fakülte bünyesinde üç bölüm altında anabilim ve bilim dallarının açılması uygun görülmüştür.  2013-2014 eğitim-öğretim </a:t>
            </a:r>
            <a:r>
              <a:rPr kumimoji="0" lang="tr-TR" sz="2000" b="0" i="0" u="none" strike="noStrike" cap="none" normalizeH="0" baseline="0" smtClean="0">
                <a:ln>
                  <a:noFill/>
                </a:ln>
                <a:solidFill>
                  <a:schemeClr val="tx1"/>
                </a:solidFill>
                <a:effectLst/>
                <a:latin typeface="Calibri" pitchFamily="34" charset="0"/>
                <a:ea typeface="Calibri" pitchFamily="34" charset="0"/>
                <a:cs typeface="Times New Roman" pitchFamily="18" charset="0"/>
              </a:rPr>
              <a:t>yılında 203 </a:t>
            </a: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öğrenciyle eğitime başlamıştır.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Fakültemizin amacı; vermiş olduğu lisans eğitimiyle ilahiyat alanında uzman ilahiyatçılar yetiştirmek, böylelikle toplumda doğru din anlayışının yaygınlaşmasını sağlamaktır. Öte yandan akademik faaliyetler ve lisansüstü eğitim aracılığıyla ilim dünyasına katkı sunmak ve belli alanlarda derinlemesine uzmanlaşan akademisyenler yetiştirmektir.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Mezunlarımız, Milli Eğitim Bakanlığı’nda İlköğretim ve Ortaöğretim kurumlarında Din Kültürü ve Ahlak Bilgisi Öğretmenliği ile İmam Hatip Liselerinde meslek dersleri öğretmenliği, Diyanet İşleri Başkanlığı’nda imam-hatiplik, vaizlik ve müftülük gibi görevleri alabilmektedir. Bunun yanı sıra belirli aşamaları kaydeden mezunlarımız akademisyenliğe de adım atabilmektedir.</a:t>
            </a:r>
            <a:endParaRPr kumimoji="0" lang="tr-TR" sz="2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55355"/>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5" name="44 Dikdörtgen"/>
          <p:cNvSpPr/>
          <p:nvPr/>
        </p:nvSpPr>
        <p:spPr>
          <a:xfrm>
            <a:off x="1763688" y="836712"/>
            <a:ext cx="5736189" cy="646331"/>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tr-TR" sz="3600" b="1" cap="all" spc="0"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ORGANİZASYON ŞEMASI</a:t>
            </a:r>
            <a:endParaRPr lang="tr-TR" sz="36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graphicFrame>
        <p:nvGraphicFramePr>
          <p:cNvPr id="5" name="4 Diyagram"/>
          <p:cNvGraphicFramePr/>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915816" y="260648"/>
            <a:ext cx="3600400" cy="646331"/>
          </a:xfrm>
          <a:prstGeom prst="rect">
            <a:avLst/>
          </a:prstGeom>
        </p:spPr>
        <p:txBody>
          <a:bodyPr wrap="square">
            <a:spAutoFit/>
          </a:bodyPr>
          <a:lstStyle/>
          <a:p>
            <a:pPr algn="ctr"/>
            <a:r>
              <a:rPr lang="tr-TR" b="1" dirty="0" smtClean="0">
                <a:solidFill>
                  <a:srgbClr val="C00000"/>
                </a:solidFill>
              </a:rPr>
              <a:t>Personel Durumu</a:t>
            </a:r>
          </a:p>
          <a:p>
            <a:pPr algn="ctr"/>
            <a:r>
              <a:rPr lang="tr-TR" b="1" dirty="0" smtClean="0">
                <a:solidFill>
                  <a:srgbClr val="C00000"/>
                </a:solidFill>
              </a:rPr>
              <a:t>(Akademik)</a:t>
            </a:r>
            <a:endParaRPr lang="tr-TR" dirty="0">
              <a:solidFill>
                <a:srgbClr val="C00000"/>
              </a:solidFill>
            </a:endParaRPr>
          </a:p>
        </p:txBody>
      </p:sp>
      <p:graphicFrame>
        <p:nvGraphicFramePr>
          <p:cNvPr id="6" name="5 Tablo"/>
          <p:cNvGraphicFramePr>
            <a:graphicFrameLocks noGrp="1"/>
          </p:cNvGraphicFramePr>
          <p:nvPr/>
        </p:nvGraphicFramePr>
        <p:xfrm>
          <a:off x="1619672" y="1196752"/>
          <a:ext cx="6624736" cy="2320284"/>
        </p:xfrm>
        <a:graphic>
          <a:graphicData uri="http://schemas.openxmlformats.org/drawingml/2006/table">
            <a:tbl>
              <a:tblPr/>
              <a:tblGrid>
                <a:gridCol w="3720742"/>
                <a:gridCol w="816552"/>
                <a:gridCol w="816944"/>
                <a:gridCol w="1270498"/>
              </a:tblGrid>
              <a:tr h="200022">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Akademik Personel Kadro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00022">
                <a:tc row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Unvan</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Kadroların Doluluk </a:t>
                      </a:r>
                      <a:r>
                        <a:rPr lang="tr-TR" sz="1200" b="1" dirty="0" smtClean="0">
                          <a:solidFill>
                            <a:srgbClr val="000000"/>
                          </a:solidFill>
                          <a:latin typeface="Times New Roman"/>
                          <a:ea typeface="Times New Roman"/>
                          <a:cs typeface="Times New Roman"/>
                        </a:rPr>
                        <a:t>Oranı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r>
              <a:tr h="200022">
                <a:tc vMerge="1">
                  <a:txBody>
                    <a:bodyPr/>
                    <a:lstStyle/>
                    <a:p>
                      <a:endParaRPr lang="tr-TR"/>
                    </a:p>
                  </a:txBody>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Dolu</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Boş</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pitchFamily="18" charset="0"/>
                          <a:ea typeface="Times New Roman"/>
                          <a:cs typeface="Times New Roman" pitchFamily="18" charset="0"/>
                        </a:rPr>
                        <a:t>Toplam</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00022">
                <a:tc>
                  <a:txBody>
                    <a:bodyPr/>
                    <a:lstStyle/>
                    <a:p>
                      <a:pPr>
                        <a:spcAft>
                          <a:spcPts val="0"/>
                        </a:spcAft>
                        <a:tabLst>
                          <a:tab pos="540385" algn="l"/>
                        </a:tabLst>
                      </a:pPr>
                      <a:r>
                        <a:rPr lang="tr-TR" sz="1400">
                          <a:solidFill>
                            <a:srgbClr val="000000"/>
                          </a:solidFill>
                          <a:latin typeface="Times New Roman"/>
                          <a:ea typeface="Times New Roman"/>
                          <a:cs typeface="Times New Roman"/>
                        </a:rPr>
                        <a:t>Profesör</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3</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pitchFamily="18" charset="0"/>
                          <a:ea typeface="Times New Roman"/>
                          <a:cs typeface="Times New Roman" pitchFamily="18" charset="0"/>
                        </a:rPr>
                        <a:t>3</a:t>
                      </a:r>
                      <a:endParaRPr lang="tr-TR" sz="1400" b="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Doçent</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pitchFamily="18" charset="0"/>
                          <a:ea typeface="Times New Roman"/>
                          <a:cs typeface="Times New Roman" pitchFamily="18" charset="0"/>
                        </a:rPr>
                        <a:t>1</a:t>
                      </a:r>
                      <a:endParaRPr lang="tr-TR" sz="1400" b="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a:solidFill>
                            <a:srgbClr val="000000"/>
                          </a:solidFill>
                          <a:latin typeface="Times New Roman"/>
                          <a:ea typeface="Times New Roman"/>
                          <a:cs typeface="Times New Roman"/>
                        </a:rPr>
                        <a:t>Yrd. Doçent</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pitchFamily="18" charset="0"/>
                          <a:ea typeface="Calibri"/>
                          <a:cs typeface="Times New Roman" pitchFamily="18" charset="0"/>
                        </a:rPr>
                        <a:t>10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Calibri"/>
                          <a:cs typeface="Times New Roman" pitchFamily="18" charset="0"/>
                        </a:rPr>
                        <a:t>-</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smtClean="0">
                          <a:solidFill>
                            <a:srgbClr val="000000"/>
                          </a:solidFill>
                          <a:latin typeface="Times New Roman" pitchFamily="18" charset="0"/>
                          <a:ea typeface="Calibri"/>
                          <a:cs typeface="Times New Roman" pitchFamily="18" charset="0"/>
                        </a:rPr>
                        <a:t>10</a:t>
                      </a:r>
                      <a:endParaRPr lang="tr-TR" sz="1400" b="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Öğretim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10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pitchFamily="18" charset="0"/>
                          <a:ea typeface="Times New Roman"/>
                          <a:cs typeface="Times New Roman" pitchFamily="18" charset="0"/>
                        </a:rPr>
                        <a:t>10</a:t>
                      </a:r>
                      <a:endParaRPr lang="tr-TR" sz="1400" b="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a:solidFill>
                            <a:srgbClr val="000000"/>
                          </a:solidFill>
                          <a:latin typeface="Times New Roman"/>
                          <a:ea typeface="Times New Roman"/>
                          <a:cs typeface="Times New Roman"/>
                        </a:rPr>
                        <a:t>Araştırma Görevlisi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pitchFamily="18" charset="0"/>
                          <a:ea typeface="Times New Roman"/>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ÖYP(35.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6</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dirty="0" smtClean="0">
                          <a:latin typeface="Calibri"/>
                          <a:ea typeface="Calibri"/>
                          <a:cs typeface="Times New Roman"/>
                        </a:rPr>
                        <a:t>ÖYP (39. Md.)</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00022">
                <a:tc>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42</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pitchFamily="18" charset="0"/>
                          <a:ea typeface="Times New Roman"/>
                          <a:cs typeface="Times New Roman" pitchFamily="18" charset="0"/>
                        </a:rPr>
                        <a:t>0</a:t>
                      </a:r>
                      <a:endParaRPr lang="tr-TR" sz="140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pitchFamily="18" charset="0"/>
                          <a:ea typeface="Calibri"/>
                          <a:cs typeface="Times New Roman" pitchFamily="18" charset="0"/>
                        </a:rPr>
                        <a:t>42</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21" name="20 Tablo"/>
          <p:cNvGraphicFramePr>
            <a:graphicFrameLocks noGrp="1"/>
          </p:cNvGraphicFramePr>
          <p:nvPr/>
        </p:nvGraphicFramePr>
        <p:xfrm>
          <a:off x="1619672" y="3789040"/>
          <a:ext cx="6624740" cy="1800200"/>
        </p:xfrm>
        <a:graphic>
          <a:graphicData uri="http://schemas.openxmlformats.org/drawingml/2006/table">
            <a:tbl>
              <a:tblPr/>
              <a:tblGrid>
                <a:gridCol w="1760759"/>
                <a:gridCol w="1226669"/>
                <a:gridCol w="2598804"/>
                <a:gridCol w="1038508"/>
              </a:tblGrid>
              <a:tr h="326989">
                <a:tc gridSpan="4">
                  <a:txBody>
                    <a:bodyPr/>
                    <a:lstStyle/>
                    <a:p>
                      <a:pPr algn="ctr">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Yabancı Uyruklu Akademik Personel </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94642">
                <a:tc>
                  <a:txBody>
                    <a:bodyPr/>
                    <a:lstStyle/>
                    <a:p>
                      <a:pPr algn="l">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Unvan</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l">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Geldiği Ülke</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l">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Çalıştığı Bölüm</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l">
                        <a:spcAft>
                          <a:spcPts val="0"/>
                        </a:spcAft>
                        <a:tabLst>
                          <a:tab pos="540385" algn="l"/>
                        </a:tabLst>
                      </a:pPr>
                      <a:r>
                        <a:rPr lang="tr-TR" sz="1400" b="1" dirty="0">
                          <a:solidFill>
                            <a:srgbClr val="000000"/>
                          </a:solidFill>
                          <a:latin typeface="Times New Roman" pitchFamily="18" charset="0"/>
                          <a:ea typeface="Tahoma" pitchFamily="34" charset="0"/>
                          <a:cs typeface="Times New Roman" pitchFamily="18" charset="0"/>
                        </a:rPr>
                        <a:t>Kişi Sayısı</a:t>
                      </a:r>
                      <a:endParaRPr lang="tr-TR" sz="1400" dirty="0">
                        <a:latin typeface="Times New Roman" pitchFamily="18" charset="0"/>
                        <a:ea typeface="Tahoma" pitchFamily="34" charset="0"/>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94642">
                <a:tc>
                  <a:txBody>
                    <a:bodyPr/>
                    <a:lstStyle/>
                    <a:p>
                      <a:pPr algn="l">
                        <a:spcAft>
                          <a:spcPts val="0"/>
                        </a:spcAft>
                        <a:tabLst>
                          <a:tab pos="540385" algn="l"/>
                        </a:tabLst>
                      </a:pPr>
                      <a:r>
                        <a:rPr lang="tr-TR" sz="1200" b="0">
                          <a:solidFill>
                            <a:srgbClr val="000000"/>
                          </a:solidFill>
                          <a:latin typeface="Times New Roman" pitchFamily="18" charset="0"/>
                          <a:ea typeface="Tahoma" pitchFamily="34" charset="0"/>
                          <a:cs typeface="Times New Roman" pitchFamily="18" charset="0"/>
                        </a:rPr>
                        <a:t>Profesör</a:t>
                      </a:r>
                      <a:endParaRPr lang="tr-TR" sz="1200" b="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200" b="0">
                          <a:solidFill>
                            <a:srgbClr val="000000"/>
                          </a:solidFill>
                          <a:latin typeface="Times New Roman" pitchFamily="18" charset="0"/>
                          <a:ea typeface="Tahoma" pitchFamily="34" charset="0"/>
                          <a:cs typeface="Times New Roman" pitchFamily="18" charset="0"/>
                        </a:rPr>
                        <a:t>Suriye</a:t>
                      </a:r>
                      <a:endParaRPr lang="tr-TR" sz="1200" b="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200" b="0" dirty="0">
                          <a:solidFill>
                            <a:srgbClr val="000000"/>
                          </a:solidFill>
                          <a:latin typeface="Times New Roman" pitchFamily="18" charset="0"/>
                          <a:ea typeface="Tahoma" pitchFamily="34" charset="0"/>
                          <a:cs typeface="Times New Roman" pitchFamily="18" charset="0"/>
                        </a:rPr>
                        <a:t>Temel İslam Bilimleri</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dirty="0">
                          <a:solidFill>
                            <a:srgbClr val="000000"/>
                          </a:solidFill>
                          <a:latin typeface="Times New Roman" pitchFamily="18" charset="0"/>
                          <a:ea typeface="Tahoma" pitchFamily="34" charset="0"/>
                          <a:cs typeface="Times New Roman" pitchFamily="18" charset="0"/>
                        </a:rPr>
                        <a:t>1</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a:txBody>
                    <a:bodyPr/>
                    <a:lstStyle/>
                    <a:p>
                      <a:pPr algn="l">
                        <a:spcAft>
                          <a:spcPts val="0"/>
                        </a:spcAft>
                        <a:tabLst>
                          <a:tab pos="540385" algn="l"/>
                        </a:tabLst>
                      </a:pPr>
                      <a:r>
                        <a:rPr lang="tr-TR" sz="1200" b="0" dirty="0" smtClean="0">
                          <a:latin typeface="Times New Roman" pitchFamily="18" charset="0"/>
                          <a:ea typeface="Tahoma" pitchFamily="34" charset="0"/>
                          <a:cs typeface="Times New Roman" pitchFamily="18" charset="0"/>
                        </a:rPr>
                        <a:t>Yrd.Doç. Dr.</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200" b="0" dirty="0" smtClean="0">
                          <a:latin typeface="Times New Roman" pitchFamily="18" charset="0"/>
                          <a:ea typeface="Tahoma" pitchFamily="34" charset="0"/>
                          <a:cs typeface="Times New Roman" pitchFamily="18" charset="0"/>
                        </a:rPr>
                        <a:t>Mısır </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200" b="0" dirty="0" smtClean="0">
                          <a:latin typeface="Times New Roman" pitchFamily="18" charset="0"/>
                          <a:ea typeface="Tahoma" pitchFamily="34" charset="0"/>
                          <a:cs typeface="Times New Roman" pitchFamily="18" charset="0"/>
                        </a:rPr>
                        <a:t>Temel İslam Bilimleri</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dirty="0" smtClean="0">
                          <a:latin typeface="Times New Roman" pitchFamily="18" charset="0"/>
                          <a:ea typeface="Tahoma" pitchFamily="34" charset="0"/>
                          <a:cs typeface="Times New Roman" pitchFamily="18" charset="0"/>
                        </a:rPr>
                        <a:t>1</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3">
                <a:tc>
                  <a:txBody>
                    <a:bodyPr/>
                    <a:lstStyle/>
                    <a:p>
                      <a:pPr marL="0" marR="0" indent="0" algn="l" defTabSz="914400" rtl="0" eaLnBrk="1" fontAlgn="auto" latinLnBrk="0" hangingPunct="1">
                        <a:lnSpc>
                          <a:spcPct val="100000"/>
                        </a:lnSpc>
                        <a:spcBef>
                          <a:spcPts val="0"/>
                        </a:spcBef>
                        <a:spcAft>
                          <a:spcPts val="0"/>
                        </a:spcAft>
                        <a:buClrTx/>
                        <a:buSzTx/>
                        <a:buFontTx/>
                        <a:buNone/>
                        <a:tabLst>
                          <a:tab pos="540385" algn="l"/>
                        </a:tabLst>
                        <a:defRPr/>
                      </a:pPr>
                      <a:r>
                        <a:rPr lang="tr-TR" sz="1200" b="0" dirty="0" smtClean="0">
                          <a:solidFill>
                            <a:srgbClr val="000000"/>
                          </a:solidFill>
                          <a:latin typeface="Times New Roman" pitchFamily="18" charset="0"/>
                          <a:ea typeface="Tahoma" pitchFamily="34" charset="0"/>
                          <a:cs typeface="Times New Roman" pitchFamily="18" charset="0"/>
                        </a:rPr>
                        <a:t>Öğretim Görevlisi</a:t>
                      </a:r>
                      <a:endParaRPr lang="tr-TR" sz="1200" b="0" dirty="0" smtClean="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solidFill>
                            <a:srgbClr val="000000"/>
                          </a:solidFill>
                          <a:latin typeface="Times New Roman" pitchFamily="18" charset="0"/>
                          <a:ea typeface="Tahoma" pitchFamily="34" charset="0"/>
                          <a:cs typeface="Times New Roman" pitchFamily="18" charset="0"/>
                        </a:rPr>
                        <a:t>Suriye</a:t>
                      </a:r>
                      <a:endParaRPr lang="tr-TR" sz="1200" b="0" dirty="0" smtClean="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b="0" dirty="0" smtClean="0">
                          <a:solidFill>
                            <a:srgbClr val="000000"/>
                          </a:solidFill>
                          <a:latin typeface="Times New Roman" pitchFamily="18" charset="0"/>
                          <a:ea typeface="Tahoma" pitchFamily="34" charset="0"/>
                          <a:cs typeface="Times New Roman" pitchFamily="18" charset="0"/>
                        </a:rPr>
                        <a:t>Temel İslam Bilimleri</a:t>
                      </a:r>
                      <a:endParaRPr lang="tr-TR" sz="1200" b="0" dirty="0" smtClean="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0" dirty="0" smtClean="0">
                          <a:latin typeface="Times New Roman" pitchFamily="18" charset="0"/>
                          <a:ea typeface="Tahoma" pitchFamily="34" charset="0"/>
                          <a:cs typeface="Times New Roman" pitchFamily="18" charset="0"/>
                        </a:rPr>
                        <a:t> 5</a:t>
                      </a:r>
                      <a:endParaRPr lang="tr-TR" sz="1200" b="0"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4642">
                <a:tc gridSpan="3">
                  <a:txBody>
                    <a:bodyPr/>
                    <a:lstStyle/>
                    <a:p>
                      <a:pPr algn="l">
                        <a:spcAft>
                          <a:spcPts val="0"/>
                        </a:spcAft>
                        <a:tabLst>
                          <a:tab pos="540385" algn="l"/>
                        </a:tabLst>
                      </a:pPr>
                      <a:r>
                        <a:rPr lang="tr-TR" sz="1200" b="1" dirty="0">
                          <a:solidFill>
                            <a:srgbClr val="000000"/>
                          </a:solidFill>
                          <a:latin typeface="Times New Roman" pitchFamily="18" charset="0"/>
                          <a:ea typeface="Tahoma" pitchFamily="34" charset="0"/>
                          <a:cs typeface="Times New Roman" pitchFamily="18" charset="0"/>
                        </a:rPr>
                        <a:t>TOPLAM</a:t>
                      </a:r>
                      <a:endParaRPr lang="tr-TR" sz="1200" b="1"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b="1" dirty="0">
                          <a:solidFill>
                            <a:srgbClr val="000000"/>
                          </a:solidFill>
                          <a:latin typeface="Times New Roman" pitchFamily="18" charset="0"/>
                          <a:ea typeface="Tahoma" pitchFamily="34" charset="0"/>
                          <a:cs typeface="Times New Roman" pitchFamily="18" charset="0"/>
                        </a:rPr>
                        <a:t>7</a:t>
                      </a:r>
                      <a:endParaRPr lang="tr-TR" sz="1200" b="1" dirty="0">
                        <a:latin typeface="Times New Roman" pitchFamily="18" charset="0"/>
                        <a:ea typeface="Tahoma" pitchFamily="34" charset="0"/>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691680" y="1052737"/>
          <a:ext cx="6264697" cy="1382556"/>
        </p:xfrm>
        <a:graphic>
          <a:graphicData uri="http://schemas.openxmlformats.org/drawingml/2006/table">
            <a:tbl>
              <a:tblPr/>
              <a:tblGrid>
                <a:gridCol w="2748809"/>
                <a:gridCol w="784981"/>
                <a:gridCol w="1269052"/>
                <a:gridCol w="1461855"/>
              </a:tblGrid>
              <a:tr h="230426">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 (Kadroların Doluluk Oranına Göre)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r>
              <a:tr h="230426">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Dolu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Boş</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0426">
                <a:tc>
                  <a:txBody>
                    <a:bodyPr/>
                    <a:lstStyle/>
                    <a:p>
                      <a:pPr algn="l">
                        <a:spcAft>
                          <a:spcPts val="0"/>
                        </a:spcAft>
                        <a:tabLst>
                          <a:tab pos="540385" algn="l"/>
                        </a:tabLst>
                      </a:pPr>
                      <a:r>
                        <a:rPr lang="tr-TR" sz="1200">
                          <a:solidFill>
                            <a:srgbClr val="000000"/>
                          </a:solidFill>
                          <a:latin typeface="Times New Roman"/>
                          <a:ea typeface="Times New Roman"/>
                          <a:cs typeface="Times New Roman"/>
                        </a:rPr>
                        <a:t>Genel İdari Hizmetler Sınıfı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6</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6</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Teknik Hizmetleri Sınıfı</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dirty="0" smtClean="0">
                          <a:latin typeface="Times New Roman" pitchFamily="18" charset="0"/>
                          <a:ea typeface="Calibri"/>
                          <a:cs typeface="Times New Roman" pitchFamily="18" charset="0"/>
                        </a:rPr>
                        <a:t>Yardımcı Hizmetler</a:t>
                      </a:r>
                      <a:r>
                        <a:rPr lang="tr-TR" sz="1200" baseline="0" dirty="0" smtClean="0">
                          <a:latin typeface="Times New Roman" pitchFamily="18" charset="0"/>
                          <a:ea typeface="Calibri"/>
                          <a:cs typeface="Times New Roman" pitchFamily="18" charset="0"/>
                        </a:rPr>
                        <a:t> Sınıfı</a:t>
                      </a:r>
                      <a:endParaRPr lang="tr-TR" sz="12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pitchFamily="18" charset="0"/>
                          <a:ea typeface="Calibri"/>
                          <a:cs typeface="Times New Roman" pitchFamily="18" charset="0"/>
                        </a:rPr>
                        <a:t>1</a:t>
                      </a:r>
                      <a:endParaRPr lang="tr-TR" sz="12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pitchFamily="18" charset="0"/>
                          <a:ea typeface="Calibri"/>
                          <a:cs typeface="Times New Roman" pitchFamily="18" charset="0"/>
                        </a:rPr>
                        <a:t>0</a:t>
                      </a:r>
                      <a:endParaRPr lang="tr-TR" sz="12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pitchFamily="18" charset="0"/>
                          <a:ea typeface="Calibri"/>
                          <a:cs typeface="Times New Roman" pitchFamily="18" charset="0"/>
                        </a:rPr>
                        <a:t>1</a:t>
                      </a:r>
                      <a:endParaRPr lang="tr-TR" sz="12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0426">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8</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8</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nvGraphicFramePr>
        <p:xfrm>
          <a:off x="1691680" y="2780928"/>
          <a:ext cx="6264696" cy="1440161"/>
        </p:xfrm>
        <a:graphic>
          <a:graphicData uri="http://schemas.openxmlformats.org/drawingml/2006/table">
            <a:tbl>
              <a:tblPr/>
              <a:tblGrid>
                <a:gridCol w="4921769"/>
                <a:gridCol w="1342927"/>
              </a:tblGrid>
              <a:tr h="298966">
                <a:tc grid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Kadrolara Göre Dağılımı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28239">
                <a:tc>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Kadro Unvanı</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Adet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Fakülte Sekreteri</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Bilgisayar İşletmeni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Calibri"/>
                          <a:cs typeface="Times New Roman"/>
                        </a:rPr>
                        <a:t>5</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200" dirty="0">
                          <a:solidFill>
                            <a:srgbClr val="000000"/>
                          </a:solidFill>
                          <a:latin typeface="Times New Roman"/>
                          <a:ea typeface="Times New Roman"/>
                          <a:cs typeface="Times New Roman"/>
                        </a:rPr>
                        <a:t>Teknisyen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8239">
                <a:tc>
                  <a:txBody>
                    <a:bodyPr/>
                    <a:lstStyle/>
                    <a:p>
                      <a:pPr algn="l">
                        <a:spcAft>
                          <a:spcPts val="0"/>
                        </a:spcAft>
                        <a:tabLst>
                          <a:tab pos="540385" algn="l"/>
                        </a:tabLst>
                      </a:pPr>
                      <a:r>
                        <a:rPr lang="tr-TR" sz="1100" dirty="0" smtClean="0">
                          <a:latin typeface="Calibri"/>
                          <a:ea typeface="Calibri"/>
                          <a:cs typeface="Times New Roman"/>
                        </a:rPr>
                        <a:t>Hizmetli</a:t>
                      </a:r>
                      <a:r>
                        <a:rPr lang="tr-TR" sz="1100" baseline="0" dirty="0" smtClean="0">
                          <a:latin typeface="Calibri"/>
                          <a:ea typeface="Calibri"/>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6" name="5 Tablo"/>
          <p:cNvGraphicFramePr>
            <a:graphicFrameLocks noGrp="1"/>
          </p:cNvGraphicFramePr>
          <p:nvPr/>
        </p:nvGraphicFramePr>
        <p:xfrm>
          <a:off x="1619672" y="4797152"/>
          <a:ext cx="6264696" cy="864098"/>
        </p:xfrm>
        <a:graphic>
          <a:graphicData uri="http://schemas.openxmlformats.org/drawingml/2006/table">
            <a:tbl>
              <a:tblPr/>
              <a:tblGrid>
                <a:gridCol w="1111734"/>
                <a:gridCol w="1131710"/>
                <a:gridCol w="469077"/>
                <a:gridCol w="1086248"/>
                <a:gridCol w="708782"/>
                <a:gridCol w="1757145"/>
              </a:tblGrid>
              <a:tr h="309759">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İdari Personelin Eğitim Durumu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309759">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İlköğretim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Lise</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Ön 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Lisans</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Y.L. ve Doktora</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4580">
                <a:tc>
                  <a:txBody>
                    <a:bodyPr/>
                    <a:lstStyle/>
                    <a:p>
                      <a:pPr algn="ctr">
                        <a:spcAft>
                          <a:spcPts val="0"/>
                        </a:spcAft>
                        <a:tabLst>
                          <a:tab pos="540385" algn="l"/>
                        </a:tabLst>
                      </a:pPr>
                      <a:r>
                        <a:rPr lang="tr-TR" sz="1200">
                          <a:solidFill>
                            <a:srgbClr val="000000"/>
                          </a:solidFill>
                          <a:latin typeface="Times New Roman"/>
                          <a:ea typeface="Times New Roman"/>
                          <a:cs typeface="Times New Roman"/>
                        </a:rPr>
                        <a:t>Kişi Sayısı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Calibri"/>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Calibri"/>
                          <a:cs typeface="Times New Roman"/>
                        </a:rPr>
                        <a:t>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6385"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6 Dikdörtgen"/>
          <p:cNvSpPr/>
          <p:nvPr/>
        </p:nvSpPr>
        <p:spPr>
          <a:xfrm>
            <a:off x="3851920" y="404664"/>
            <a:ext cx="1846852" cy="646331"/>
          </a:xfrm>
          <a:prstGeom prst="rect">
            <a:avLst/>
          </a:prstGeom>
        </p:spPr>
        <p:txBody>
          <a:bodyPr wrap="none">
            <a:spAutoFit/>
          </a:bodyPr>
          <a:lstStyle/>
          <a:p>
            <a:pPr algn="ctr"/>
            <a:r>
              <a:rPr lang="tr-TR" b="1" dirty="0" smtClean="0">
                <a:solidFill>
                  <a:srgbClr val="C00000"/>
                </a:solidFill>
              </a:rPr>
              <a:t>Personel Durumu</a:t>
            </a:r>
          </a:p>
          <a:p>
            <a:pPr algn="ctr"/>
            <a:r>
              <a:rPr lang="tr-TR" b="1" dirty="0" smtClean="0">
                <a:solidFill>
                  <a:srgbClr val="C00000"/>
                </a:solidFill>
              </a:rPr>
              <a:t>(İdari)</a:t>
            </a:r>
            <a:endParaRPr lang="tr-TR" dirty="0">
              <a:solidFill>
                <a:srgbClr val="C000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3347864" y="332656"/>
            <a:ext cx="2183996" cy="369332"/>
          </a:xfrm>
          <a:prstGeom prst="rect">
            <a:avLst/>
          </a:prstGeom>
        </p:spPr>
        <p:txBody>
          <a:bodyPr wrap="none">
            <a:spAutoFit/>
          </a:bodyPr>
          <a:lstStyle/>
          <a:p>
            <a:pPr algn="ctr"/>
            <a:r>
              <a:rPr lang="tr-TR" b="1" dirty="0" smtClean="0">
                <a:solidFill>
                  <a:srgbClr val="C00000"/>
                </a:solidFill>
              </a:rPr>
              <a:t>Akademik Çalışmalar</a:t>
            </a:r>
          </a:p>
        </p:txBody>
      </p:sp>
      <p:graphicFrame>
        <p:nvGraphicFramePr>
          <p:cNvPr id="5" name="4 Tablo"/>
          <p:cNvGraphicFramePr>
            <a:graphicFrameLocks noGrp="1"/>
          </p:cNvGraphicFramePr>
          <p:nvPr/>
        </p:nvGraphicFramePr>
        <p:xfrm>
          <a:off x="827584" y="908720"/>
          <a:ext cx="7776862" cy="2808312"/>
        </p:xfrm>
        <a:graphic>
          <a:graphicData uri="http://schemas.openxmlformats.org/drawingml/2006/table">
            <a:tbl>
              <a:tblPr/>
              <a:tblGrid>
                <a:gridCol w="408084"/>
                <a:gridCol w="960068"/>
                <a:gridCol w="936104"/>
                <a:gridCol w="1008112"/>
                <a:gridCol w="1008112"/>
                <a:gridCol w="1008112"/>
                <a:gridCol w="940513"/>
                <a:gridCol w="714202"/>
                <a:gridCol w="793555"/>
              </a:tblGrid>
              <a:tr h="293370">
                <a:tc gridSpan="9">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Yayınlanan Kitap Sayıları (</a:t>
                      </a:r>
                      <a:r>
                        <a:rPr lang="tr-TR" sz="1200" b="1" dirty="0" smtClean="0">
                          <a:solidFill>
                            <a:srgbClr val="000000"/>
                          </a:solidFill>
                          <a:latin typeface="Times New Roman"/>
                          <a:ea typeface="Times New Roman"/>
                          <a:cs typeface="Times New Roman"/>
                        </a:rPr>
                        <a:t>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714742">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Sıra No</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Unvanı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Adı Soyadı</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Uluslar arası Yayınevleri Tarafından Yayımlanan Kitap (Ders Kitapları Hariç)</a:t>
                      </a:r>
                      <a:endParaRPr lang="tr-TR" sz="10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Uluslar arası Yayınevleri Tarafından Yayımlanan  Ders Kitabı</a:t>
                      </a:r>
                      <a:endParaRPr lang="tr-TR" sz="10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Ulusal Yayınevleri Tarafından Yayımlanan Kitap  (Ders Kitabı Hariç)</a:t>
                      </a:r>
                      <a:endParaRPr lang="tr-TR" sz="10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tab pos="540385" algn="l"/>
                        </a:tabLst>
                        <a:defRPr/>
                      </a:pPr>
                      <a:r>
                        <a:rPr lang="tr-TR" sz="1000" b="1" dirty="0" smtClean="0">
                          <a:solidFill>
                            <a:srgbClr val="000000"/>
                          </a:solidFill>
                          <a:latin typeface="Times New Roman"/>
                          <a:ea typeface="Times New Roman"/>
                          <a:cs typeface="Times New Roman"/>
                        </a:rPr>
                        <a:t>Ulusal Yayınevleri Tarafından Yayımlanan Ders Kitabı</a:t>
                      </a:r>
                      <a:endParaRPr lang="tr-TR" sz="1000" dirty="0" smtClean="0">
                        <a:latin typeface="+mn-lt"/>
                        <a:ea typeface="Calibri"/>
                        <a:cs typeface="Times New Roman"/>
                      </a:endParaRPr>
                    </a:p>
                    <a:p>
                      <a:pPr algn="ctr">
                        <a:spcAft>
                          <a:spcPts val="0"/>
                        </a:spcAft>
                        <a:tabLst>
                          <a:tab pos="540385" algn="l"/>
                        </a:tabLst>
                      </a:pPr>
                      <a:endParaRPr lang="tr-TR" sz="10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dirty="0" smtClean="0">
                          <a:latin typeface="Times New Roman" pitchFamily="18" charset="0"/>
                          <a:ea typeface="Calibri"/>
                          <a:cs typeface="Times New Roman" pitchFamily="18" charset="0"/>
                        </a:rPr>
                        <a:t>Kitap Tercüme / Çeviri</a:t>
                      </a:r>
                      <a:endParaRPr lang="tr-TR" sz="10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000" b="1" dirty="0" smtClean="0">
                          <a:solidFill>
                            <a:srgbClr val="000000"/>
                          </a:solidFill>
                          <a:latin typeface="Times New Roman"/>
                          <a:ea typeface="Times New Roman"/>
                          <a:cs typeface="Times New Roman"/>
                        </a:rPr>
                        <a:t>Editörlük</a:t>
                      </a:r>
                      <a:endParaRPr lang="tr-TR" sz="10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231775">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000" dirty="0">
                          <a:solidFill>
                            <a:srgbClr val="000000"/>
                          </a:solidFill>
                          <a:latin typeface="Times New Roman"/>
                          <a:ea typeface="Times New Roman"/>
                          <a:cs typeface="Times New Roman"/>
                        </a:rPr>
                        <a:t>Doç. Dr.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a:solidFill>
                            <a:srgbClr val="000000"/>
                          </a:solidFill>
                          <a:latin typeface="Times New Roman"/>
                          <a:ea typeface="Times New Roman"/>
                          <a:cs typeface="Times New Roman"/>
                        </a:rPr>
                        <a:t>Abdullah ÜNALAN</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0" dirty="0" smtClean="0">
                          <a:latin typeface="Times New Roman" pitchFamily="18" charset="0"/>
                          <a:ea typeface="Times New Roman"/>
                          <a:cs typeface="Times New Roman" pitchFamily="18" charset="0"/>
                        </a:rPr>
                        <a:t>4</a:t>
                      </a:r>
                      <a:endParaRPr lang="tr-TR" sz="1100" b="0" dirty="0">
                        <a:latin typeface="Times New Roman" pitchFamily="18" charset="0"/>
                        <a:ea typeface="Times New Roman"/>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7015">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 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000" dirty="0">
                          <a:solidFill>
                            <a:srgbClr val="000000"/>
                          </a:solidFill>
                          <a:latin typeface="Times New Roman"/>
                          <a:ea typeface="Times New Roman"/>
                          <a:cs typeface="Times New Roman"/>
                        </a:rPr>
                        <a:t>Prof. Dr.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000" dirty="0">
                          <a:solidFill>
                            <a:srgbClr val="000000"/>
                          </a:solidFill>
                          <a:latin typeface="Times New Roman"/>
                          <a:ea typeface="Times New Roman"/>
                          <a:cs typeface="Times New Roman"/>
                        </a:rPr>
                        <a:t>Cemalettin ERDEMCİ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0" dirty="0">
                        <a:latin typeface="Times New Roman" pitchFamily="18" charset="0"/>
                        <a:ea typeface="Times New Roman"/>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Times New Roman" pitchFamily="18" charset="0"/>
                          <a:ea typeface="Calibri"/>
                          <a:cs typeface="Times New Roman" pitchFamily="18" charset="0"/>
                        </a:rPr>
                        <a:t>1</a:t>
                      </a:r>
                      <a:endParaRPr lang="tr-TR" sz="11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a:txBody>
                    <a:bodyPr/>
                    <a:lstStyle/>
                    <a:p>
                      <a:pPr algn="ctr">
                        <a:spcAft>
                          <a:spcPts val="0"/>
                        </a:spcAft>
                        <a:tabLst>
                          <a:tab pos="540385" algn="l"/>
                        </a:tabLst>
                      </a:pPr>
                      <a:r>
                        <a:rPr lang="tr-TR" sz="1000" dirty="0">
                          <a:solidFill>
                            <a:srgbClr val="000000"/>
                          </a:solidFill>
                          <a:latin typeface="Times New Roman"/>
                          <a:ea typeface="Times New Roman"/>
                          <a:cs typeface="Times New Roman"/>
                        </a:rPr>
                        <a:t> </a:t>
                      </a:r>
                      <a:r>
                        <a:rPr lang="tr-TR" sz="1000" dirty="0" smtClean="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000" dirty="0">
                          <a:solidFill>
                            <a:srgbClr val="000000"/>
                          </a:solidFill>
                          <a:latin typeface="Times New Roman"/>
                          <a:ea typeface="Times New Roman"/>
                          <a:cs typeface="Times New Roman"/>
                        </a:rPr>
                        <a:t> </a:t>
                      </a:r>
                      <a:r>
                        <a:rPr lang="tr-TR" sz="1000" dirty="0" smtClean="0">
                          <a:solidFill>
                            <a:srgbClr val="000000"/>
                          </a:solidFill>
                          <a:latin typeface="Times New Roman"/>
                          <a:ea typeface="Times New Roman"/>
                          <a:cs typeface="Times New Roman"/>
                        </a:rPr>
                        <a:t>Yrd.Doç. Dr.</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100" dirty="0" smtClean="0">
                          <a:latin typeface="Calibri"/>
                          <a:ea typeface="Calibri"/>
                          <a:cs typeface="Times New Roman"/>
                        </a:rPr>
                        <a:t>Fadıl AYGAN</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dirty="0" smtClean="0">
                          <a:latin typeface="Calibri"/>
                          <a:ea typeface="Times New Roman"/>
                        </a:rPr>
                        <a:t>1</a:t>
                      </a:r>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Times New Roman" pitchFamily="18" charset="0"/>
                          <a:ea typeface="Calibri"/>
                          <a:cs typeface="Times New Roman" pitchFamily="18" charset="0"/>
                        </a:rPr>
                        <a:t>1</a:t>
                      </a:r>
                      <a:endParaRPr lang="tr-TR" sz="11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a:txBody>
                    <a:bodyPr/>
                    <a:lstStyle/>
                    <a:p>
                      <a:pPr algn="ctr">
                        <a:spcAft>
                          <a:spcPts val="0"/>
                        </a:spcAft>
                        <a:tabLst>
                          <a:tab pos="540385" algn="l"/>
                        </a:tabLst>
                      </a:pPr>
                      <a:r>
                        <a:rPr lang="tr-TR" sz="1100" dirty="0" smtClean="0">
                          <a:latin typeface="Calibri"/>
                          <a:ea typeface="Calibri"/>
                          <a:cs typeface="Times New Roman"/>
                        </a:rPr>
                        <a:t>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100" dirty="0" smtClean="0">
                          <a:latin typeface="Calibri"/>
                          <a:ea typeface="Calibri"/>
                          <a:cs typeface="Times New Roman"/>
                        </a:rPr>
                        <a:t>Yrd.</a:t>
                      </a:r>
                      <a:r>
                        <a:rPr lang="tr-TR" sz="1100" dirty="0" err="1" smtClean="0">
                          <a:latin typeface="Calibri"/>
                          <a:ea typeface="Calibri"/>
                          <a:cs typeface="Times New Roman"/>
                        </a:rPr>
                        <a:t>Doç.</a:t>
                      </a:r>
                      <a:r>
                        <a:rPr lang="tr-TR" sz="1100" dirty="0" err="1" smtClean="0">
                          <a:latin typeface="+mn-lt"/>
                          <a:ea typeface="Calibri"/>
                          <a:cs typeface="Times New Roman"/>
                        </a:rPr>
                        <a:t>Dr</a:t>
                      </a:r>
                      <a:r>
                        <a:rPr lang="tr-TR" sz="1100" dirty="0" smtClean="0">
                          <a:latin typeface="+mn-lt"/>
                          <a:ea typeface="Calibri"/>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100" dirty="0" smtClean="0">
                          <a:latin typeface="Calibri"/>
                          <a:ea typeface="Calibri"/>
                          <a:cs typeface="Times New Roman"/>
                        </a:rPr>
                        <a:t>Necati SÜMER</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6540">
                <a:tc>
                  <a:txBody>
                    <a:bodyPr/>
                    <a:lstStyle/>
                    <a:p>
                      <a:pPr algn="ctr">
                        <a:spcAft>
                          <a:spcPts val="0"/>
                        </a:spcAft>
                        <a:tabLst>
                          <a:tab pos="540385" algn="l"/>
                        </a:tabLst>
                      </a:pPr>
                      <a:r>
                        <a:rPr lang="tr-TR" sz="1100" dirty="0" smtClean="0">
                          <a:latin typeface="Calibri"/>
                          <a:ea typeface="Calibri"/>
                          <a:cs typeface="Times New Roman"/>
                        </a:rPr>
                        <a:t>5</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l">
                        <a:spcAft>
                          <a:spcPts val="0"/>
                        </a:spcAft>
                        <a:tabLst>
                          <a:tab pos="540385" algn="l"/>
                        </a:tabLst>
                      </a:pPr>
                      <a:r>
                        <a:rPr lang="tr-TR" sz="1100" dirty="0" smtClean="0">
                          <a:latin typeface="Calibri"/>
                          <a:ea typeface="Calibri"/>
                          <a:cs typeface="Times New Roman"/>
                        </a:rPr>
                        <a:t>(</a:t>
                      </a:r>
                      <a:r>
                        <a:rPr lang="tr-TR" sz="1100" dirty="0" err="1" smtClean="0">
                          <a:latin typeface="Calibri"/>
                          <a:ea typeface="Calibri"/>
                          <a:cs typeface="Times New Roman"/>
                        </a:rPr>
                        <a:t>Öğr</a:t>
                      </a:r>
                      <a:r>
                        <a:rPr lang="tr-TR" sz="1100" dirty="0" smtClean="0">
                          <a:latin typeface="+mn-lt"/>
                          <a:ea typeface="Calibri"/>
                          <a:cs typeface="Times New Roman"/>
                        </a:rPr>
                        <a:t>.Gör.) Dr.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100" dirty="0" smtClean="0">
                          <a:latin typeface="Calibri"/>
                          <a:ea typeface="Calibri"/>
                          <a:cs typeface="Times New Roman"/>
                        </a:rPr>
                        <a:t>İbrahim Barca</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1</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0"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1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1322">
                <a:tc gridSpan="3">
                  <a:txBody>
                    <a:bodyPr/>
                    <a:lstStyle/>
                    <a:p>
                      <a:pPr>
                        <a:spcAft>
                          <a:spcPts val="0"/>
                        </a:spcAft>
                        <a:tabLst>
                          <a:tab pos="540385" algn="l"/>
                        </a:tabLst>
                      </a:pPr>
                      <a:r>
                        <a:rPr lang="tr-TR" sz="1200" b="1" dirty="0" smtClean="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r>
                        <a:rPr lang="tr-TR" sz="1100" b="1" dirty="0" smtClean="0">
                          <a:latin typeface="Calibri"/>
                          <a:ea typeface="Times New Roman"/>
                        </a:rPr>
                        <a:t>1</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100" b="1">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Calibri"/>
                          <a:ea typeface="Times New Roman"/>
                        </a:rPr>
                        <a:t>5</a:t>
                      </a: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endParaRPr lang="tr-TR" sz="11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100" b="1" dirty="0" smtClean="0">
                          <a:latin typeface="Times New Roman" pitchFamily="18" charset="0"/>
                          <a:ea typeface="Times New Roman"/>
                          <a:cs typeface="Times New Roman" pitchFamily="18" charset="0"/>
                        </a:rPr>
                        <a:t>4</a:t>
                      </a:r>
                      <a:endParaRPr lang="tr-TR" sz="1100" b="1" dirty="0">
                        <a:latin typeface="Times New Roman" pitchFamily="18" charset="0"/>
                        <a:ea typeface="Times New Roman"/>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b="1" dirty="0" smtClean="0">
                          <a:latin typeface="Times New Roman" pitchFamily="18" charset="0"/>
                          <a:ea typeface="Calibri"/>
                          <a:cs typeface="Times New Roman" pitchFamily="18" charset="0"/>
                        </a:rPr>
                        <a:t>2</a:t>
                      </a:r>
                      <a:endParaRPr lang="tr-TR" sz="11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6" name="5 Tablo"/>
          <p:cNvGraphicFramePr>
            <a:graphicFrameLocks noGrp="1"/>
          </p:cNvGraphicFramePr>
          <p:nvPr/>
        </p:nvGraphicFramePr>
        <p:xfrm>
          <a:off x="827584" y="4005064"/>
          <a:ext cx="7776863" cy="1656184"/>
        </p:xfrm>
        <a:graphic>
          <a:graphicData uri="http://schemas.openxmlformats.org/drawingml/2006/table">
            <a:tbl>
              <a:tblPr/>
              <a:tblGrid>
                <a:gridCol w="3757361"/>
                <a:gridCol w="961186"/>
                <a:gridCol w="961186"/>
                <a:gridCol w="1048565"/>
                <a:gridCol w="1048565"/>
              </a:tblGrid>
              <a:tr h="192720">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Diğer Makale 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192720">
                <a:tc>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2013</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2014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100" b="1" dirty="0" smtClean="0">
                          <a:latin typeface="Calibri"/>
                          <a:ea typeface="Calibri"/>
                          <a:cs typeface="Times New Roman"/>
                        </a:rPr>
                        <a:t>2015</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25160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5</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4</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160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160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3</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3</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3</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1606">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Hakemsiz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4320">
                <a:tc>
                  <a:txBody>
                    <a:bodyPr/>
                    <a:lstStyle/>
                    <a:p>
                      <a:pP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3</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8</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100" dirty="0" smtClean="0">
                          <a:latin typeface="Calibri"/>
                          <a:ea typeface="Calibri"/>
                          <a:cs typeface="Times New Roman"/>
                        </a:rPr>
                        <a:t>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7" name="6 Tablo"/>
          <p:cNvGraphicFramePr>
            <a:graphicFrameLocks noGrp="1"/>
          </p:cNvGraphicFramePr>
          <p:nvPr/>
        </p:nvGraphicFramePr>
        <p:xfrm>
          <a:off x="827584" y="5805264"/>
          <a:ext cx="7776863" cy="706836"/>
        </p:xfrm>
        <a:graphic>
          <a:graphicData uri="http://schemas.openxmlformats.org/drawingml/2006/table">
            <a:tbl>
              <a:tblPr/>
              <a:tblGrid>
                <a:gridCol w="3757361"/>
                <a:gridCol w="961186"/>
                <a:gridCol w="961186"/>
                <a:gridCol w="1048565"/>
                <a:gridCol w="1048565"/>
              </a:tblGrid>
              <a:tr h="124116">
                <a:tc gridSpan="4">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a:t>
                      </a:r>
                      <a:r>
                        <a:rPr lang="tr-TR" sz="1200" b="1" dirty="0" smtClean="0">
                          <a:solidFill>
                            <a:srgbClr val="000000"/>
                          </a:solidFill>
                          <a:latin typeface="Times New Roman"/>
                          <a:ea typeface="Times New Roman"/>
                          <a:cs typeface="Times New Roman"/>
                        </a:rPr>
                        <a:t>Yurt İçinde Katılım Sağlanan  Sempozyum, Kongre, Konferans  </a:t>
                      </a:r>
                      <a:r>
                        <a:rPr lang="tr-TR" sz="1200" b="1" dirty="0">
                          <a:solidFill>
                            <a:srgbClr val="000000"/>
                          </a:solidFill>
                          <a:latin typeface="Times New Roman"/>
                          <a:ea typeface="Times New Roman"/>
                          <a:cs typeface="Times New Roman"/>
                        </a:rPr>
                        <a:t>Sayıları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268132">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2012</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2013</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2014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100" b="1" dirty="0" smtClean="0">
                          <a:latin typeface="Calibri"/>
                          <a:ea typeface="Calibri"/>
                          <a:cs typeface="Times New Roman"/>
                        </a:rPr>
                        <a:t>2015</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25582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Hakemli Dergiler</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200" dirty="0" smtClean="0">
                          <a:latin typeface="Calibri"/>
                          <a:ea typeface="Times New Roman"/>
                        </a:rPr>
                        <a:t>7</a:t>
                      </a:r>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12</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8</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pic>
        <p:nvPicPr>
          <p:cNvPr id="2"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3" name="2 Tablo"/>
          <p:cNvGraphicFramePr>
            <a:graphicFrameLocks noGrp="1"/>
          </p:cNvGraphicFramePr>
          <p:nvPr/>
        </p:nvGraphicFramePr>
        <p:xfrm>
          <a:off x="1619673" y="764704"/>
          <a:ext cx="6912768" cy="2448271"/>
        </p:xfrm>
        <a:graphic>
          <a:graphicData uri="http://schemas.openxmlformats.org/drawingml/2006/table">
            <a:tbl>
              <a:tblPr/>
              <a:tblGrid>
                <a:gridCol w="498859"/>
                <a:gridCol w="955025"/>
                <a:gridCol w="1539273"/>
                <a:gridCol w="722647"/>
                <a:gridCol w="749387"/>
                <a:gridCol w="291067"/>
                <a:gridCol w="291067"/>
                <a:gridCol w="130629"/>
                <a:gridCol w="810931"/>
                <a:gridCol w="923883"/>
              </a:tblGrid>
              <a:tr h="247065">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Yayımlanan Bildiri </a:t>
                      </a:r>
                      <a:r>
                        <a:rPr lang="tr-TR" sz="1200" b="1" dirty="0" smtClean="0">
                          <a:solidFill>
                            <a:srgbClr val="000000"/>
                          </a:solidFill>
                          <a:latin typeface="Times New Roman"/>
                          <a:ea typeface="Times New Roman"/>
                          <a:cs typeface="Times New Roman"/>
                        </a:rPr>
                        <a:t>Sayıları 2015</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633256">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Sıra No</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Unvan</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Adı  Soyadı</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Uluslararası Poster  Bildiri</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Uluslararası Sözlü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gridSpan="3">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Ulusal  Poster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Ulusal  Sözlü Bildiri</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50210">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 </a:t>
                      </a:r>
                      <a:r>
                        <a:rPr lang="tr-TR" sz="1200" dirty="0" smtClean="0">
                          <a:solidFill>
                            <a:srgbClr val="000000"/>
                          </a:solidFill>
                          <a:latin typeface="Times New Roman"/>
                          <a:ea typeface="Times New Roman"/>
                          <a:cs typeface="Times New Roman"/>
                        </a:rPr>
                        <a:t>1</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Prof. Dr. </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Cemalettin ERDEMCİ</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1</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4450" marR="44450" marT="0" marB="0" anchor="ctr">
                    <a:lnL>
                      <a:noFill/>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200" dirty="0" smtClean="0">
                          <a:latin typeface="Calibri"/>
                          <a:ea typeface="Times New Roman"/>
                        </a:rPr>
                        <a:t>1</a:t>
                      </a:r>
                      <a:endParaRPr lang="tr-TR" sz="12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2</a:t>
                      </a:r>
                      <a:endParaRPr lang="tr-TR" sz="12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10232">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 </a:t>
                      </a:r>
                      <a:r>
                        <a:rPr lang="tr-TR" sz="1200" dirty="0" smtClean="0">
                          <a:solidFill>
                            <a:srgbClr val="000000"/>
                          </a:solidFill>
                          <a:latin typeface="Times New Roman"/>
                          <a:ea typeface="Times New Roman"/>
                          <a:cs typeface="Times New Roman"/>
                        </a:rPr>
                        <a:t>2</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smtClean="0">
                          <a:solidFill>
                            <a:srgbClr val="000000"/>
                          </a:solidFill>
                          <a:latin typeface="Times New Roman"/>
                          <a:ea typeface="Times New Roman"/>
                          <a:cs typeface="Times New Roman"/>
                        </a:rPr>
                        <a:t>Yrd</a:t>
                      </a:r>
                      <a:r>
                        <a:rPr lang="tr-TR" sz="1200" dirty="0">
                          <a:solidFill>
                            <a:srgbClr val="000000"/>
                          </a:solidFill>
                          <a:latin typeface="Times New Roman"/>
                          <a:ea typeface="Times New Roman"/>
                          <a:cs typeface="Times New Roman"/>
                        </a:rPr>
                        <a:t>. Doç. Dr.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Fadıl AYĞAN</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200" dirty="0" smtClean="0">
                          <a:latin typeface="Calibri"/>
                          <a:ea typeface="Times New Roman"/>
                        </a:rPr>
                        <a:t>1</a:t>
                      </a:r>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endParaRPr lang="tr-TR" sz="12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Calibri"/>
                          <a:cs typeface="Times New Roman"/>
                        </a:rPr>
                        <a:t>1</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10232">
                <a:tc>
                  <a:txBody>
                    <a:bodyPr/>
                    <a:lstStyle/>
                    <a:p>
                      <a:pPr algn="ctr">
                        <a:spcAft>
                          <a:spcPts val="0"/>
                        </a:spcAft>
                        <a:tabLst>
                          <a:tab pos="540385" algn="l"/>
                        </a:tabLst>
                      </a:pPr>
                      <a:r>
                        <a:rPr lang="tr-TR" sz="1200" dirty="0" smtClean="0">
                          <a:latin typeface="Calibri"/>
                          <a:ea typeface="Calibri"/>
                          <a:cs typeface="Times New Roman"/>
                        </a:rPr>
                        <a:t>3</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tabLst>
                          <a:tab pos="540385" algn="l"/>
                        </a:tabLst>
                        <a:defRPr/>
                      </a:pPr>
                      <a:r>
                        <a:rPr lang="tr-TR" sz="1200" dirty="0" smtClean="0">
                          <a:solidFill>
                            <a:srgbClr val="000000"/>
                          </a:solidFill>
                          <a:latin typeface="Times New Roman"/>
                          <a:ea typeface="Times New Roman"/>
                          <a:cs typeface="Times New Roman"/>
                        </a:rPr>
                        <a:t>Yrd. Doç. Dr. </a:t>
                      </a:r>
                      <a:endParaRPr lang="tr-TR" sz="1200" dirty="0" smtClean="0">
                        <a:latin typeface="+mn-lt"/>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dirty="0" smtClean="0">
                          <a:latin typeface="Calibri"/>
                          <a:ea typeface="Calibri"/>
                          <a:cs typeface="Times New Roman"/>
                        </a:rPr>
                        <a:t>İlyas ERPAY</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1</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2</a:t>
                      </a: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3</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10232">
                <a:tc>
                  <a:txBody>
                    <a:bodyPr/>
                    <a:lstStyle/>
                    <a:p>
                      <a:pPr algn="ctr">
                        <a:spcAft>
                          <a:spcPts val="0"/>
                        </a:spcAft>
                        <a:tabLst>
                          <a:tab pos="540385" algn="l"/>
                        </a:tabLst>
                      </a:pPr>
                      <a:r>
                        <a:rPr lang="tr-TR" sz="1200" dirty="0">
                          <a:solidFill>
                            <a:srgbClr val="000000"/>
                          </a:solidFill>
                          <a:latin typeface="Times New Roman"/>
                          <a:ea typeface="Calibri"/>
                          <a:cs typeface="Times New Roman"/>
                        </a:rPr>
                        <a:t>4</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Arş. Gör.</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200">
                          <a:solidFill>
                            <a:srgbClr val="000000"/>
                          </a:solidFill>
                          <a:latin typeface="Times New Roman"/>
                          <a:ea typeface="Times New Roman"/>
                          <a:cs typeface="Times New Roman"/>
                        </a:rPr>
                        <a:t>Cengiz KANIK</a:t>
                      </a:r>
                      <a:endParaRPr lang="tr-TR" sz="12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200" dirty="0" smtClean="0">
                          <a:solidFill>
                            <a:srgbClr val="000000"/>
                          </a:solidFill>
                          <a:latin typeface="Times New Roman"/>
                          <a:ea typeface="Times New Roman"/>
                          <a:cs typeface="Times New Roman"/>
                        </a:rPr>
                        <a:t>1</a:t>
                      </a:r>
                      <a:endParaRPr lang="tr-TR" sz="1200" dirty="0">
                        <a:solidFill>
                          <a:srgbClr val="000000"/>
                        </a:solidFill>
                        <a:latin typeface="Times New Roman"/>
                        <a:ea typeface="Times New Roman"/>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1</a:t>
                      </a:r>
                      <a:endParaRPr lang="tr-TR" sz="12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7044">
                <a:tc gridSpan="3">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endParaRPr lang="tr-TR" sz="12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r>
                        <a:rPr lang="tr-TR" sz="1200" b="1" dirty="0" smtClean="0">
                          <a:latin typeface="Calibri"/>
                          <a:ea typeface="Times New Roman"/>
                        </a:rPr>
                        <a:t>3</a:t>
                      </a:r>
                      <a:endParaRPr lang="tr-TR" sz="12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endParaRPr lang="tr-TR" sz="12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r>
                        <a:rPr lang="tr-TR" sz="1200" b="1" dirty="0" smtClean="0">
                          <a:latin typeface="Calibri"/>
                          <a:ea typeface="Times New Roman"/>
                        </a:rPr>
                        <a:t>4</a:t>
                      </a:r>
                      <a:endParaRPr lang="tr-TR" sz="1200" b="1"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smtClean="0">
                          <a:solidFill>
                            <a:srgbClr val="000000"/>
                          </a:solidFill>
                          <a:latin typeface="Times New Roman"/>
                          <a:ea typeface="Calibri"/>
                          <a:cs typeface="Times New Roman"/>
                        </a:rPr>
                        <a:t>7</a:t>
                      </a:r>
                      <a:endParaRPr lang="tr-TR" sz="12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4" name="3 Tablo"/>
          <p:cNvGraphicFramePr>
            <a:graphicFrameLocks noGrp="1"/>
          </p:cNvGraphicFramePr>
          <p:nvPr/>
        </p:nvGraphicFramePr>
        <p:xfrm>
          <a:off x="1547665" y="3501008"/>
          <a:ext cx="6984775" cy="2304383"/>
        </p:xfrm>
        <a:graphic>
          <a:graphicData uri="http://schemas.openxmlformats.org/drawingml/2006/table">
            <a:tbl>
              <a:tblPr/>
              <a:tblGrid>
                <a:gridCol w="2133631"/>
                <a:gridCol w="1067724"/>
                <a:gridCol w="800339"/>
                <a:gridCol w="945855"/>
                <a:gridCol w="2037226"/>
              </a:tblGrid>
              <a:tr h="264137">
                <a:tc gridSpan="5">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 İtibariyle Yayımlanan Bildiri Sayıları</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pPr algn="ctr">
                        <a:spcAft>
                          <a:spcPts val="0"/>
                        </a:spcAft>
                        <a:tabLst>
                          <a:tab pos="540385" algn="l"/>
                        </a:tabLst>
                      </a:pP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311927">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 </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2012</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2013</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2014</a:t>
                      </a:r>
                      <a:endParaRPr lang="tr-TR" sz="1200"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c>
                  <a:txBody>
                    <a:bodyPr/>
                    <a:lstStyle/>
                    <a:p>
                      <a:pPr algn="ctr">
                        <a:spcAft>
                          <a:spcPts val="0"/>
                        </a:spcAft>
                        <a:tabLst>
                          <a:tab pos="540385" algn="l"/>
                        </a:tabLst>
                      </a:pPr>
                      <a:r>
                        <a:rPr lang="tr-TR" sz="1200" b="1" dirty="0" smtClean="0">
                          <a:latin typeface="Calibri"/>
                          <a:ea typeface="Calibri"/>
                          <a:cs typeface="Times New Roman"/>
                        </a:rPr>
                        <a:t>2015</a:t>
                      </a:r>
                      <a:endParaRPr lang="tr-TR" sz="1200" b="1" dirty="0">
                        <a:latin typeface="Calibri"/>
                        <a:ea typeface="Calibri"/>
                        <a:cs typeface="Times New Roman"/>
                      </a:endParaRPr>
                    </a:p>
                  </a:txBody>
                  <a:tcPr marL="43879" marR="4387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DE9D9"/>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Poster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Uluslar arası Sözlü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2</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2</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Poster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13</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44034">
                <a:tc>
                  <a:txBody>
                    <a:bodyPr/>
                    <a:lstStyle/>
                    <a:p>
                      <a:pPr>
                        <a:spcAft>
                          <a:spcPts val="0"/>
                        </a:spcAft>
                        <a:tabLst>
                          <a:tab pos="540385" algn="l"/>
                        </a:tabLst>
                      </a:pPr>
                      <a:r>
                        <a:rPr lang="tr-TR" sz="1200" dirty="0">
                          <a:solidFill>
                            <a:srgbClr val="000000"/>
                          </a:solidFill>
                          <a:latin typeface="Times New Roman"/>
                          <a:ea typeface="Times New Roman"/>
                          <a:cs typeface="Times New Roman"/>
                        </a:rPr>
                        <a:t>Ulusal Sözlü Bildiri</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16</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Calibri"/>
                          <a:ea typeface="Calibri"/>
                          <a:cs typeface="Times New Roman"/>
                        </a:rPr>
                        <a:t>4</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52183">
                <a:tc>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20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200" dirty="0">
                        <a:latin typeface="Calibri"/>
                        <a:ea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32</a:t>
                      </a:r>
                      <a:endParaRPr lang="tr-TR" sz="1200"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Calibri"/>
                          <a:ea typeface="Calibri"/>
                          <a:cs typeface="Times New Roman"/>
                        </a:rPr>
                        <a:t>6</a:t>
                      </a:r>
                      <a:endParaRPr lang="tr-TR" sz="1200" b="1" dirty="0">
                        <a:latin typeface="Calibri"/>
                        <a:ea typeface="Calibri"/>
                        <a:cs typeface="Times New Roman"/>
                      </a:endParaRPr>
                    </a:p>
                  </a:txBody>
                  <a:tcPr marL="43879" marR="4387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 name="4 Dikdörtgen"/>
          <p:cNvSpPr/>
          <p:nvPr/>
        </p:nvSpPr>
        <p:spPr>
          <a:xfrm>
            <a:off x="3563888" y="260648"/>
            <a:ext cx="2183996" cy="369332"/>
          </a:xfrm>
          <a:prstGeom prst="rect">
            <a:avLst/>
          </a:prstGeom>
        </p:spPr>
        <p:txBody>
          <a:bodyPr wrap="none">
            <a:spAutoFit/>
          </a:bodyPr>
          <a:lstStyle/>
          <a:p>
            <a:pPr algn="ctr"/>
            <a:r>
              <a:rPr lang="tr-TR" b="1" dirty="0" smtClean="0">
                <a:solidFill>
                  <a:srgbClr val="C00000"/>
                </a:solidFill>
              </a:rPr>
              <a:t>Akademik Çalışmalar</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5361" name="Rectangle 1"/>
          <p:cNvSpPr>
            <a:spLocks noChangeArrowheads="1"/>
          </p:cNvSpPr>
          <p:nvPr/>
        </p:nvSpPr>
        <p:spPr bwMode="auto">
          <a:xfrm>
            <a:off x="1547664" y="846004"/>
            <a:ext cx="7128792" cy="10772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
            <a:r>
              <a:rPr lang="tr-TR" sz="1600" dirty="0" smtClean="0"/>
              <a:t>Üniversitemiz Kezer Kampüsünde bulunan Fen Edebiyat Fakültesi binasının A blokta 6 adet ve B blokta 16 adet olmak üzere, toplamda 22 adet idari hizmet bürosu (Akademik personel odaları dahil) ve 14 adet sınıfta eğitim-öğretim faaliyetlerini sürdürmektedir. Kullanım alanları ile ilgili bilgiler aşağıda gösterilmiştir.</a:t>
            </a:r>
            <a:endParaRPr lang="tr-TR" sz="1600" dirty="0"/>
          </a:p>
        </p:txBody>
      </p:sp>
      <p:sp>
        <p:nvSpPr>
          <p:cNvPr id="4" name="3 Dikdörtgen"/>
          <p:cNvSpPr/>
          <p:nvPr/>
        </p:nvSpPr>
        <p:spPr>
          <a:xfrm>
            <a:off x="3347864" y="188640"/>
            <a:ext cx="2404313" cy="369332"/>
          </a:xfrm>
          <a:prstGeom prst="rect">
            <a:avLst/>
          </a:prstGeom>
        </p:spPr>
        <p:txBody>
          <a:bodyPr wrap="none">
            <a:spAutoFit/>
          </a:bodyPr>
          <a:lstStyle/>
          <a:p>
            <a:pPr lvl="0" algn="just"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Bina ve Hizmet Alanları</a:t>
            </a:r>
            <a:endParaRPr lang="tr-TR" sz="800" dirty="0" smtClean="0">
              <a:solidFill>
                <a:srgbClr val="C00000"/>
              </a:solidFill>
              <a:latin typeface="Arial" pitchFamily="34" charset="0"/>
              <a:cs typeface="Arial" pitchFamily="34" charset="0"/>
            </a:endParaRPr>
          </a:p>
        </p:txBody>
      </p:sp>
      <p:graphicFrame>
        <p:nvGraphicFramePr>
          <p:cNvPr id="5" name="4 Tablo"/>
          <p:cNvGraphicFramePr>
            <a:graphicFrameLocks noGrp="1"/>
          </p:cNvGraphicFramePr>
          <p:nvPr/>
        </p:nvGraphicFramePr>
        <p:xfrm>
          <a:off x="1187624" y="2348881"/>
          <a:ext cx="7200800" cy="3454950"/>
        </p:xfrm>
        <a:graphic>
          <a:graphicData uri="http://schemas.openxmlformats.org/drawingml/2006/table">
            <a:tbl>
              <a:tblPr/>
              <a:tblGrid>
                <a:gridCol w="1781355"/>
                <a:gridCol w="762531"/>
                <a:gridCol w="663347"/>
                <a:gridCol w="87282"/>
                <a:gridCol w="691912"/>
                <a:gridCol w="699053"/>
                <a:gridCol w="87282"/>
                <a:gridCol w="699053"/>
                <a:gridCol w="87282"/>
                <a:gridCol w="1641703"/>
              </a:tblGrid>
              <a:tr h="312410">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Eğitim Alanları Derslikler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644514">
                <a:tc>
                  <a:txBody>
                    <a:bodyPr/>
                    <a:lstStyle/>
                    <a:p>
                      <a:pPr algn="l">
                        <a:spcAft>
                          <a:spcPts val="0"/>
                        </a:spcAft>
                        <a:tabLst>
                          <a:tab pos="540385" algn="l"/>
                        </a:tabLst>
                      </a:pPr>
                      <a:r>
                        <a:rPr lang="tr-TR" sz="1000" b="1" dirty="0">
                          <a:solidFill>
                            <a:srgbClr val="000000"/>
                          </a:solidFill>
                          <a:latin typeface="Times New Roman"/>
                          <a:ea typeface="Times New Roman"/>
                          <a:cs typeface="Times New Roman"/>
                        </a:rPr>
                        <a:t>Eğitim Alanı</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Amfi (</a:t>
                      </a:r>
                      <a:r>
                        <a:rPr lang="tr-TR" sz="1000" b="1" dirty="0" smtClean="0">
                          <a:solidFill>
                            <a:srgbClr val="000000"/>
                          </a:solidFill>
                          <a:latin typeface="Times New Roman"/>
                          <a:ea typeface="Times New Roman"/>
                          <a:cs typeface="Times New Roman"/>
                        </a:rPr>
                        <a:t>Ad.)</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000" b="1" dirty="0" smtClean="0">
                          <a:solidFill>
                            <a:srgbClr val="000000"/>
                          </a:solidFill>
                          <a:latin typeface="Times New Roman"/>
                          <a:ea typeface="Times New Roman"/>
                          <a:cs typeface="Times New Roman"/>
                        </a:rPr>
                        <a:t>Sınıf(Ad.)</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Bilgisayar Laboratuarı</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t>
                      </a:r>
                      <a:r>
                        <a:rPr lang="tr-TR" sz="1000" b="1" dirty="0" smtClean="0">
                          <a:solidFill>
                            <a:srgbClr val="000000"/>
                          </a:solidFill>
                          <a:latin typeface="Times New Roman"/>
                          <a:ea typeface="Times New Roman"/>
                          <a:cs typeface="Times New Roman"/>
                        </a:rPr>
                        <a:t>Ad.)</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Diğer </a:t>
                      </a:r>
                      <a:r>
                        <a:rPr lang="tr-TR" sz="1000" b="1" dirty="0" err="1">
                          <a:solidFill>
                            <a:srgbClr val="000000"/>
                          </a:solidFill>
                          <a:latin typeface="Times New Roman"/>
                          <a:ea typeface="Times New Roman"/>
                          <a:cs typeface="Times New Roman"/>
                        </a:rPr>
                        <a:t>Lab</a:t>
                      </a:r>
                      <a:endParaRPr lang="tr-TR" sz="1100" dirty="0">
                        <a:latin typeface="Calibri"/>
                        <a:ea typeface="Calibri"/>
                        <a:cs typeface="Times New Roman"/>
                      </a:endParaRPr>
                    </a:p>
                    <a:p>
                      <a:pPr algn="ctr">
                        <a:spcAft>
                          <a:spcPts val="0"/>
                        </a:spcAft>
                        <a:tabLst>
                          <a:tab pos="540385" algn="l"/>
                        </a:tabLst>
                      </a:pPr>
                      <a:r>
                        <a:rPr lang="tr-TR" sz="1000" b="1" dirty="0">
                          <a:solidFill>
                            <a:srgbClr val="000000"/>
                          </a:solidFill>
                          <a:latin typeface="Times New Roman"/>
                          <a:ea typeface="Times New Roman"/>
                          <a:cs typeface="Times New Roman"/>
                        </a:rPr>
                        <a:t>(</a:t>
                      </a:r>
                      <a:r>
                        <a:rPr lang="tr-TR" sz="1000" b="1" dirty="0" smtClean="0">
                          <a:solidFill>
                            <a:srgbClr val="000000"/>
                          </a:solidFill>
                          <a:latin typeface="Times New Roman"/>
                          <a:ea typeface="Times New Roman"/>
                          <a:cs typeface="Times New Roman"/>
                        </a:rPr>
                        <a:t>Ad.)</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TOPLAM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57805">
                <a:tc>
                  <a:txBody>
                    <a:bodyPr/>
                    <a:lstStyle/>
                    <a:p>
                      <a:pPr>
                        <a:spcAft>
                          <a:spcPts val="0"/>
                        </a:spcAft>
                        <a:tabLst>
                          <a:tab pos="540385" algn="l"/>
                        </a:tabLst>
                      </a:pPr>
                      <a:r>
                        <a:rPr lang="tr-TR" sz="1000">
                          <a:solidFill>
                            <a:srgbClr val="000000"/>
                          </a:solidFill>
                          <a:latin typeface="Times New Roman"/>
                          <a:ea typeface="Times New Roman"/>
                          <a:cs typeface="Times New Roman"/>
                        </a:rPr>
                        <a:t>0–50 Kişilik</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Calibri"/>
                          <a:cs typeface="Times New Roman"/>
                        </a:rPr>
                        <a:t>12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smtClean="0">
                          <a:solidFill>
                            <a:srgbClr val="000000"/>
                          </a:solidFill>
                          <a:latin typeface="Times New Roman"/>
                          <a:ea typeface="Calibri"/>
                          <a:cs typeface="Times New Roman"/>
                        </a:rPr>
                        <a:t>12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322">
                <a:tc>
                  <a:txBody>
                    <a:bodyPr/>
                    <a:lstStyle/>
                    <a:p>
                      <a:pPr>
                        <a:spcAft>
                          <a:spcPts val="0"/>
                        </a:spcAft>
                        <a:tabLst>
                          <a:tab pos="540385" algn="l"/>
                        </a:tabLst>
                      </a:pPr>
                      <a:r>
                        <a:rPr lang="tr-TR" sz="1000" dirty="0" smtClean="0">
                          <a:solidFill>
                            <a:srgbClr val="000000"/>
                          </a:solidFill>
                          <a:latin typeface="Times New Roman"/>
                          <a:ea typeface="Times New Roman"/>
                          <a:cs typeface="Times New Roman"/>
                        </a:rPr>
                        <a:t>51–100 </a:t>
                      </a:r>
                      <a:r>
                        <a:rPr lang="tr-TR" sz="1000" dirty="0">
                          <a:solidFill>
                            <a:srgbClr val="000000"/>
                          </a:solidFill>
                          <a:latin typeface="Times New Roman"/>
                          <a:ea typeface="Times New Roman"/>
                          <a:cs typeface="Times New Roman"/>
                        </a:rPr>
                        <a:t>Kişilik</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dirty="0" smtClean="0">
                          <a:solidFill>
                            <a:srgbClr val="000000"/>
                          </a:solidFill>
                          <a:latin typeface="Times New Roman"/>
                          <a:ea typeface="Calibri"/>
                          <a:cs typeface="Times New Roman"/>
                        </a:rPr>
                        <a:t>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smtClean="0">
                          <a:solidFill>
                            <a:srgbClr val="000000"/>
                          </a:solidFill>
                          <a:latin typeface="Times New Roman"/>
                          <a:ea typeface="Calibri"/>
                          <a:cs typeface="Times New Roman"/>
                        </a:rPr>
                        <a:t>2</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77140">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b="1">
                          <a:solidFill>
                            <a:srgbClr val="000000"/>
                          </a:solidFill>
                          <a:latin typeface="Times New Roman"/>
                          <a:ea typeface="Times New Roman"/>
                          <a:cs typeface="Times New Roman"/>
                        </a:rPr>
                        <a:t>0</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000" b="1" dirty="0" smtClean="0">
                          <a:solidFill>
                            <a:srgbClr val="000000"/>
                          </a:solidFill>
                          <a:latin typeface="Times New Roman"/>
                          <a:ea typeface="Calibri"/>
                          <a:cs typeface="Times New Roman"/>
                        </a:rPr>
                        <a:t>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gridSpan="3">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0</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r>
                        <a:rPr lang="tr-TR" sz="1000" b="1" dirty="0" smtClean="0">
                          <a:solidFill>
                            <a:srgbClr val="000000"/>
                          </a:solidFill>
                          <a:latin typeface="Times New Roman"/>
                          <a:ea typeface="Calibri"/>
                          <a:cs typeface="Times New Roman"/>
                        </a:rPr>
                        <a:t>14</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5862">
                <a:tc gridSpan="10">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Taşınmaz Alanların  Dağılımı </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29676">
                <a:tc rowSpan="2" gridSpan="4">
                  <a:txBody>
                    <a:bodyPr/>
                    <a:lstStyle/>
                    <a:p>
                      <a:pPr algn="l">
                        <a:spcAft>
                          <a:spcPts val="0"/>
                        </a:spcAft>
                        <a:tabLst>
                          <a:tab pos="540385" algn="l"/>
                        </a:tabLst>
                      </a:pPr>
                      <a:r>
                        <a:rPr lang="tr-TR" sz="1200" b="1" dirty="0">
                          <a:solidFill>
                            <a:srgbClr val="000000"/>
                          </a:solidFill>
                          <a:latin typeface="Times New Roman"/>
                          <a:ea typeface="Times New Roman"/>
                          <a:cs typeface="Times New Roman"/>
                        </a:rPr>
                        <a:t>İlahiyat Fakültesi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c rowSpan="2" hMerge="1">
                  <a:txBody>
                    <a:bodyPr/>
                    <a:lstStyle/>
                    <a:p>
                      <a:endParaRPr lang="tr-TR"/>
                    </a:p>
                  </a:txBody>
                  <a:tcPr/>
                </a:tc>
                <a:tc rowSpan="2" hMerge="1">
                  <a:txBody>
                    <a:bodyPr/>
                    <a:lstStyle/>
                    <a:p>
                      <a:endParaRPr lang="tr-TR"/>
                    </a:p>
                  </a:txBody>
                  <a:tcPr/>
                </a:tc>
                <a:tc gridSpan="4">
                  <a:txBody>
                    <a:bodyPr/>
                    <a:lstStyle/>
                    <a:p>
                      <a:pPr algn="ctr">
                        <a:spcAft>
                          <a:spcPts val="0"/>
                        </a:spcAft>
                        <a:tabLst>
                          <a:tab pos="540385" algn="l"/>
                        </a:tabLst>
                      </a:pPr>
                      <a:r>
                        <a:rPr lang="tr-TR" sz="1000" b="1" dirty="0">
                          <a:solidFill>
                            <a:srgbClr val="000000"/>
                          </a:solidFill>
                          <a:latin typeface="Times New Roman"/>
                          <a:ea typeface="Times New Roman"/>
                          <a:cs typeface="Times New Roman"/>
                        </a:rPr>
                        <a:t>Mülkiyet Durumuna Göre Taşınmaz Alanı (m</a:t>
                      </a:r>
                      <a:r>
                        <a:rPr lang="tr-TR" sz="1000" b="1" baseline="30000" dirty="0">
                          <a:solidFill>
                            <a:srgbClr val="000000"/>
                          </a:solidFill>
                          <a:latin typeface="Times New Roman"/>
                          <a:ea typeface="Times New Roman"/>
                          <a:cs typeface="Times New Roman"/>
                        </a:rPr>
                        <a:t>2</a:t>
                      </a:r>
                      <a:r>
                        <a:rPr lang="tr-TR" sz="1000" b="1"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gridSpan="2">
                  <a:txBody>
                    <a:bodyPr/>
                    <a:lstStyle/>
                    <a:p>
                      <a:pPr algn="ctr">
                        <a:spcAft>
                          <a:spcPts val="0"/>
                        </a:spcAft>
                        <a:tabLst>
                          <a:tab pos="540385" algn="l"/>
                        </a:tabLst>
                      </a:pPr>
                      <a:r>
                        <a:rPr lang="tr-TR" sz="1000" b="1">
                          <a:solidFill>
                            <a:srgbClr val="000000"/>
                          </a:solidFill>
                          <a:latin typeface="Times New Roman"/>
                          <a:ea typeface="Times New Roman"/>
                          <a:cs typeface="Times New Roman"/>
                        </a:rPr>
                        <a:t>TOPLAM (m</a:t>
                      </a:r>
                      <a:r>
                        <a:rPr lang="tr-TR" sz="1000" b="1" baseline="30000">
                          <a:solidFill>
                            <a:srgbClr val="000000"/>
                          </a:solidFill>
                          <a:latin typeface="Times New Roman"/>
                          <a:ea typeface="Times New Roman"/>
                          <a:cs typeface="Times New Roman"/>
                        </a:rPr>
                        <a:t>2</a:t>
                      </a:r>
                      <a:r>
                        <a:rPr lang="tr-TR" sz="1000" b="1">
                          <a:solidFill>
                            <a:srgbClr val="000000"/>
                          </a:solidFill>
                          <a:latin typeface="Times New Roman"/>
                          <a:ea typeface="Times New Roman"/>
                          <a:cs typeface="Times New Roman"/>
                        </a:rPr>
                        <a:t>)</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hMerge="1">
                  <a:txBody>
                    <a:bodyPr/>
                    <a:lstStyle/>
                    <a:p>
                      <a:endParaRPr lang="tr-TR"/>
                    </a:p>
                  </a:txBody>
                  <a:tcPr/>
                </a:tc>
              </a:tr>
              <a:tr h="515611">
                <a:tc gridSpan="4" vMerge="1">
                  <a:txBody>
                    <a:bodyPr/>
                    <a:lstStyle/>
                    <a:p>
                      <a:endParaRPr lang="tr-TR"/>
                    </a:p>
                  </a:txBody>
                  <a:tcPr/>
                </a:tc>
                <a:tc hMerge="1" vMerge="1">
                  <a:txBody>
                    <a:bodyPr/>
                    <a:lstStyle/>
                    <a:p>
                      <a:endParaRPr lang="tr-TR"/>
                    </a:p>
                  </a:txBody>
                  <a:tcPr/>
                </a:tc>
                <a:tc hMerge="1" vMerge="1">
                  <a:txBody>
                    <a:bodyPr/>
                    <a:lstStyle/>
                    <a:p>
                      <a:endParaRPr lang="tr-TR"/>
                    </a:p>
                  </a:txBody>
                  <a:tcPr/>
                </a:tc>
                <a:tc hMerge="1" vMerge="1">
                  <a:txBody>
                    <a:bodyPr/>
                    <a:lstStyle/>
                    <a:p>
                      <a:endParaRPr lang="tr-TR"/>
                    </a:p>
                  </a:txBody>
                  <a:tcPr/>
                </a:tc>
                <a:tc>
                  <a:txBody>
                    <a:bodyPr/>
                    <a:lstStyle/>
                    <a:p>
                      <a:pPr algn="ctr">
                        <a:spcAft>
                          <a:spcPts val="0"/>
                        </a:spcAft>
                        <a:tabLst>
                          <a:tab pos="540385" algn="l"/>
                        </a:tabLst>
                      </a:pPr>
                      <a:r>
                        <a:rPr lang="tr-TR" sz="1200">
                          <a:solidFill>
                            <a:srgbClr val="000000"/>
                          </a:solidFill>
                          <a:latin typeface="Times New Roman"/>
                          <a:ea typeface="Times New Roman"/>
                          <a:cs typeface="Times New Roman"/>
                        </a:rPr>
                        <a:t>Fakülte</a:t>
                      </a:r>
                      <a:endParaRPr lang="tr-TR" sz="11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Maliye Hazine</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Diğer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vMerge="1">
                  <a:txBody>
                    <a:bodyPr/>
                    <a:lstStyle/>
                    <a:p>
                      <a:endParaRPr lang="tr-TR"/>
                    </a:p>
                  </a:txBody>
                  <a:tcPr/>
                </a:tc>
                <a:tc hMerge="1" vMerge="1">
                  <a:txBody>
                    <a:bodyPr/>
                    <a:lstStyle/>
                    <a:p>
                      <a:endParaRPr lang="tr-TR"/>
                    </a:p>
                  </a:txBody>
                  <a:tcPr/>
                </a:tc>
              </a:tr>
              <a:tr h="257805">
                <a:tc gridSpan="4">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r>
                        <a:rPr lang="tr-TR" sz="1200" dirty="0" err="1">
                          <a:solidFill>
                            <a:srgbClr val="000000"/>
                          </a:solidFill>
                          <a:latin typeface="Times New Roman"/>
                          <a:ea typeface="Times New Roman"/>
                          <a:cs typeface="Times New Roman"/>
                        </a:rPr>
                        <a:t>Kezer</a:t>
                      </a:r>
                      <a:r>
                        <a:rPr lang="tr-TR" sz="1200" dirty="0">
                          <a:solidFill>
                            <a:srgbClr val="000000"/>
                          </a:solidFill>
                          <a:latin typeface="Times New Roman"/>
                          <a:ea typeface="Times New Roman"/>
                          <a:cs typeface="Times New Roman"/>
                        </a:rPr>
                        <a:t> Yerleşkesi</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r>
                        <a:rPr lang="tr-TR" sz="1200"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dirty="0">
                          <a:solidFill>
                            <a:srgbClr val="000000"/>
                          </a:solidFill>
                          <a:latin typeface="Times New Roman"/>
                          <a:ea typeface="Times New Roman"/>
                          <a:cs typeface="Times New Roman"/>
                        </a:rPr>
                        <a:t> </a:t>
                      </a:r>
                      <a:r>
                        <a:rPr lang="tr-TR" sz="1200"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r h="257805">
                <a:tc gridSpan="4">
                  <a:txBody>
                    <a:bodyPr/>
                    <a:lstStyle/>
                    <a:p>
                      <a:pPr>
                        <a:spcAft>
                          <a:spcPts val="0"/>
                        </a:spcAft>
                        <a:tabLst>
                          <a:tab pos="540385" algn="l"/>
                        </a:tabLst>
                      </a:pPr>
                      <a:r>
                        <a:rPr lang="tr-TR" sz="1200" b="1">
                          <a:solidFill>
                            <a:srgbClr val="000000"/>
                          </a:solidFill>
                          <a:latin typeface="Times New Roman"/>
                          <a:ea typeface="Times New Roman"/>
                          <a:cs typeface="Times New Roman"/>
                        </a:rPr>
                        <a:t>TOPLAM</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spcAft>
                          <a:spcPts val="0"/>
                        </a:spcAft>
                        <a:tabLst>
                          <a:tab pos="540385" algn="l"/>
                        </a:tabLst>
                      </a:pPr>
                      <a:r>
                        <a:rPr lang="tr-TR" sz="1200" b="1"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spcAft>
                          <a:spcPts val="0"/>
                        </a:spcAft>
                        <a:tabLst>
                          <a:tab pos="540385" algn="l"/>
                        </a:tabLst>
                      </a:pPr>
                      <a:r>
                        <a:rPr lang="tr-TR" sz="1200" b="1">
                          <a:solidFill>
                            <a:srgbClr val="000000"/>
                          </a:solidFill>
                          <a:latin typeface="Times New Roman"/>
                          <a:ea typeface="Times New Roman"/>
                          <a:cs typeface="Times New Roman"/>
                        </a:rPr>
                        <a:t> </a:t>
                      </a:r>
                      <a:endParaRPr lang="tr-TR" sz="11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gridSpan="2">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r>
                        <a:rPr lang="tr-TR" sz="1200" b="1" dirty="0" smtClean="0">
                          <a:solidFill>
                            <a:srgbClr val="000000"/>
                          </a:solidFill>
                          <a:latin typeface="Times New Roman"/>
                          <a:ea typeface="Times New Roman"/>
                          <a:cs typeface="Times New Roman"/>
                        </a:rPr>
                        <a:t>5.230</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r>
            </a:tbl>
          </a:graphicData>
        </a:graphic>
      </p:graphicFrame>
      <p:sp>
        <p:nvSpPr>
          <p:cNvPr id="153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3347864" y="188640"/>
            <a:ext cx="2404313" cy="369332"/>
          </a:xfrm>
          <a:prstGeom prst="rect">
            <a:avLst/>
          </a:prstGeom>
        </p:spPr>
        <p:txBody>
          <a:bodyPr wrap="none">
            <a:spAutoFit/>
          </a:bodyPr>
          <a:lstStyle/>
          <a:p>
            <a:pPr lvl="0" algn="just"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Bina ve Hizmet Alanları</a:t>
            </a:r>
            <a:endParaRPr lang="tr-TR" sz="800" dirty="0" smtClean="0">
              <a:solidFill>
                <a:srgbClr val="C00000"/>
              </a:solidFill>
              <a:latin typeface="Arial" pitchFamily="34" charset="0"/>
              <a:cs typeface="Arial" pitchFamily="34" charset="0"/>
            </a:endParaRPr>
          </a:p>
        </p:txBody>
      </p:sp>
      <p:sp>
        <p:nvSpPr>
          <p:cNvPr id="1536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pic>
        <p:nvPicPr>
          <p:cNvPr id="1028" name="Picture 4" descr="C:\Users\Personel\Desktop\100NIKON\DSCN0597.JPG"/>
          <p:cNvPicPr>
            <a:picLocks noChangeAspect="1" noChangeArrowheads="1"/>
          </p:cNvPicPr>
          <p:nvPr/>
        </p:nvPicPr>
        <p:blipFill>
          <a:blip r:embed="rId3" cstate="print"/>
          <a:srcRect/>
          <a:stretch>
            <a:fillRect/>
          </a:stretch>
        </p:blipFill>
        <p:spPr bwMode="auto">
          <a:xfrm>
            <a:off x="4644008" y="4221088"/>
            <a:ext cx="4159530" cy="234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2" name="Picture 2" descr="C:\Users\Personel\Desktop\100NIKON\DSCN0589.JPG"/>
          <p:cNvPicPr>
            <a:picLocks noChangeAspect="1" noChangeArrowheads="1"/>
          </p:cNvPicPr>
          <p:nvPr/>
        </p:nvPicPr>
        <p:blipFill>
          <a:blip r:embed="rId4" cstate="print"/>
          <a:srcRect/>
          <a:stretch>
            <a:fillRect/>
          </a:stretch>
        </p:blipFill>
        <p:spPr bwMode="auto">
          <a:xfrm>
            <a:off x="179512" y="4221088"/>
            <a:ext cx="4159530" cy="23400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5" name="Picture 3" descr="C:\Users\Personel\Documents\İLAHİYAT FAKÜLTESİ\BİNA FOTO\ff.jpg"/>
          <p:cNvPicPr>
            <a:picLocks noChangeAspect="1" noChangeArrowheads="1"/>
          </p:cNvPicPr>
          <p:nvPr/>
        </p:nvPicPr>
        <p:blipFill>
          <a:blip r:embed="rId5" cstate="print"/>
          <a:srcRect/>
          <a:stretch>
            <a:fillRect/>
          </a:stretch>
        </p:blipFill>
        <p:spPr bwMode="auto">
          <a:xfrm>
            <a:off x="1547664" y="548680"/>
            <a:ext cx="6408712" cy="36000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3" name="2 Dikdörtgen"/>
          <p:cNvSpPr/>
          <p:nvPr/>
        </p:nvSpPr>
        <p:spPr>
          <a:xfrm>
            <a:off x="1403648" y="188640"/>
            <a:ext cx="6408712" cy="369332"/>
          </a:xfrm>
          <a:prstGeom prst="rect">
            <a:avLst/>
          </a:prstGeom>
        </p:spPr>
        <p:txBody>
          <a:bodyPr wrap="square">
            <a:spAutoFit/>
          </a:bodyPr>
          <a:lstStyle/>
          <a:p>
            <a:pPr lvl="0" algn="ctr"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Fakülteye Kazandırılan Hizmet Alanları</a:t>
            </a:r>
            <a:endParaRPr lang="tr-TR" sz="800" dirty="0" smtClean="0">
              <a:solidFill>
                <a:srgbClr val="C00000"/>
              </a:solidFill>
              <a:latin typeface="Arial" pitchFamily="34" charset="0"/>
              <a:cs typeface="Arial" pitchFamily="34" charset="0"/>
            </a:endParaRPr>
          </a:p>
        </p:txBody>
      </p:sp>
      <p:pic>
        <p:nvPicPr>
          <p:cNvPr id="2050" name="Picture 2" descr="C:\Users\Personel\Desktop\100NIKON\DSCN0594.JPG"/>
          <p:cNvPicPr>
            <a:picLocks noChangeAspect="1" noChangeArrowheads="1"/>
          </p:cNvPicPr>
          <p:nvPr/>
        </p:nvPicPr>
        <p:blipFill>
          <a:blip r:embed="rId3" cstate="print"/>
          <a:srcRect/>
          <a:stretch>
            <a:fillRect/>
          </a:stretch>
        </p:blipFill>
        <p:spPr bwMode="auto">
          <a:xfrm>
            <a:off x="4572000" y="4149080"/>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1" name="Picture 3" descr="C:\Users\Personel\Desktop\100NIKON\DSCN0597.JPG"/>
          <p:cNvPicPr>
            <a:picLocks noChangeAspect="1" noChangeArrowheads="1"/>
          </p:cNvPicPr>
          <p:nvPr/>
        </p:nvPicPr>
        <p:blipFill>
          <a:blip r:embed="rId4" cstate="print"/>
          <a:srcRect/>
          <a:stretch>
            <a:fillRect/>
          </a:stretch>
        </p:blipFill>
        <p:spPr bwMode="auto">
          <a:xfrm>
            <a:off x="107504" y="4149080"/>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6 Dikdörtgen"/>
          <p:cNvSpPr/>
          <p:nvPr/>
        </p:nvSpPr>
        <p:spPr>
          <a:xfrm>
            <a:off x="3794879" y="620688"/>
            <a:ext cx="1778757" cy="292388"/>
          </a:xfrm>
          <a:prstGeom prst="rect">
            <a:avLst/>
          </a:prstGeom>
        </p:spPr>
        <p:txBody>
          <a:bodyPr wrap="none">
            <a:spAutoFit/>
          </a:bodyPr>
          <a:lstStyle/>
          <a:p>
            <a:pPr lvl="0" algn="just" fontAlgn="base">
              <a:spcBef>
                <a:spcPct val="0"/>
              </a:spcBef>
              <a:spcAft>
                <a:spcPct val="0"/>
              </a:spcAft>
              <a:tabLst>
                <a:tab pos="539750" algn="l"/>
              </a:tabLst>
            </a:pPr>
            <a:r>
              <a:rPr lang="tr-TR" sz="1300" b="1" dirty="0" smtClean="0">
                <a:solidFill>
                  <a:srgbClr val="C00000"/>
                </a:solidFill>
                <a:latin typeface="Calibri" pitchFamily="34" charset="0"/>
                <a:ea typeface="Times New Roman" pitchFamily="18" charset="0"/>
                <a:cs typeface="Times New Roman" pitchFamily="18" charset="0"/>
              </a:rPr>
              <a:t>Dekanlık Makam Odası</a:t>
            </a:r>
            <a:endParaRPr lang="tr-TR" sz="1300" dirty="0" smtClean="0">
              <a:solidFill>
                <a:srgbClr val="C00000"/>
              </a:solidFill>
              <a:latin typeface="Arial" pitchFamily="34" charset="0"/>
              <a:cs typeface="Arial" pitchFamily="34" charset="0"/>
            </a:endParaRPr>
          </a:p>
        </p:txBody>
      </p:sp>
      <p:sp>
        <p:nvSpPr>
          <p:cNvPr id="8" name="7 Dikdörtgen"/>
          <p:cNvSpPr/>
          <p:nvPr/>
        </p:nvSpPr>
        <p:spPr>
          <a:xfrm>
            <a:off x="4716016" y="5301208"/>
            <a:ext cx="1684233" cy="292388"/>
          </a:xfrm>
          <a:prstGeom prst="rect">
            <a:avLst/>
          </a:prstGeom>
        </p:spPr>
        <p:txBody>
          <a:bodyPr wrap="square">
            <a:spAutoFit/>
          </a:bodyPr>
          <a:lstStyle/>
          <a:p>
            <a:pPr lvl="0" algn="just" fontAlgn="base">
              <a:spcBef>
                <a:spcPct val="0"/>
              </a:spcBef>
              <a:spcAft>
                <a:spcPct val="0"/>
              </a:spcAft>
              <a:tabLst>
                <a:tab pos="539750" algn="l"/>
              </a:tabLst>
            </a:pPr>
            <a:r>
              <a:rPr lang="tr-TR" sz="1300" b="1" dirty="0" smtClean="0">
                <a:solidFill>
                  <a:srgbClr val="C00000"/>
                </a:solidFill>
                <a:latin typeface="Calibri" pitchFamily="34" charset="0"/>
                <a:ea typeface="Times New Roman" pitchFamily="18" charset="0"/>
                <a:cs typeface="Times New Roman" pitchFamily="18" charset="0"/>
              </a:rPr>
              <a:t>Öğretim Üyesi Odası</a:t>
            </a:r>
            <a:endParaRPr lang="tr-TR" sz="1300" dirty="0" smtClean="0">
              <a:solidFill>
                <a:srgbClr val="C00000"/>
              </a:solidFill>
              <a:latin typeface="Arial" pitchFamily="34" charset="0"/>
              <a:cs typeface="Arial" pitchFamily="34" charset="0"/>
            </a:endParaRPr>
          </a:p>
        </p:txBody>
      </p:sp>
      <p:sp>
        <p:nvSpPr>
          <p:cNvPr id="9" name="8 Dikdörtgen"/>
          <p:cNvSpPr/>
          <p:nvPr/>
        </p:nvSpPr>
        <p:spPr>
          <a:xfrm>
            <a:off x="1835696" y="5949280"/>
            <a:ext cx="1800200" cy="292388"/>
          </a:xfrm>
          <a:prstGeom prst="rect">
            <a:avLst/>
          </a:prstGeom>
        </p:spPr>
        <p:txBody>
          <a:bodyPr wrap="square">
            <a:spAutoFit/>
          </a:bodyPr>
          <a:lstStyle/>
          <a:p>
            <a:pPr lvl="0" algn="just" fontAlgn="base">
              <a:spcBef>
                <a:spcPct val="0"/>
              </a:spcBef>
              <a:spcAft>
                <a:spcPct val="0"/>
              </a:spcAft>
              <a:tabLst>
                <a:tab pos="539750" algn="l"/>
              </a:tabLst>
            </a:pPr>
            <a:r>
              <a:rPr lang="tr-TR" sz="1300" b="1" dirty="0" smtClean="0">
                <a:solidFill>
                  <a:srgbClr val="C00000"/>
                </a:solidFill>
                <a:latin typeface="Calibri" pitchFamily="34" charset="0"/>
                <a:ea typeface="Times New Roman" pitchFamily="18" charset="0"/>
                <a:cs typeface="Times New Roman" pitchFamily="18" charset="0"/>
              </a:rPr>
              <a:t>İdari Personel Odası</a:t>
            </a:r>
            <a:endParaRPr lang="tr-TR" sz="1300" dirty="0" smtClean="0">
              <a:solidFill>
                <a:srgbClr val="C00000"/>
              </a:solidFill>
              <a:latin typeface="Arial" pitchFamily="34" charset="0"/>
              <a:cs typeface="Arial" pitchFamily="34" charset="0"/>
            </a:endParaRPr>
          </a:p>
        </p:txBody>
      </p:sp>
      <p:pic>
        <p:nvPicPr>
          <p:cNvPr id="2052" name="Picture 4" descr="C:\Users\Personel\Desktop\100NIKON\DSCN0604.JPG"/>
          <p:cNvPicPr>
            <a:picLocks noChangeAspect="1" noChangeArrowheads="1"/>
          </p:cNvPicPr>
          <p:nvPr/>
        </p:nvPicPr>
        <p:blipFill>
          <a:blip r:embed="rId5" cstate="print"/>
          <a:srcRect/>
          <a:stretch>
            <a:fillRect/>
          </a:stretch>
        </p:blipFill>
        <p:spPr bwMode="auto">
          <a:xfrm>
            <a:off x="1403648" y="548680"/>
            <a:ext cx="6399276" cy="360000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3" name="2 Dikdörtgen"/>
          <p:cNvSpPr/>
          <p:nvPr/>
        </p:nvSpPr>
        <p:spPr>
          <a:xfrm>
            <a:off x="1475656" y="476672"/>
            <a:ext cx="6408712" cy="369332"/>
          </a:xfrm>
          <a:prstGeom prst="rect">
            <a:avLst/>
          </a:prstGeom>
        </p:spPr>
        <p:txBody>
          <a:bodyPr wrap="square">
            <a:spAutoFit/>
          </a:bodyPr>
          <a:lstStyle/>
          <a:p>
            <a:pPr lvl="0" algn="ctr" fontAlgn="base">
              <a:spcBef>
                <a:spcPct val="0"/>
              </a:spcBef>
              <a:spcAft>
                <a:spcPct val="0"/>
              </a:spcAft>
              <a:tabLst>
                <a:tab pos="539750" algn="l"/>
              </a:tabLst>
            </a:pPr>
            <a:r>
              <a:rPr lang="tr-TR" b="1" dirty="0" smtClean="0">
                <a:solidFill>
                  <a:srgbClr val="C00000"/>
                </a:solidFill>
                <a:latin typeface="Calibri" pitchFamily="34" charset="0"/>
                <a:ea typeface="Times New Roman" pitchFamily="18" charset="0"/>
                <a:cs typeface="Times New Roman" pitchFamily="18" charset="0"/>
              </a:rPr>
              <a:t>Fakülteye Kazandırılan Hizmet Alanları</a:t>
            </a:r>
            <a:endParaRPr lang="tr-TR" sz="800" dirty="0" smtClean="0">
              <a:solidFill>
                <a:srgbClr val="C00000"/>
              </a:solidFill>
              <a:latin typeface="Arial" pitchFamily="34" charset="0"/>
              <a:cs typeface="Arial" pitchFamily="34" charset="0"/>
            </a:endParaRPr>
          </a:p>
        </p:txBody>
      </p:sp>
      <p:pic>
        <p:nvPicPr>
          <p:cNvPr id="3074" name="Picture 2" descr="C:\Users\Personel\Desktop\100NIKON\DSCN0610.JPG"/>
          <p:cNvPicPr>
            <a:picLocks noChangeAspect="1" noChangeArrowheads="1"/>
          </p:cNvPicPr>
          <p:nvPr/>
        </p:nvPicPr>
        <p:blipFill>
          <a:blip r:embed="rId3" cstate="print"/>
          <a:srcRect/>
          <a:stretch>
            <a:fillRect/>
          </a:stretch>
        </p:blipFill>
        <p:spPr bwMode="auto">
          <a:xfrm>
            <a:off x="107504" y="4221088"/>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75" name="Picture 3" descr="C:\Users\Personel\Desktop\100NIKON\DSCN0612.JPG"/>
          <p:cNvPicPr>
            <a:picLocks noChangeAspect="1" noChangeArrowheads="1"/>
          </p:cNvPicPr>
          <p:nvPr/>
        </p:nvPicPr>
        <p:blipFill>
          <a:blip r:embed="rId4" cstate="print"/>
          <a:srcRect/>
          <a:stretch>
            <a:fillRect/>
          </a:stretch>
        </p:blipFill>
        <p:spPr bwMode="auto">
          <a:xfrm>
            <a:off x="4572000" y="4221088"/>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76" name="Picture 4" descr="C:\Users\Personel\Desktop\100NIKON\DSCN0606.JPG"/>
          <p:cNvPicPr>
            <a:picLocks noChangeAspect="1" noChangeArrowheads="1"/>
          </p:cNvPicPr>
          <p:nvPr/>
        </p:nvPicPr>
        <p:blipFill>
          <a:blip r:embed="rId5" cstate="print"/>
          <a:srcRect/>
          <a:stretch>
            <a:fillRect/>
          </a:stretch>
        </p:blipFill>
        <p:spPr bwMode="auto">
          <a:xfrm>
            <a:off x="107504" y="1556792"/>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77" name="Picture 5" descr="C:\Users\Personel\Desktop\100NIKON\DSCN0615.JPG"/>
          <p:cNvPicPr>
            <a:picLocks noChangeAspect="1" noChangeArrowheads="1"/>
          </p:cNvPicPr>
          <p:nvPr/>
        </p:nvPicPr>
        <p:blipFill>
          <a:blip r:embed="rId6" cstate="print"/>
          <a:srcRect/>
          <a:stretch>
            <a:fillRect/>
          </a:stretch>
        </p:blipFill>
        <p:spPr bwMode="auto">
          <a:xfrm>
            <a:off x="4572000" y="1556792"/>
            <a:ext cx="4479494" cy="25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8" name="7 Dikdörtgen"/>
          <p:cNvSpPr/>
          <p:nvPr/>
        </p:nvSpPr>
        <p:spPr>
          <a:xfrm>
            <a:off x="2339752" y="3717032"/>
            <a:ext cx="2200411" cy="307777"/>
          </a:xfrm>
          <a:prstGeom prst="rect">
            <a:avLst/>
          </a:prstGeom>
        </p:spPr>
        <p:txBody>
          <a:bodyPr wrap="none">
            <a:spAutoFit/>
          </a:bodyPr>
          <a:lstStyle/>
          <a:p>
            <a:pPr lvl="0" algn="just" fontAlgn="base">
              <a:spcBef>
                <a:spcPct val="0"/>
              </a:spcBef>
              <a:spcAft>
                <a:spcPct val="0"/>
              </a:spcAft>
              <a:tabLst>
                <a:tab pos="539750" algn="l"/>
              </a:tabLst>
            </a:pPr>
            <a:r>
              <a:rPr lang="tr-TR" sz="1400" b="1" dirty="0" smtClean="0">
                <a:solidFill>
                  <a:srgbClr val="FFC000"/>
                </a:solidFill>
                <a:latin typeface="Calibri" pitchFamily="34" charset="0"/>
                <a:ea typeface="Times New Roman" pitchFamily="18" charset="0"/>
                <a:cs typeface="Times New Roman" pitchFamily="18" charset="0"/>
              </a:rPr>
              <a:t>Araştırma Görevlileri Odası</a:t>
            </a:r>
            <a:endParaRPr lang="tr-TR" sz="1400" dirty="0" smtClean="0">
              <a:solidFill>
                <a:srgbClr val="FFC000"/>
              </a:solidFill>
              <a:latin typeface="Arial" pitchFamily="34" charset="0"/>
              <a:cs typeface="Arial" pitchFamily="34" charset="0"/>
            </a:endParaRPr>
          </a:p>
        </p:txBody>
      </p:sp>
      <p:sp>
        <p:nvSpPr>
          <p:cNvPr id="9" name="8 Dikdörtgen"/>
          <p:cNvSpPr/>
          <p:nvPr/>
        </p:nvSpPr>
        <p:spPr>
          <a:xfrm>
            <a:off x="4861857" y="4293096"/>
            <a:ext cx="1212640" cy="307777"/>
          </a:xfrm>
          <a:prstGeom prst="rect">
            <a:avLst/>
          </a:prstGeom>
        </p:spPr>
        <p:txBody>
          <a:bodyPr wrap="none">
            <a:spAutoFit/>
          </a:bodyPr>
          <a:lstStyle/>
          <a:p>
            <a:pPr lvl="0" algn="just" fontAlgn="base">
              <a:spcBef>
                <a:spcPct val="0"/>
              </a:spcBef>
              <a:spcAft>
                <a:spcPct val="0"/>
              </a:spcAft>
              <a:tabLst>
                <a:tab pos="539750" algn="l"/>
              </a:tabLst>
            </a:pPr>
            <a:r>
              <a:rPr lang="tr-TR" sz="1400" b="1" dirty="0" smtClean="0">
                <a:solidFill>
                  <a:srgbClr val="FFC000"/>
                </a:solidFill>
                <a:latin typeface="Calibri" pitchFamily="34" charset="0"/>
                <a:ea typeface="Times New Roman" pitchFamily="18" charset="0"/>
                <a:cs typeface="Times New Roman" pitchFamily="18" charset="0"/>
              </a:rPr>
              <a:t>Bayan </a:t>
            </a:r>
            <a:r>
              <a:rPr lang="tr-TR" sz="1400" b="1" dirty="0" err="1" smtClean="0">
                <a:solidFill>
                  <a:srgbClr val="FFC000"/>
                </a:solidFill>
                <a:latin typeface="Calibri" pitchFamily="34" charset="0"/>
                <a:ea typeface="Times New Roman" pitchFamily="18" charset="0"/>
                <a:cs typeface="Times New Roman" pitchFamily="18" charset="0"/>
              </a:rPr>
              <a:t>Mescid</a:t>
            </a:r>
            <a:endParaRPr lang="tr-TR" sz="1400" dirty="0" smtClean="0">
              <a:solidFill>
                <a:srgbClr val="FFC000"/>
              </a:solidFill>
              <a:latin typeface="Arial" pitchFamily="34" charset="0"/>
              <a:cs typeface="Arial" pitchFamily="34" charset="0"/>
            </a:endParaRPr>
          </a:p>
        </p:txBody>
      </p:sp>
      <p:sp>
        <p:nvSpPr>
          <p:cNvPr id="10" name="9 Dikdörtgen"/>
          <p:cNvSpPr/>
          <p:nvPr/>
        </p:nvSpPr>
        <p:spPr>
          <a:xfrm>
            <a:off x="3419872" y="4293096"/>
            <a:ext cx="1030988" cy="307777"/>
          </a:xfrm>
          <a:prstGeom prst="rect">
            <a:avLst/>
          </a:prstGeom>
        </p:spPr>
        <p:txBody>
          <a:bodyPr wrap="none">
            <a:spAutoFit/>
          </a:bodyPr>
          <a:lstStyle/>
          <a:p>
            <a:pPr lvl="0" algn="just" fontAlgn="base">
              <a:spcBef>
                <a:spcPct val="0"/>
              </a:spcBef>
              <a:spcAft>
                <a:spcPct val="0"/>
              </a:spcAft>
              <a:tabLst>
                <a:tab pos="539750" algn="l"/>
              </a:tabLst>
            </a:pPr>
            <a:r>
              <a:rPr lang="tr-TR" sz="1400" b="1" dirty="0" smtClean="0">
                <a:solidFill>
                  <a:srgbClr val="FFC000"/>
                </a:solidFill>
                <a:latin typeface="Calibri" pitchFamily="34" charset="0"/>
                <a:ea typeface="Times New Roman" pitchFamily="18" charset="0"/>
                <a:cs typeface="Times New Roman" pitchFamily="18" charset="0"/>
              </a:rPr>
              <a:t>Bay </a:t>
            </a:r>
            <a:r>
              <a:rPr lang="tr-TR" sz="1400" b="1" dirty="0" err="1" smtClean="0">
                <a:solidFill>
                  <a:srgbClr val="FFC000"/>
                </a:solidFill>
                <a:latin typeface="Calibri" pitchFamily="34" charset="0"/>
                <a:ea typeface="Times New Roman" pitchFamily="18" charset="0"/>
                <a:cs typeface="Times New Roman" pitchFamily="18" charset="0"/>
              </a:rPr>
              <a:t>Mescid</a:t>
            </a:r>
            <a:endParaRPr lang="tr-TR" sz="1400" dirty="0" smtClean="0">
              <a:solidFill>
                <a:srgbClr val="FFC000"/>
              </a:solidFill>
              <a:latin typeface="Arial" pitchFamily="34" charset="0"/>
              <a:cs typeface="Arial" pitchFamily="34" charset="0"/>
            </a:endParaRPr>
          </a:p>
        </p:txBody>
      </p:sp>
      <p:sp>
        <p:nvSpPr>
          <p:cNvPr id="11" name="10 Dikdörtgen"/>
          <p:cNvSpPr/>
          <p:nvPr/>
        </p:nvSpPr>
        <p:spPr>
          <a:xfrm>
            <a:off x="4644008" y="3717032"/>
            <a:ext cx="2093843" cy="307777"/>
          </a:xfrm>
          <a:prstGeom prst="rect">
            <a:avLst/>
          </a:prstGeom>
        </p:spPr>
        <p:txBody>
          <a:bodyPr wrap="none">
            <a:spAutoFit/>
          </a:bodyPr>
          <a:lstStyle/>
          <a:p>
            <a:pPr lvl="0" algn="just" fontAlgn="base">
              <a:spcBef>
                <a:spcPct val="0"/>
              </a:spcBef>
              <a:spcAft>
                <a:spcPct val="0"/>
              </a:spcAft>
              <a:tabLst>
                <a:tab pos="539750" algn="l"/>
              </a:tabLst>
            </a:pPr>
            <a:r>
              <a:rPr lang="tr-TR" sz="1400" b="1" dirty="0" smtClean="0">
                <a:solidFill>
                  <a:srgbClr val="FFC000"/>
                </a:solidFill>
                <a:latin typeface="Calibri" pitchFamily="34" charset="0"/>
                <a:ea typeface="Times New Roman" pitchFamily="18" charset="0"/>
                <a:cs typeface="Times New Roman" pitchFamily="18" charset="0"/>
              </a:rPr>
              <a:t>Öğretim Elemanları Odası</a:t>
            </a:r>
            <a:endParaRPr lang="tr-TR" sz="1400" dirty="0" smtClean="0">
              <a:solidFill>
                <a:srgbClr val="FFC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187624" y="1052735"/>
          <a:ext cx="7272808" cy="3281476"/>
        </p:xfrm>
        <a:graphic>
          <a:graphicData uri="http://schemas.openxmlformats.org/drawingml/2006/table">
            <a:tbl>
              <a:tblPr/>
              <a:tblGrid>
                <a:gridCol w="2808312"/>
                <a:gridCol w="1440160"/>
                <a:gridCol w="3024336"/>
              </a:tblGrid>
              <a:tr h="294494">
                <a:tc grid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Yıllara Göre Öğrenci Mevcudu</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393104">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smtClean="0">
                          <a:solidFill>
                            <a:srgbClr val="000000"/>
                          </a:solidFill>
                          <a:latin typeface="Times New Roman"/>
                          <a:ea typeface="Times New Roman"/>
                          <a:cs typeface="Times New Roman"/>
                        </a:rPr>
                        <a:t>2014-2015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smtClean="0">
                          <a:latin typeface="Calibri"/>
                          <a:ea typeface="Calibri"/>
                          <a:cs typeface="Times New Roman"/>
                        </a:rPr>
                        <a:t>2015-2016</a:t>
                      </a:r>
                      <a:endParaRPr lang="tr-TR" sz="11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6119">
                <a:tc>
                  <a:txBody>
                    <a:bodyPr/>
                    <a:lstStyle/>
                    <a:p>
                      <a:pPr>
                        <a:spcAft>
                          <a:spcPts val="0"/>
                        </a:spcAft>
                        <a:tabLst>
                          <a:tab pos="540385" algn="l"/>
                        </a:tabLst>
                      </a:pPr>
                      <a:r>
                        <a:rPr lang="tr-TR" sz="1200" dirty="0">
                          <a:solidFill>
                            <a:srgbClr val="000000"/>
                          </a:solidFill>
                          <a:latin typeface="Times New Roman"/>
                          <a:ea typeface="Times New Roman"/>
                          <a:cs typeface="Times New Roman"/>
                        </a:rPr>
                        <a:t>Öğrenci Sayısı(</a:t>
                      </a:r>
                      <a:r>
                        <a:rPr lang="tr-TR" sz="1200" b="1" dirty="0">
                          <a:latin typeface="Times New Roman"/>
                          <a:ea typeface="Times New Roman"/>
                          <a:cs typeface="Times New Roman"/>
                        </a:rPr>
                        <a:t>I. Öğretim</a:t>
                      </a:r>
                      <a:r>
                        <a:rPr lang="tr-TR" sz="1200"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257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100" dirty="0" smtClean="0">
                          <a:latin typeface="Calibri"/>
                          <a:ea typeface="Calibri"/>
                          <a:cs typeface="Times New Roman"/>
                        </a:rPr>
                        <a:t>384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6119">
                <a:tc>
                  <a:txBody>
                    <a:bodyPr/>
                    <a:lstStyle/>
                    <a:p>
                      <a:pPr>
                        <a:spcAft>
                          <a:spcPts val="0"/>
                        </a:spcAft>
                        <a:tabLst>
                          <a:tab pos="540385" algn="l"/>
                        </a:tabLst>
                      </a:pPr>
                      <a:r>
                        <a:rPr lang="tr-TR" sz="1200" dirty="0">
                          <a:latin typeface="Times New Roman"/>
                          <a:ea typeface="Times New Roman"/>
                          <a:cs typeface="Times New Roman"/>
                        </a:rPr>
                        <a:t>Öğrenci Sayısı (</a:t>
                      </a:r>
                      <a:r>
                        <a:rPr lang="tr-TR" sz="1200" b="1" dirty="0">
                          <a:latin typeface="Times New Roman"/>
                          <a:ea typeface="Times New Roman"/>
                          <a:cs typeface="Times New Roman"/>
                        </a:rPr>
                        <a:t>II. Öğretim</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a:ea typeface="Times New Roman"/>
                          <a:cs typeface="Times New Roman"/>
                        </a:rPr>
                        <a:t>197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100" dirty="0" smtClean="0">
                          <a:latin typeface="Calibri"/>
                          <a:ea typeface="Calibri"/>
                          <a:cs typeface="Times New Roman"/>
                        </a:rPr>
                        <a:t>297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4574">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Times New Roman"/>
                          <a:ea typeface="Times New Roman"/>
                          <a:cs typeface="Times New Roman"/>
                        </a:rPr>
                        <a:t>454</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c>
                  <a:txBody>
                    <a:bodyPr/>
                    <a:lstStyle/>
                    <a:p>
                      <a:pPr algn="r">
                        <a:spcAft>
                          <a:spcPts val="0"/>
                        </a:spcAft>
                        <a:tabLst>
                          <a:tab pos="540385" algn="l"/>
                        </a:tabLst>
                      </a:pPr>
                      <a:r>
                        <a:rPr lang="tr-TR" sz="1100" b="1" dirty="0" smtClean="0">
                          <a:latin typeface="Calibri"/>
                          <a:ea typeface="Calibri"/>
                          <a:cs typeface="Times New Roman"/>
                        </a:rPr>
                        <a:t>681</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2700" cap="flat" cmpd="sng" algn="ctr">
                      <a:solidFill>
                        <a:schemeClr val="tx1"/>
                      </a:solidFill>
                      <a:prstDash val="sysDot"/>
                      <a:round/>
                      <a:headEnd type="none" w="med" len="med"/>
                      <a:tailEnd type="none" w="med" len="med"/>
                    </a:lnB>
                    <a:solidFill>
                      <a:srgbClr val="FFFFFF"/>
                    </a:solidFill>
                  </a:tcPr>
                </a:tc>
              </a:tr>
              <a:tr h="685605">
                <a:tc gridSpan="2">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Sınıflara Göre Öğrenci Dağılımı (2014-2015)</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2700" cap="flat" cmpd="sng" algn="ctr">
                      <a:solidFill>
                        <a:schemeClr val="tx1"/>
                      </a:solidFill>
                      <a:prstDash val="sysDot"/>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tab pos="540385" algn="l"/>
                        </a:tabLst>
                        <a:defRPr/>
                      </a:pPr>
                      <a:r>
                        <a:rPr lang="tr-TR" sz="1100" b="1" dirty="0" smtClean="0">
                          <a:solidFill>
                            <a:srgbClr val="000000"/>
                          </a:solidFill>
                          <a:latin typeface="Times New Roman"/>
                          <a:ea typeface="Times New Roman"/>
                          <a:cs typeface="Times New Roman"/>
                        </a:rPr>
                        <a:t>Sınıflara Göre Öğrenci Dağılımı (2015-2016)</a:t>
                      </a:r>
                      <a:endParaRPr lang="tr-TR" sz="1050" dirty="0" smtClean="0">
                        <a:latin typeface="+mn-lt"/>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2700" cap="flat" cmpd="sng" algn="ctr">
                      <a:solidFill>
                        <a:schemeClr val="tx1"/>
                      </a:solidFill>
                      <a:prstDash val="sysDot"/>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393104">
                <a:tc>
                  <a:txBody>
                    <a:bodyPr/>
                    <a:lstStyle/>
                    <a:p>
                      <a:pPr>
                        <a:spcAft>
                          <a:spcPts val="0"/>
                        </a:spcAft>
                        <a:tabLst>
                          <a:tab pos="540385" algn="l"/>
                        </a:tabLst>
                      </a:pPr>
                      <a:r>
                        <a:rPr lang="tr-TR" sz="1200" b="1" dirty="0">
                          <a:solidFill>
                            <a:srgbClr val="000000"/>
                          </a:solidFill>
                          <a:latin typeface="Times New Roman"/>
                          <a:ea typeface="Times New Roman"/>
                          <a:cs typeface="Times New Roman"/>
                        </a:rPr>
                        <a:t> </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46119">
                <a:tc>
                  <a:txBody>
                    <a:bodyPr/>
                    <a:lstStyle/>
                    <a:p>
                      <a:pPr>
                        <a:spcAft>
                          <a:spcPts val="0"/>
                        </a:spcAft>
                        <a:tabLst>
                          <a:tab pos="540385" algn="l"/>
                        </a:tabLst>
                      </a:pPr>
                      <a:r>
                        <a:rPr lang="tr-TR" sz="1200" dirty="0">
                          <a:solidFill>
                            <a:srgbClr val="000000"/>
                          </a:solidFill>
                          <a:latin typeface="Times New Roman"/>
                          <a:ea typeface="Times New Roman"/>
                          <a:cs typeface="Times New Roman"/>
                        </a:rPr>
                        <a:t>Öğrenci Sayısı(</a:t>
                      </a:r>
                      <a:r>
                        <a:rPr lang="tr-TR" sz="1200" b="1" dirty="0">
                          <a:latin typeface="Times New Roman"/>
                          <a:ea typeface="Times New Roman"/>
                          <a:cs typeface="Times New Roman"/>
                        </a:rPr>
                        <a:t>I. Öğretim</a:t>
                      </a:r>
                      <a:r>
                        <a:rPr lang="tr-TR" sz="1200" dirty="0">
                          <a:solidFill>
                            <a:srgbClr val="000000"/>
                          </a:solidFill>
                          <a:latin typeface="Times New Roman"/>
                          <a:ea typeface="Times New Roman"/>
                          <a:cs typeface="Times New Roman"/>
                        </a:rPr>
                        <a: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a:solidFill>
                            <a:srgbClr val="000000"/>
                          </a:solidFill>
                          <a:latin typeface="Times New Roman"/>
                          <a:ea typeface="Times New Roman"/>
                          <a:cs typeface="Times New Roman"/>
                        </a:rPr>
                        <a:t>257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100" dirty="0" smtClean="0">
                          <a:latin typeface="Calibri"/>
                          <a:ea typeface="Calibri"/>
                          <a:cs typeface="Times New Roman"/>
                        </a:rPr>
                        <a:t>384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6119">
                <a:tc>
                  <a:txBody>
                    <a:bodyPr/>
                    <a:lstStyle/>
                    <a:p>
                      <a:pPr>
                        <a:spcAft>
                          <a:spcPts val="0"/>
                        </a:spcAft>
                        <a:tabLst>
                          <a:tab pos="540385" algn="l"/>
                        </a:tabLst>
                      </a:pPr>
                      <a:r>
                        <a:rPr lang="tr-TR" sz="1200" dirty="0">
                          <a:latin typeface="Times New Roman"/>
                          <a:ea typeface="Times New Roman"/>
                          <a:cs typeface="Times New Roman"/>
                        </a:rPr>
                        <a:t>Öğrenci Sayısı (</a:t>
                      </a:r>
                      <a:r>
                        <a:rPr lang="tr-TR" sz="1200" b="1" dirty="0">
                          <a:latin typeface="Times New Roman"/>
                          <a:ea typeface="Times New Roman"/>
                          <a:cs typeface="Times New Roman"/>
                        </a:rPr>
                        <a:t>II. Öğretim</a:t>
                      </a:r>
                      <a:r>
                        <a:rPr lang="tr-TR" sz="1200" dirty="0">
                          <a:latin typeface="Times New Roman"/>
                          <a:ea typeface="Times New Roman"/>
                          <a:cs typeface="Times New Roman"/>
                        </a:rPr>
                        <a:t>)</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dirty="0" smtClean="0">
                          <a:latin typeface="Times New Roman"/>
                          <a:ea typeface="Times New Roman"/>
                          <a:cs typeface="Times New Roman"/>
                        </a:rPr>
                        <a:t>197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100" dirty="0" smtClean="0">
                          <a:latin typeface="Calibri"/>
                          <a:ea typeface="Calibri"/>
                          <a:cs typeface="Times New Roman"/>
                        </a:rPr>
                        <a:t>297</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6119">
                <a:tc>
                  <a:txBody>
                    <a:bodyPr/>
                    <a:lstStyle/>
                    <a:p>
                      <a:pPr>
                        <a:spcAft>
                          <a:spcPts val="0"/>
                        </a:spcAft>
                        <a:tabLst>
                          <a:tab pos="540385" algn="l"/>
                        </a:tabLst>
                      </a:pPr>
                      <a:r>
                        <a:rPr lang="tr-TR" sz="1200" b="1" dirty="0">
                          <a:latin typeface="Times New Roman"/>
                          <a:ea typeface="Times New Roman"/>
                          <a:cs typeface="Times New Roman"/>
                        </a:rPr>
                        <a:t>GENEL TOPLAM</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200" b="1" dirty="0" smtClean="0">
                          <a:latin typeface="Times New Roman"/>
                          <a:ea typeface="Times New Roman"/>
                          <a:cs typeface="Times New Roman"/>
                        </a:rPr>
                        <a:t>454</a:t>
                      </a:r>
                      <a:endParaRPr lang="tr-TR" sz="11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100" b="1" dirty="0" smtClean="0">
                          <a:latin typeface="Calibri"/>
                          <a:ea typeface="Calibri"/>
                          <a:cs typeface="Times New Roman"/>
                        </a:rPr>
                        <a:t>681</a:t>
                      </a:r>
                      <a:endParaRPr lang="tr-TR" sz="11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4337" name="Rectangle 1"/>
          <p:cNvSpPr>
            <a:spLocks noChangeArrowheads="1"/>
          </p:cNvSpPr>
          <p:nvPr/>
        </p:nvSpPr>
        <p:spPr bwMode="auto">
          <a:xfrm>
            <a:off x="3707904" y="487125"/>
            <a:ext cx="2160240"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2000" b="1" i="0" u="none" strike="noStrike" cap="none" normalizeH="0" baseline="0" dirty="0" smtClean="0">
                <a:ln>
                  <a:noFill/>
                </a:ln>
                <a:solidFill>
                  <a:srgbClr val="C00000"/>
                </a:solidFill>
                <a:effectLst/>
                <a:latin typeface="Calibri"/>
                <a:ea typeface="Calibri" pitchFamily="34" charset="0"/>
                <a:cs typeface="Times New Roman" pitchFamily="18" charset="0"/>
              </a:rPr>
              <a:t>Ö</a:t>
            </a:r>
            <a:r>
              <a:rPr kumimoji="0" lang="tr-TR" sz="20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ğrenci Durumu</a:t>
            </a:r>
            <a:endParaRPr kumimoji="0" lang="tr-TR" sz="2000" b="0" i="0" u="none" strike="noStrike" cap="none" normalizeH="0" baseline="0" dirty="0" smtClean="0">
              <a:ln>
                <a:noFill/>
              </a:ln>
              <a:solidFill>
                <a:srgbClr val="C00000"/>
              </a:solidFill>
              <a:effectLst/>
              <a:latin typeface="Arial" pitchFamily="34" charset="0"/>
              <a:cs typeface="Arial" pitchFamily="34" charset="0"/>
            </a:endParaRPr>
          </a:p>
        </p:txBody>
      </p:sp>
      <p:graphicFrame>
        <p:nvGraphicFramePr>
          <p:cNvPr id="6" name="5 Tablo"/>
          <p:cNvGraphicFramePr>
            <a:graphicFrameLocks noGrp="1"/>
          </p:cNvGraphicFramePr>
          <p:nvPr/>
        </p:nvGraphicFramePr>
        <p:xfrm>
          <a:off x="1187624" y="4365104"/>
          <a:ext cx="7272808" cy="1426320"/>
        </p:xfrm>
        <a:graphic>
          <a:graphicData uri="http://schemas.openxmlformats.org/drawingml/2006/table">
            <a:tbl>
              <a:tblPr firstRow="1" bandRow="1">
                <a:tableStyleId>{5940675A-B579-460E-94D1-54222C63F5DA}</a:tableStyleId>
              </a:tblPr>
              <a:tblGrid>
                <a:gridCol w="2753782"/>
                <a:gridCol w="1412196"/>
                <a:gridCol w="1288628"/>
                <a:gridCol w="1818202"/>
              </a:tblGrid>
              <a:tr h="216024">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200" b="1" dirty="0" smtClean="0">
                          <a:latin typeface="Times New Roman" pitchFamily="18" charset="0"/>
                          <a:cs typeface="Times New Roman" pitchFamily="18" charset="0"/>
                        </a:rPr>
                        <a:t>Cinsiyetlerine Göre Öğrenci Dağılımı </a:t>
                      </a:r>
                      <a:r>
                        <a:rPr lang="tr-TR" sz="1200" b="1" dirty="0" smtClean="0">
                          <a:solidFill>
                            <a:srgbClr val="000000"/>
                          </a:solidFill>
                          <a:latin typeface="Times New Roman"/>
                          <a:ea typeface="Times New Roman"/>
                          <a:cs typeface="Times New Roman"/>
                        </a:rPr>
                        <a:t>(2015-2016)</a:t>
                      </a:r>
                      <a:endParaRPr lang="tr-TR" sz="1200" b="1" dirty="0">
                        <a:latin typeface="Times New Roman" pitchFamily="18" charset="0"/>
                        <a:cs typeface="Times New Roman" pitchFamily="18" charset="0"/>
                      </a:endParaRPr>
                    </a:p>
                  </a:txBody>
                  <a:tcPr>
                    <a:solidFill>
                      <a:srgbClr val="FFFF00"/>
                    </a:solidFill>
                  </a:tcPr>
                </a:tc>
                <a:tc hMerge="1">
                  <a:txBody>
                    <a:bodyPr/>
                    <a:lstStyle/>
                    <a:p>
                      <a:endParaRPr lang="tr-TR" dirty="0"/>
                    </a:p>
                  </a:txBody>
                  <a:tcPr/>
                </a:tc>
                <a:tc hMerge="1">
                  <a:txBody>
                    <a:bodyPr/>
                    <a:lstStyle/>
                    <a:p>
                      <a:endParaRPr lang="tr-TR"/>
                    </a:p>
                  </a:txBody>
                  <a:tcPr/>
                </a:tc>
                <a:tc hMerge="1">
                  <a:txBody>
                    <a:bodyPr/>
                    <a:lstStyle/>
                    <a:p>
                      <a:endParaRPr lang="tr-TR"/>
                    </a:p>
                  </a:txBody>
                  <a:tcPr/>
                </a:tc>
              </a:tr>
              <a:tr h="288000">
                <a:tc>
                  <a:txBody>
                    <a:bodyPr/>
                    <a:lstStyle/>
                    <a:p>
                      <a:endParaRPr lang="tr-TR" sz="1200" dirty="0"/>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Bayan</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Erkek</a:t>
                      </a:r>
                      <a:endParaRPr lang="tr-TR" sz="1200" b="1" dirty="0">
                        <a:latin typeface="Times New Roman" pitchFamily="18" charset="0"/>
                        <a:cs typeface="Times New Roman" pitchFamily="18" charset="0"/>
                      </a:endParaRPr>
                    </a:p>
                  </a:txBody>
                  <a:tcPr>
                    <a:solidFill>
                      <a:schemeClr val="accent6">
                        <a:lumMod val="20000"/>
                        <a:lumOff val="80000"/>
                      </a:schemeClr>
                    </a:solidFill>
                  </a:tcPr>
                </a:tc>
                <a:tc>
                  <a:txBody>
                    <a:bodyPr/>
                    <a:lstStyle/>
                    <a:p>
                      <a:pPr algn="ctr"/>
                      <a:r>
                        <a:rPr lang="tr-TR" sz="1200" b="1" dirty="0" smtClean="0">
                          <a:latin typeface="Times New Roman" pitchFamily="18" charset="0"/>
                          <a:cs typeface="Times New Roman" pitchFamily="18" charset="0"/>
                        </a:rPr>
                        <a:t>TOPLAM</a:t>
                      </a:r>
                      <a:endParaRPr lang="tr-TR" sz="1200" b="1" dirty="0">
                        <a:latin typeface="Times New Roman" pitchFamily="18" charset="0"/>
                        <a:cs typeface="Times New Roman" pitchFamily="18" charset="0"/>
                      </a:endParaRPr>
                    </a:p>
                  </a:txBody>
                  <a:tcPr>
                    <a:solidFill>
                      <a:schemeClr val="accent6">
                        <a:lumMod val="20000"/>
                        <a:lumOff val="80000"/>
                      </a:schemeClr>
                    </a:solidFill>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solidFill>
                            <a:srgbClr val="000000"/>
                          </a:solidFill>
                          <a:latin typeface="Times New Roman"/>
                          <a:ea typeface="Times New Roman"/>
                          <a:cs typeface="Times New Roman"/>
                        </a:rPr>
                        <a:t>Öğrenci Sayısı(</a:t>
                      </a:r>
                      <a:r>
                        <a:rPr lang="tr-TR" sz="1200" b="1" dirty="0" smtClean="0">
                          <a:latin typeface="Times New Roman"/>
                          <a:ea typeface="Times New Roman"/>
                          <a:cs typeface="Times New Roman"/>
                        </a:rPr>
                        <a:t>I. Öğretim</a:t>
                      </a:r>
                      <a:r>
                        <a:rPr lang="tr-TR" sz="1200" dirty="0" smtClean="0">
                          <a:solidFill>
                            <a:srgbClr val="000000"/>
                          </a:solidFill>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r"/>
                      <a:r>
                        <a:rPr lang="tr-TR" sz="1200" dirty="0" smtClean="0">
                          <a:latin typeface="Times New Roman" pitchFamily="18" charset="0"/>
                          <a:cs typeface="Times New Roman" pitchFamily="18" charset="0"/>
                        </a:rPr>
                        <a:t>195</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191</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384</a:t>
                      </a:r>
                      <a:endParaRPr lang="tr-TR" sz="1200" dirty="0">
                        <a:latin typeface="Times New Roman" pitchFamily="18" charset="0"/>
                        <a:cs typeface="Times New Roman" pitchFamily="18" charset="0"/>
                      </a:endParaRPr>
                    </a:p>
                  </a:txBody>
                  <a:tcPr/>
                </a:tc>
              </a:tr>
              <a:tr h="2880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tr-TR" sz="1200" dirty="0" smtClean="0">
                          <a:latin typeface="Times New Roman"/>
                          <a:ea typeface="Times New Roman"/>
                          <a:cs typeface="Times New Roman"/>
                        </a:rPr>
                        <a:t>Öğrenci Sayısı (</a:t>
                      </a:r>
                      <a:r>
                        <a:rPr lang="tr-TR" sz="1200" b="1" dirty="0" smtClean="0">
                          <a:latin typeface="Times New Roman"/>
                          <a:ea typeface="Times New Roman"/>
                          <a:cs typeface="Times New Roman"/>
                        </a:rPr>
                        <a:t>II. Öğretim</a:t>
                      </a:r>
                      <a:r>
                        <a:rPr lang="tr-TR" sz="1200" dirty="0" smtClean="0">
                          <a:latin typeface="Times New Roman"/>
                          <a:ea typeface="Times New Roman"/>
                          <a:cs typeface="Times New Roman"/>
                        </a:rPr>
                        <a:t>)</a:t>
                      </a:r>
                      <a:endParaRPr lang="tr-TR" sz="1100" dirty="0" smtClean="0">
                        <a:latin typeface="+mn-lt"/>
                        <a:ea typeface="Calibri"/>
                        <a:cs typeface="Times New Roman"/>
                      </a:endParaRPr>
                    </a:p>
                  </a:txBody>
                  <a:tcPr/>
                </a:tc>
                <a:tc>
                  <a:txBody>
                    <a:bodyPr/>
                    <a:lstStyle/>
                    <a:p>
                      <a:pPr algn="r"/>
                      <a:r>
                        <a:rPr lang="tr-TR" sz="1200" dirty="0" smtClean="0">
                          <a:latin typeface="Times New Roman" pitchFamily="18" charset="0"/>
                          <a:cs typeface="Times New Roman" pitchFamily="18" charset="0"/>
                        </a:rPr>
                        <a:t>136</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161</a:t>
                      </a:r>
                      <a:endParaRPr lang="tr-TR" sz="1200" dirty="0">
                        <a:latin typeface="Times New Roman" pitchFamily="18" charset="0"/>
                        <a:cs typeface="Times New Roman" pitchFamily="18" charset="0"/>
                      </a:endParaRPr>
                    </a:p>
                  </a:txBody>
                  <a:tcPr/>
                </a:tc>
                <a:tc>
                  <a:txBody>
                    <a:bodyPr/>
                    <a:lstStyle/>
                    <a:p>
                      <a:pPr algn="r"/>
                      <a:r>
                        <a:rPr lang="tr-TR" sz="1200" dirty="0" smtClean="0">
                          <a:latin typeface="Times New Roman" pitchFamily="18" charset="0"/>
                          <a:cs typeface="Times New Roman" pitchFamily="18" charset="0"/>
                        </a:rPr>
                        <a:t>297</a:t>
                      </a:r>
                      <a:endParaRPr lang="tr-TR" sz="1200" dirty="0">
                        <a:latin typeface="Times New Roman" pitchFamily="18" charset="0"/>
                        <a:cs typeface="Times New Roman" pitchFamily="18" charset="0"/>
                      </a:endParaRPr>
                    </a:p>
                  </a:txBody>
                  <a:tcPr/>
                </a:tc>
              </a:tr>
              <a:tr h="288000">
                <a:tc>
                  <a:txBody>
                    <a:bodyPr/>
                    <a:lstStyle/>
                    <a:p>
                      <a:pPr>
                        <a:spcAft>
                          <a:spcPts val="0"/>
                        </a:spcAft>
                        <a:tabLst>
                          <a:tab pos="540385" algn="l"/>
                        </a:tabLst>
                      </a:pPr>
                      <a:r>
                        <a:rPr lang="tr-TR" sz="1200" b="1" dirty="0" smtClean="0">
                          <a:latin typeface="Times New Roman"/>
                          <a:ea typeface="Times New Roman"/>
                          <a:cs typeface="Times New Roman"/>
                        </a:rPr>
                        <a:t>GENEL TOPLAM</a:t>
                      </a:r>
                      <a:endParaRPr lang="tr-TR" sz="1100" dirty="0">
                        <a:latin typeface="+mn-lt"/>
                        <a:ea typeface="Calibri"/>
                        <a:cs typeface="Times New Roman"/>
                      </a:endParaRPr>
                    </a:p>
                  </a:txBody>
                  <a:tcPr/>
                </a:tc>
                <a:tc>
                  <a:txBody>
                    <a:bodyPr/>
                    <a:lstStyle/>
                    <a:p>
                      <a:pPr algn="r"/>
                      <a:endParaRPr lang="tr-TR" sz="1200" b="1" dirty="0">
                        <a:latin typeface="Times New Roman" pitchFamily="18" charset="0"/>
                        <a:cs typeface="Times New Roman" pitchFamily="18" charset="0"/>
                      </a:endParaRPr>
                    </a:p>
                  </a:txBody>
                  <a:tcPr/>
                </a:tc>
                <a:tc>
                  <a:txBody>
                    <a:bodyPr/>
                    <a:lstStyle/>
                    <a:p>
                      <a:pPr algn="r"/>
                      <a:endParaRPr lang="tr-TR" sz="1200" b="1" dirty="0">
                        <a:latin typeface="Times New Roman" pitchFamily="18" charset="0"/>
                        <a:cs typeface="Times New Roman" pitchFamily="18" charset="0"/>
                      </a:endParaRPr>
                    </a:p>
                  </a:txBody>
                  <a:tcPr/>
                </a:tc>
                <a:tc>
                  <a:txBody>
                    <a:bodyPr/>
                    <a:lstStyle/>
                    <a:p>
                      <a:pPr algn="r"/>
                      <a:r>
                        <a:rPr lang="tr-TR" sz="1200" b="1" dirty="0" smtClean="0">
                          <a:latin typeface="Times New Roman" pitchFamily="18" charset="0"/>
                          <a:cs typeface="Times New Roman" pitchFamily="18" charset="0"/>
                        </a:rPr>
                        <a:t>681</a:t>
                      </a:r>
                      <a:endParaRPr lang="tr-TR" sz="1200" b="1" dirty="0">
                        <a:latin typeface="Times New Roman" pitchFamily="18" charset="0"/>
                        <a:cs typeface="Times New Roman" pitchFamily="18" charset="0"/>
                      </a:endParaRPr>
                    </a:p>
                  </a:txBody>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3313" name="Rectangle 1"/>
          <p:cNvSpPr>
            <a:spLocks noChangeArrowheads="1"/>
          </p:cNvSpPr>
          <p:nvPr/>
        </p:nvSpPr>
        <p:spPr bwMode="auto">
          <a:xfrm>
            <a:off x="2267744" y="378822"/>
            <a:ext cx="5112568"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Bilgi ve Teknoloji Altyapısı (Donanım ve Kütüphane)</a:t>
            </a:r>
            <a:endParaRPr kumimoji="0" lang="tr-TR" b="0" i="0" u="none" strike="noStrike" cap="none" normalizeH="0" baseline="0" dirty="0" smtClean="0">
              <a:ln>
                <a:noFill/>
              </a:ln>
              <a:solidFill>
                <a:srgbClr val="C00000"/>
              </a:solidFill>
              <a:effectLst/>
              <a:latin typeface="Arial" pitchFamily="34" charset="0"/>
              <a:cs typeface="Arial" pitchFamily="34" charset="0"/>
            </a:endParaRPr>
          </a:p>
        </p:txBody>
      </p:sp>
      <p:sp>
        <p:nvSpPr>
          <p:cNvPr id="13314" name="Rectangle 2"/>
          <p:cNvSpPr>
            <a:spLocks noChangeArrowheads="1"/>
          </p:cNvSpPr>
          <p:nvPr/>
        </p:nvSpPr>
        <p:spPr bwMode="auto">
          <a:xfrm>
            <a:off x="1403648" y="878523"/>
            <a:ext cx="7416824"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üç</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eğitici kadrosuyla bilişim sistemleri ve teknolojik imkanlardan maksimum fayda sağlayarak,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ğrencilerine en iyi şekilde eğitim vermeyi hedeflemektedir.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niversitemiz web sayfasında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ltemize ayrılan alanda. Fak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ltemizce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len faaliyetler, kurumsal etkinlikler, </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ğrenci etkinlikleri, mevzuat, duyurular ve birim faaliyet raporları yayımlanmaktadır.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13315" name="Rectangle 3"/>
          <p:cNvSpPr>
            <a:spLocks noChangeArrowheads="1"/>
          </p:cNvSpPr>
          <p:nvPr/>
        </p:nvSpPr>
        <p:spPr bwMode="auto">
          <a:xfrm>
            <a:off x="1187624" y="2383175"/>
            <a:ext cx="7488832" cy="40318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Times New Roman" pitchFamily="18" charset="0"/>
                <a:ea typeface="Calibri" pitchFamily="34" charset="0"/>
                <a:cs typeface="Times New Roman" pitchFamily="18" charset="0"/>
              </a:rPr>
              <a:t>Bilgi Kaynakları</a:t>
            </a:r>
          </a:p>
          <a:p>
            <a:pPr marL="0" marR="0" lvl="0" indent="0" algn="just" defTabSz="914400" rtl="0" eaLnBrk="1" fontAlgn="base" latinLnBrk="0" hangingPunct="1">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 657 sayılı Devlet Memurları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b. 666 Sayılı Kanun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c. 2547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d. 4734 sayılı Kamu İhale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e. 4735 sayılı Kamu İhale S</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zleşme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 5018 sayılı Kamu Mali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netimi ve Kontrol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g. 6245 sayılı Harcırah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h. 5434 sayılı Emekli Sandığı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ı. 2914 sayılı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ksek</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ğretim Personel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j. 5510 sayılı Sosyal G</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venlik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6085 sayılı Sayıştay Kanunu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l. Vergi Kanunları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Diğer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 Kanunlar ve Kanunlara dayalı yayımlanan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ö</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netmelik, T</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z</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 Tebliğ, Karar ve y</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rl</a:t>
            </a:r>
            <a:r>
              <a:rPr kumimoji="0" lang="tr-TR" sz="1600" b="0" i="0" u="none" strike="noStrike" cap="none" normalizeH="0" baseline="0" dirty="0" smtClean="0">
                <a:ln>
                  <a:noFill/>
                </a:ln>
                <a:solidFill>
                  <a:schemeClr val="tx1"/>
                </a:solidFill>
                <a:effectLst/>
                <a:latin typeface="Calibri"/>
                <a:ea typeface="Calibri" pitchFamily="34" charset="0"/>
                <a:cs typeface="Times New Roman" pitchFamily="18" charset="0"/>
              </a:rPr>
              <a:t>ü</a:t>
            </a:r>
            <a:r>
              <a:rPr kumimoji="0" lang="tr-TR" sz="16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kteki mevzuatlardan oluşmaktadır.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691678" y="1052738"/>
          <a:ext cx="6696746" cy="1584173"/>
        </p:xfrm>
        <a:graphic>
          <a:graphicData uri="http://schemas.openxmlformats.org/drawingml/2006/table">
            <a:tbl>
              <a:tblPr/>
              <a:tblGrid>
                <a:gridCol w="2395220"/>
                <a:gridCol w="878247"/>
                <a:gridCol w="878247"/>
                <a:gridCol w="958088"/>
                <a:gridCol w="1586944"/>
              </a:tblGrid>
              <a:tr h="398589">
                <a:tc gridSpan="4">
                  <a:txBody>
                    <a:bodyPr/>
                    <a:lstStyle/>
                    <a:p>
                      <a:pPr algn="ctr">
                        <a:spcAft>
                          <a:spcPts val="0"/>
                        </a:spcAft>
                        <a:tabLst>
                          <a:tab pos="540385" algn="l"/>
                        </a:tabLst>
                      </a:pPr>
                      <a:r>
                        <a:rPr lang="tr-TR" sz="1400" b="1" dirty="0">
                          <a:latin typeface="Times New Roman"/>
                          <a:ea typeface="Calibri"/>
                          <a:cs typeface="Times New Roman"/>
                        </a:rPr>
                        <a:t>Yıllar İtibariyle  Bilgisayar Sayıları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296396">
                <a:tc>
                  <a:txBody>
                    <a:bodyPr/>
                    <a:lstStyle/>
                    <a:p>
                      <a:pPr>
                        <a:spcAft>
                          <a:spcPts val="0"/>
                        </a:spcAft>
                        <a:tabLst>
                          <a:tab pos="540385" algn="l"/>
                        </a:tabLst>
                      </a:pPr>
                      <a:r>
                        <a:rPr lang="tr-TR" sz="1400" b="1" dirty="0">
                          <a:latin typeface="Times New Roman"/>
                          <a:ea typeface="Calibri"/>
                          <a:cs typeface="Times New Roman"/>
                        </a:rPr>
                        <a:t>Cinsi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2012</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Calibri"/>
                          <a:ea typeface="Calibri"/>
                          <a:cs typeface="Times New Roman"/>
                        </a:rPr>
                        <a:t>2015</a:t>
                      </a:r>
                      <a:endParaRPr lang="tr-TR" sz="14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6396">
                <a:tc>
                  <a:txBody>
                    <a:bodyPr/>
                    <a:lstStyle/>
                    <a:p>
                      <a:pPr>
                        <a:spcAft>
                          <a:spcPts val="0"/>
                        </a:spcAft>
                        <a:tabLst>
                          <a:tab pos="540385" algn="l"/>
                        </a:tabLst>
                      </a:pPr>
                      <a:r>
                        <a:rPr lang="tr-TR" sz="1400" dirty="0">
                          <a:latin typeface="Times New Roman"/>
                          <a:ea typeface="Calibri"/>
                          <a:cs typeface="Times New Roman"/>
                        </a:rPr>
                        <a:t>Masa Üstü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Calibri"/>
                          <a:ea typeface="Calibri"/>
                          <a:cs typeface="Times New Roman"/>
                        </a:rPr>
                        <a:t>17</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6396">
                <a:tc>
                  <a:txBody>
                    <a:bodyPr/>
                    <a:lstStyle/>
                    <a:p>
                      <a:pPr>
                        <a:spcAft>
                          <a:spcPts val="0"/>
                        </a:spcAft>
                        <a:tabLst>
                          <a:tab pos="540385" algn="l"/>
                        </a:tabLst>
                      </a:pPr>
                      <a:r>
                        <a:rPr lang="tr-TR" sz="1400" dirty="0">
                          <a:latin typeface="Times New Roman"/>
                          <a:ea typeface="Calibri"/>
                          <a:cs typeface="Times New Roman"/>
                        </a:rPr>
                        <a:t>Taşınabilir Bilgisayar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latin typeface="Times New Roman"/>
                          <a:ea typeface="Calibri"/>
                          <a:cs typeface="Times New Roman"/>
                        </a:rPr>
                        <a:t>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5</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latin typeface="Times New Roman"/>
                          <a:ea typeface="Calibri"/>
                          <a:cs typeface="Times New Roman"/>
                        </a:rPr>
                        <a:t>14</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Calibri"/>
                          <a:ea typeface="Calibri"/>
                          <a:cs typeface="Times New Roman"/>
                        </a:rPr>
                        <a:t>21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6396">
                <a:tc>
                  <a:txBody>
                    <a:bodyPr/>
                    <a:lstStyle/>
                    <a:p>
                      <a:pPr>
                        <a:spcAft>
                          <a:spcPts val="0"/>
                        </a:spcAft>
                        <a:tabLst>
                          <a:tab pos="540385" algn="l"/>
                        </a:tabLst>
                      </a:pPr>
                      <a:r>
                        <a:rPr lang="tr-TR" sz="1400" b="1" dirty="0">
                          <a:latin typeface="Times New Roman"/>
                          <a:ea typeface="Calibri"/>
                          <a:cs typeface="Times New Roman"/>
                        </a:rPr>
                        <a:t>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18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latin typeface="Times New Roman"/>
                          <a:ea typeface="Calibri"/>
                          <a:cs typeface="Times New Roman"/>
                        </a:rPr>
                        <a:t>28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Calibri"/>
                          <a:ea typeface="Calibri"/>
                          <a:cs typeface="Times New Roman"/>
                        </a:rPr>
                        <a:t>38</a:t>
                      </a:r>
                      <a:endParaRPr lang="tr-TR" sz="1400" b="1"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5" name="4 Tablo"/>
          <p:cNvGraphicFramePr>
            <a:graphicFrameLocks noGrp="1"/>
          </p:cNvGraphicFramePr>
          <p:nvPr/>
        </p:nvGraphicFramePr>
        <p:xfrm>
          <a:off x="1691680" y="3140968"/>
          <a:ext cx="6768752" cy="3142395"/>
        </p:xfrm>
        <a:graphic>
          <a:graphicData uri="http://schemas.openxmlformats.org/drawingml/2006/table">
            <a:tbl>
              <a:tblPr/>
              <a:tblGrid>
                <a:gridCol w="1158306"/>
                <a:gridCol w="1217958"/>
                <a:gridCol w="936104"/>
                <a:gridCol w="936104"/>
                <a:gridCol w="936104"/>
                <a:gridCol w="1584176"/>
              </a:tblGrid>
              <a:tr h="336964">
                <a:tc gridSpan="6">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Bilgi ve Teknolojik Kaynaklar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56869">
                <a:tc gridSpan="2">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Cinsi</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İdari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Eğitim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100" b="1" dirty="0">
                          <a:solidFill>
                            <a:srgbClr val="000000"/>
                          </a:solidFill>
                          <a:latin typeface="Times New Roman"/>
                          <a:ea typeface="Times New Roman"/>
                          <a:cs typeface="Times New Roman"/>
                        </a:rPr>
                        <a:t>Araştırma Amaçlı (Adet)</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Toplam</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Projeksiyon</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solidFill>
                            <a:srgbClr val="000000"/>
                          </a:solidFill>
                          <a:latin typeface="Times New Roman"/>
                          <a:ea typeface="Calibri"/>
                          <a:cs typeface="Times New Roman"/>
                        </a:rPr>
                        <a:t>11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smtClean="0">
                          <a:solidFill>
                            <a:srgbClr val="000000"/>
                          </a:solidFill>
                          <a:latin typeface="Times New Roman"/>
                          <a:ea typeface="Calibri"/>
                          <a:cs typeface="Times New Roman"/>
                        </a:rPr>
                        <a:t>11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1224">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Fotokopi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lnSpc>
                          <a:spcPct val="115000"/>
                        </a:lnSpc>
                        <a:spcAft>
                          <a:spcPts val="0"/>
                        </a:spcAft>
                      </a:pPr>
                      <a:r>
                        <a:rPr lang="tr-TR" sz="1400">
                          <a:latin typeface="Calibri"/>
                          <a:ea typeface="Calibri"/>
                          <a:cs typeface="Times New Roman"/>
                        </a:rPr>
                        <a:t>1</a:t>
                      </a: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Telefon Makinesi</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smtClean="0">
                          <a:solidFill>
                            <a:srgbClr val="000000"/>
                          </a:solidFill>
                          <a:latin typeface="Times New Roman"/>
                          <a:ea typeface="Calibri"/>
                          <a:cs typeface="Times New Roman"/>
                        </a:rPr>
                        <a:t>20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Calibri"/>
                          <a:cs typeface="Times New Roman"/>
                        </a:rPr>
                        <a:t>20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Faks</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4880">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Yazıcı (Barkot Yazıcısı Dahil)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smtClean="0">
                          <a:solidFill>
                            <a:srgbClr val="000000"/>
                          </a:solidFill>
                          <a:latin typeface="Times New Roman"/>
                          <a:ea typeface="Calibri"/>
                          <a:cs typeface="Times New Roman"/>
                        </a:rPr>
                        <a:t>10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solidFill>
                            <a:srgbClr val="000000"/>
                          </a:solidFill>
                          <a:latin typeface="Times New Roman"/>
                          <a:ea typeface="Calibri"/>
                          <a:cs typeface="Times New Roman"/>
                        </a:rPr>
                        <a:t>18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Televizyonlar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8021">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Tarayıcılar</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endParaRPr lang="tr-TR" sz="1400" dirty="0">
                        <a:latin typeface="Calibri"/>
                        <a:ea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26302">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c>
                  <a:txBody>
                    <a:bodyPr/>
                    <a:lstStyle/>
                    <a:p>
                      <a:endParaRPr lang="tr-TR" sz="1100" dirty="0">
                        <a:latin typeface="Calibri"/>
                        <a:ea typeface="Times New Roman"/>
                      </a:endParaRPr>
                    </a:p>
                  </a:txBody>
                  <a:tcPr marL="44450" marR="44450" marT="0" marB="0" anchor="ctr">
                    <a:lnL>
                      <a:noFill/>
                    </a:lnL>
                    <a:lnR>
                      <a:noFill/>
                    </a:lnR>
                    <a:lnT w="28575" cap="flat" cmpd="dbl" algn="ctr">
                      <a:solidFill>
                        <a:srgbClr val="3F3F3F"/>
                      </a:solidFill>
                      <a:prstDash val="solid"/>
                      <a:round/>
                      <a:headEnd type="none" w="med" len="med"/>
                      <a:tailEnd type="none" w="med" len="med"/>
                    </a:lnT>
                    <a:lnB>
                      <a:noFill/>
                    </a:lnB>
                  </a:tcPr>
                </a:tc>
              </a:tr>
            </a:tbl>
          </a:graphicData>
        </a:graphic>
      </p:graphicFrame>
      <p:sp>
        <p:nvSpPr>
          <p:cNvPr id="7" name="6 Dikdörtgen"/>
          <p:cNvSpPr/>
          <p:nvPr/>
        </p:nvSpPr>
        <p:spPr>
          <a:xfrm>
            <a:off x="4067944" y="620688"/>
            <a:ext cx="1656184" cy="338554"/>
          </a:xfrm>
          <a:prstGeom prst="rect">
            <a:avLst/>
          </a:prstGeom>
        </p:spPr>
        <p:txBody>
          <a:bodyPr wrap="square">
            <a:spAutoFit/>
          </a:bodyPr>
          <a:lstStyle/>
          <a:p>
            <a:pPr lvl="0" algn="ctr"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Bilgisayar </a:t>
            </a:r>
            <a:endParaRPr lang="tr-TR" sz="1600" dirty="0" smtClean="0">
              <a:solidFill>
                <a:srgbClr val="C00000"/>
              </a:solidFill>
              <a:latin typeface="Arial" pitchFamily="34" charset="0"/>
              <a:cs typeface="Arial" pitchFamily="34" charset="0"/>
            </a:endParaRPr>
          </a:p>
        </p:txBody>
      </p:sp>
      <p:sp>
        <p:nvSpPr>
          <p:cNvPr id="8" name="7 Dikdörtgen"/>
          <p:cNvSpPr/>
          <p:nvPr/>
        </p:nvSpPr>
        <p:spPr>
          <a:xfrm>
            <a:off x="4283968" y="2708920"/>
            <a:ext cx="1440160" cy="338554"/>
          </a:xfrm>
          <a:prstGeom prst="rect">
            <a:avLst/>
          </a:prstGeom>
        </p:spPr>
        <p:txBody>
          <a:bodyPr wrap="square">
            <a:spAutoFit/>
          </a:bodyPr>
          <a:lstStyle/>
          <a:p>
            <a:pPr lvl="0" algn="ctr" fontAlgn="base">
              <a:spcBef>
                <a:spcPct val="0"/>
              </a:spcBef>
              <a:spcAft>
                <a:spcPct val="0"/>
              </a:spcAft>
              <a:tabLst>
                <a:tab pos="539750" algn="l"/>
              </a:tabLst>
            </a:pPr>
            <a:r>
              <a:rPr lang="tr-TR" sz="1600" b="1" dirty="0" smtClean="0">
                <a:solidFill>
                  <a:srgbClr val="C00000"/>
                </a:solidFill>
                <a:latin typeface="Calibri" pitchFamily="34" charset="0"/>
                <a:ea typeface="Times New Roman" pitchFamily="18" charset="0"/>
                <a:cs typeface="Times New Roman" pitchFamily="18" charset="0"/>
              </a:rPr>
              <a:t>Donanım</a:t>
            </a:r>
            <a:endParaRPr lang="tr-TR" sz="1600" dirty="0" smtClean="0">
              <a:solidFill>
                <a:srgbClr val="C0000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6" name="5 Tablo"/>
          <p:cNvGraphicFramePr>
            <a:graphicFrameLocks noGrp="1"/>
          </p:cNvGraphicFramePr>
          <p:nvPr/>
        </p:nvGraphicFramePr>
        <p:xfrm>
          <a:off x="1547664" y="836712"/>
          <a:ext cx="7056784" cy="1705335"/>
        </p:xfrm>
        <a:graphic>
          <a:graphicData uri="http://schemas.openxmlformats.org/drawingml/2006/table">
            <a:tbl>
              <a:tblPr/>
              <a:tblGrid>
                <a:gridCol w="3432064"/>
                <a:gridCol w="3624720"/>
              </a:tblGrid>
              <a:tr h="255723">
                <a:tc gridSpan="2">
                  <a:txBody>
                    <a:bodyPr/>
                    <a:lstStyle/>
                    <a:p>
                      <a:pPr algn="ctr">
                        <a:spcAft>
                          <a:spcPts val="0"/>
                        </a:spcAft>
                        <a:tabLst>
                          <a:tab pos="540385" algn="l"/>
                        </a:tabLst>
                      </a:pPr>
                      <a:r>
                        <a:rPr lang="tr-TR" sz="1400" b="1" dirty="0" smtClean="0">
                          <a:latin typeface="Times New Roman"/>
                          <a:ea typeface="Calibri"/>
                          <a:cs typeface="Times New Roman"/>
                        </a:rPr>
                        <a:t>2015 Kütüphane </a:t>
                      </a:r>
                      <a:r>
                        <a:rPr lang="tr-TR" sz="1400" b="1" dirty="0">
                          <a:latin typeface="Times New Roman"/>
                          <a:ea typeface="Calibri"/>
                          <a:cs typeface="Times New Roman"/>
                        </a:rPr>
                        <a:t>ve Mevcut Kitap Durumu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r>
              <a:tr h="255723">
                <a:tc>
                  <a:txBody>
                    <a:bodyPr/>
                    <a:lstStyle/>
                    <a:p>
                      <a:pPr>
                        <a:spcAft>
                          <a:spcPts val="0"/>
                        </a:spcAft>
                        <a:tabLst>
                          <a:tab pos="540385" algn="l"/>
                        </a:tabLst>
                      </a:pPr>
                      <a:r>
                        <a:rPr lang="tr-TR" sz="1400" dirty="0">
                          <a:latin typeface="Times New Roman"/>
                          <a:ea typeface="Calibri"/>
                          <a:cs typeface="Times New Roman"/>
                        </a:rPr>
                        <a:t>Satın alınan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13</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5723">
                <a:tc>
                  <a:txBody>
                    <a:bodyPr/>
                    <a:lstStyle/>
                    <a:p>
                      <a:pPr>
                        <a:spcAft>
                          <a:spcPts val="0"/>
                        </a:spcAft>
                        <a:tabLst>
                          <a:tab pos="540385" algn="l"/>
                        </a:tabLst>
                      </a:pPr>
                      <a:r>
                        <a:rPr lang="tr-TR" sz="1400" dirty="0">
                          <a:latin typeface="Times New Roman"/>
                          <a:ea typeface="Calibri"/>
                          <a:cs typeface="Times New Roman"/>
                        </a:rPr>
                        <a:t>Bağış Yoluyla Gelen Kitap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a:ea typeface="Calibri"/>
                          <a:cs typeface="Times New Roman"/>
                        </a:rPr>
                        <a:t>829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55723">
                <a:tc>
                  <a:txBody>
                    <a:bodyPr/>
                    <a:lstStyle/>
                    <a:p>
                      <a:pPr>
                        <a:spcAft>
                          <a:spcPts val="0"/>
                        </a:spcAft>
                        <a:tabLst>
                          <a:tab pos="540385" algn="l"/>
                        </a:tabLst>
                      </a:pPr>
                      <a:r>
                        <a:rPr lang="tr-TR" sz="1400" dirty="0" smtClean="0">
                          <a:latin typeface="Times New Roman" pitchFamily="18" charset="0"/>
                          <a:ea typeface="Calibri"/>
                          <a:cs typeface="Times New Roman" pitchFamily="18" charset="0"/>
                        </a:rPr>
                        <a:t>Birim Kütüphanesi Mevcut</a:t>
                      </a:r>
                      <a:r>
                        <a:rPr lang="tr-TR" sz="1400" baseline="0" dirty="0" smtClean="0">
                          <a:latin typeface="Times New Roman" pitchFamily="18" charset="0"/>
                          <a:ea typeface="Calibri"/>
                          <a:cs typeface="Times New Roman" pitchFamily="18" charset="0"/>
                        </a:rPr>
                        <a:t> </a:t>
                      </a:r>
                      <a:r>
                        <a:rPr lang="tr-TR" sz="1400" dirty="0" smtClean="0">
                          <a:latin typeface="Times New Roman" pitchFamily="18" charset="0"/>
                          <a:ea typeface="Calibri"/>
                          <a:cs typeface="Times New Roman" pitchFamily="18" charset="0"/>
                        </a:rPr>
                        <a:t>Kitap</a:t>
                      </a:r>
                      <a:r>
                        <a:rPr lang="tr-TR" sz="1400" baseline="0" dirty="0" smtClean="0">
                          <a:latin typeface="Times New Roman" pitchFamily="18" charset="0"/>
                          <a:ea typeface="Calibri"/>
                          <a:cs typeface="Times New Roman" pitchFamily="18" charset="0"/>
                        </a:rPr>
                        <a:t> Sayısı</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3.388</a:t>
                      </a:r>
                      <a:endParaRPr lang="tr-TR" sz="1400"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17270">
                <a:tc gridSpan="2">
                  <a:txBody>
                    <a:bodyPr/>
                    <a:lstStyle/>
                    <a:p>
                      <a:pPr algn="l">
                        <a:spcAft>
                          <a:spcPts val="0"/>
                        </a:spcAft>
                        <a:tabLst>
                          <a:tab pos="540385" algn="l"/>
                        </a:tabLst>
                      </a:pPr>
                      <a:r>
                        <a:rPr lang="tr-TR" sz="1400" b="1" dirty="0">
                          <a:latin typeface="Times New Roman"/>
                          <a:ea typeface="Calibri"/>
                          <a:cs typeface="Times New Roman"/>
                        </a:rPr>
                        <a:t>** Prof.Dr. İhsan Süreyya Sırma </a:t>
                      </a:r>
                      <a:r>
                        <a:rPr lang="tr-TR" sz="1400" b="1" dirty="0" smtClean="0">
                          <a:latin typeface="Times New Roman"/>
                          <a:ea typeface="Calibri"/>
                          <a:cs typeface="Times New Roman"/>
                        </a:rPr>
                        <a:t>aracılığıyla </a:t>
                      </a:r>
                      <a:r>
                        <a:rPr lang="tr-TR" sz="1400" b="1" dirty="0" smtClean="0">
                          <a:latin typeface="Times New Roman"/>
                          <a:ea typeface="Calibri"/>
                          <a:cs typeface="Times New Roman"/>
                        </a:rPr>
                        <a:t>56 </a:t>
                      </a:r>
                      <a:r>
                        <a:rPr lang="tr-TR" sz="1400" b="1" dirty="0">
                          <a:latin typeface="Times New Roman"/>
                          <a:ea typeface="Calibri"/>
                          <a:cs typeface="Times New Roman"/>
                        </a:rPr>
                        <a:t>Büyük Koli Halinde Kitap Bağış Yapılmış, </a:t>
                      </a:r>
                      <a:r>
                        <a:rPr lang="tr-TR" sz="1400" b="1" dirty="0" smtClean="0">
                          <a:latin typeface="Times New Roman"/>
                          <a:ea typeface="Calibri"/>
                          <a:cs typeface="Times New Roman"/>
                        </a:rPr>
                        <a:t>Birim Kütüphanesi açıldığında kayıtları yapılacaktır.</a:t>
                      </a:r>
                      <a:endParaRPr lang="tr-TR" sz="1400" b="1"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60000"/>
                        <a:lumOff val="40000"/>
                      </a:schemeClr>
                    </a:solidFill>
                  </a:tcPr>
                </a:tc>
                <a:tc hMerge="1">
                  <a:txBody>
                    <a:bodyPr/>
                    <a:lstStyle/>
                    <a:p>
                      <a:endParaRPr lang="tr-TR"/>
                    </a:p>
                  </a:txBody>
                  <a:tcPr/>
                </a:tc>
              </a:tr>
              <a:tr h="255723">
                <a:tc>
                  <a:txBody>
                    <a:bodyPr/>
                    <a:lstStyle/>
                    <a:p>
                      <a:pPr>
                        <a:spcAft>
                          <a:spcPts val="0"/>
                        </a:spcAft>
                        <a:tabLst>
                          <a:tab pos="540385" algn="l"/>
                        </a:tabLst>
                      </a:pPr>
                      <a:r>
                        <a:rPr lang="tr-TR" sz="1400" b="1">
                          <a:latin typeface="Times New Roman"/>
                          <a:ea typeface="Calibri"/>
                          <a:cs typeface="Times New Roman"/>
                        </a:rPr>
                        <a:t>TOPLAM</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1" dirty="0" smtClean="0">
                          <a:latin typeface="Times New Roman"/>
                          <a:ea typeface="Calibri"/>
                          <a:cs typeface="Times New Roman"/>
                        </a:rPr>
                        <a:t>2.831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12289" name="Rectangle 1"/>
          <p:cNvSpPr>
            <a:spLocks noChangeArrowheads="1"/>
          </p:cNvSpPr>
          <p:nvPr/>
        </p:nvSpPr>
        <p:spPr bwMode="auto">
          <a:xfrm>
            <a:off x="3707904" y="332656"/>
            <a:ext cx="2376264" cy="3385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tab pos="539750" algn="l"/>
              </a:tabLst>
            </a:pPr>
            <a:r>
              <a:rPr kumimoji="0" lang="tr-TR" sz="16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Kütüphane ve Kitap</a:t>
            </a:r>
            <a:endParaRPr kumimoji="0" lang="tr-TR" sz="1600" b="0" i="0" u="none" strike="noStrike" cap="none" normalizeH="0" baseline="0" dirty="0" smtClean="0">
              <a:ln>
                <a:noFill/>
              </a:ln>
              <a:solidFill>
                <a:srgbClr val="C00000"/>
              </a:solidFill>
              <a:effectLst/>
              <a:latin typeface="Arial" pitchFamily="34" charset="0"/>
              <a:cs typeface="Arial" pitchFamily="34" charset="0"/>
            </a:endParaRPr>
          </a:p>
        </p:txBody>
      </p:sp>
      <p:sp>
        <p:nvSpPr>
          <p:cNvPr id="1027"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
        <p:nvSpPr>
          <p:cNvPr id="102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square" lIns="0" tIns="0" rIns="0" bIns="0" numCol="1" anchor="t"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800" b="0" i="0" u="none" strike="noStrike" cap="none" normalizeH="0" baseline="0" smtClean="0">
                <a:ln>
                  <a:noFill/>
                </a:ln>
                <a:solidFill>
                  <a:schemeClr val="tx1"/>
                </a:solidFill>
                <a:effectLst/>
                <a:latin typeface="Arial" pitchFamily="34" charset="0"/>
                <a:cs typeface="Arial" pitchFamily="34" charset="0"/>
              </a:rPr>
              <a:t/>
            </a:r>
            <a:br>
              <a:rPr kumimoji="0" lang="tr-TR" sz="1800" b="0" i="0" u="none" strike="noStrike" cap="none" normalizeH="0" baseline="0" smtClean="0">
                <a:ln>
                  <a:noFill/>
                </a:ln>
                <a:solidFill>
                  <a:schemeClr val="tx1"/>
                </a:solidFill>
                <a:effectLst/>
                <a:latin typeface="Arial" pitchFamily="34" charset="0"/>
                <a:cs typeface="Arial" pitchFamily="34" charset="0"/>
              </a:rPr>
            </a:b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graphicFrame>
        <p:nvGraphicFramePr>
          <p:cNvPr id="11" name="10 Tablo"/>
          <p:cNvGraphicFramePr>
            <a:graphicFrameLocks noGrp="1"/>
          </p:cNvGraphicFramePr>
          <p:nvPr/>
        </p:nvGraphicFramePr>
        <p:xfrm>
          <a:off x="1547665" y="3140968"/>
          <a:ext cx="6984777" cy="3168353"/>
        </p:xfrm>
        <a:graphic>
          <a:graphicData uri="http://schemas.openxmlformats.org/drawingml/2006/table">
            <a:tbl>
              <a:tblPr/>
              <a:tblGrid>
                <a:gridCol w="2856380"/>
                <a:gridCol w="1296144"/>
                <a:gridCol w="1344724"/>
                <a:gridCol w="1487529"/>
              </a:tblGrid>
              <a:tr h="300555">
                <a:tc gridSpan="4">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Yıllar İtibariyle Düzenlenen  Sempozyum ,Kongre ve Konferanslar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r>
              <a:tr h="415052">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Etkinlik Türü</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Düzenleme Sayısı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300555">
                <a:tc vMerge="1">
                  <a:txBody>
                    <a:bodyPr/>
                    <a:lstStyle/>
                    <a:p>
                      <a:endParaRPr lang="tr-TR"/>
                    </a:p>
                  </a:txBody>
                  <a:tcPr/>
                </a:tc>
                <a:tc>
                  <a:txBody>
                    <a:bodyPr/>
                    <a:lstStyle/>
                    <a:p>
                      <a:pPr algn="ctr">
                        <a:spcAft>
                          <a:spcPts val="0"/>
                        </a:spcAft>
                        <a:tabLst>
                          <a:tab pos="540385" algn="l"/>
                        </a:tabLst>
                      </a:pPr>
                      <a:r>
                        <a:rPr lang="tr-TR" sz="1400" b="1">
                          <a:solidFill>
                            <a:srgbClr val="000000"/>
                          </a:solidFill>
                          <a:latin typeface="Times New Roman"/>
                          <a:ea typeface="Times New Roman"/>
                          <a:cs typeface="Times New Roman"/>
                        </a:rPr>
                        <a:t>2013</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2014</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2015</a:t>
                      </a:r>
                      <a:endParaRPr lang="tr-TR" sz="1400" b="1" dirty="0">
                        <a:latin typeface="Times New Roman" pitchFamily="18" charset="0"/>
                        <a:ea typeface="Calibri"/>
                        <a:cs typeface="Times New Roman" pitchFamily="18" charset="0"/>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308606">
                <a:tc>
                  <a:txBody>
                    <a:bodyPr/>
                    <a:lstStyle/>
                    <a:p>
                      <a:pPr>
                        <a:spcAft>
                          <a:spcPts val="0"/>
                        </a:spcAft>
                        <a:tabLst>
                          <a:tab pos="540385" algn="l"/>
                        </a:tabLst>
                      </a:pPr>
                      <a:r>
                        <a:rPr lang="tr-TR" sz="1400" dirty="0">
                          <a:solidFill>
                            <a:srgbClr val="000000"/>
                          </a:solidFill>
                          <a:latin typeface="Times New Roman"/>
                          <a:ea typeface="Times New Roman"/>
                          <a:cs typeface="Times New Roman"/>
                        </a:rPr>
                        <a:t>Sempozyum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1</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8606">
                <a:tc>
                  <a:txBody>
                    <a:bodyPr/>
                    <a:lstStyle/>
                    <a:p>
                      <a:pPr>
                        <a:spcAft>
                          <a:spcPts val="0"/>
                        </a:spcAft>
                        <a:tabLst>
                          <a:tab pos="540385" algn="l"/>
                        </a:tabLst>
                      </a:pPr>
                      <a:r>
                        <a:rPr lang="tr-TR" sz="1400" dirty="0">
                          <a:solidFill>
                            <a:srgbClr val="000000"/>
                          </a:solidFill>
                          <a:latin typeface="Times New Roman"/>
                          <a:ea typeface="Times New Roman"/>
                          <a:cs typeface="Times New Roman"/>
                        </a:rPr>
                        <a:t>Kongre</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0</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8606">
                <a:tc>
                  <a:txBody>
                    <a:bodyPr/>
                    <a:lstStyle/>
                    <a:p>
                      <a:pPr>
                        <a:spcAft>
                          <a:spcPts val="0"/>
                        </a:spcAft>
                        <a:tabLst>
                          <a:tab pos="540385" algn="l"/>
                        </a:tabLst>
                      </a:pPr>
                      <a:r>
                        <a:rPr lang="tr-TR" sz="1400" dirty="0">
                          <a:solidFill>
                            <a:srgbClr val="000000"/>
                          </a:solidFill>
                          <a:latin typeface="Times New Roman"/>
                          <a:ea typeface="Times New Roman"/>
                          <a:cs typeface="Times New Roman"/>
                        </a:rPr>
                        <a:t>Konferans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2</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8606">
                <a:tc>
                  <a:txBody>
                    <a:bodyPr/>
                    <a:lstStyle/>
                    <a:p>
                      <a:pPr>
                        <a:spcAft>
                          <a:spcPts val="0"/>
                        </a:spcAft>
                        <a:tabLst>
                          <a:tab pos="540385" algn="l"/>
                        </a:tabLst>
                      </a:pPr>
                      <a:r>
                        <a:rPr lang="tr-TR" sz="1400" dirty="0" smtClean="0">
                          <a:solidFill>
                            <a:srgbClr val="000000"/>
                          </a:solidFill>
                          <a:latin typeface="Times New Roman"/>
                          <a:ea typeface="Times New Roman"/>
                          <a:cs typeface="Times New Roman"/>
                        </a:rPr>
                        <a:t>Panel/Forum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1</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8606">
                <a:tc>
                  <a:txBody>
                    <a:bodyPr/>
                    <a:lstStyle/>
                    <a:p>
                      <a:pPr>
                        <a:spcAft>
                          <a:spcPts val="0"/>
                        </a:spcAft>
                        <a:tabLst>
                          <a:tab pos="540385" algn="l"/>
                        </a:tabLst>
                      </a:pPr>
                      <a:r>
                        <a:rPr lang="tr-TR" sz="1400" dirty="0">
                          <a:solidFill>
                            <a:srgbClr val="000000"/>
                          </a:solidFill>
                          <a:latin typeface="Times New Roman"/>
                          <a:ea typeface="Times New Roman"/>
                          <a:cs typeface="Times New Roman"/>
                        </a:rPr>
                        <a:t>Seminer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4</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7</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4</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00555">
                <a:tc>
                  <a:txBody>
                    <a:bodyPr/>
                    <a:lstStyle/>
                    <a:p>
                      <a:pPr>
                        <a:spcAft>
                          <a:spcPts val="0"/>
                        </a:spcAft>
                        <a:tabLst>
                          <a:tab pos="540385" algn="l"/>
                        </a:tabLst>
                      </a:pPr>
                      <a:r>
                        <a:rPr lang="tr-TR" sz="1400" dirty="0">
                          <a:solidFill>
                            <a:srgbClr val="000000"/>
                          </a:solidFill>
                          <a:latin typeface="Times New Roman"/>
                          <a:ea typeface="Times New Roman"/>
                          <a:cs typeface="Times New Roman"/>
                        </a:rPr>
                        <a:t>İlahiyat Seminerleri  (Her Çarşamba)</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15</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30</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smtClean="0">
                          <a:latin typeface="Times New Roman" pitchFamily="18" charset="0"/>
                          <a:ea typeface="Calibri"/>
                          <a:cs typeface="Times New Roman" pitchFamily="18" charset="0"/>
                        </a:rPr>
                        <a:t>8</a:t>
                      </a:r>
                      <a:endParaRPr lang="tr-TR" sz="1400"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FF"/>
                    </a:solidFill>
                  </a:tcPr>
                </a:tc>
              </a:tr>
              <a:tr h="308606">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Toplam</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26</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38</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smtClean="0">
                          <a:latin typeface="Times New Roman" pitchFamily="18" charset="0"/>
                          <a:ea typeface="Calibri"/>
                          <a:cs typeface="Times New Roman" pitchFamily="18" charset="0"/>
                        </a:rPr>
                        <a:t>15</a:t>
                      </a:r>
                      <a:endParaRPr lang="tr-TR" sz="1400" b="1" dirty="0">
                        <a:latin typeface="Times New Roman" pitchFamily="18" charset="0"/>
                        <a:ea typeface="Calibri"/>
                        <a:cs typeface="Times New Roman" pitchFamily="18" charset="0"/>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19050" cap="flat" cmpd="dbl" algn="ctr">
                      <a:solidFill>
                        <a:srgbClr val="000000"/>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12" name="11 Dikdörtgen"/>
          <p:cNvSpPr/>
          <p:nvPr/>
        </p:nvSpPr>
        <p:spPr>
          <a:xfrm>
            <a:off x="4283968" y="2564904"/>
            <a:ext cx="1440160" cy="369332"/>
          </a:xfrm>
          <a:prstGeom prst="rect">
            <a:avLst/>
          </a:prstGeom>
        </p:spPr>
        <p:txBody>
          <a:bodyPr wrap="square">
            <a:spAutoFit/>
          </a:bodyPr>
          <a:lstStyle/>
          <a:p>
            <a:r>
              <a:rPr lang="tr-TR" b="1" dirty="0" smtClean="0">
                <a:solidFill>
                  <a:srgbClr val="C00000"/>
                </a:solidFill>
              </a:rPr>
              <a:t>Etkinlikler </a:t>
            </a:r>
            <a:endParaRPr lang="tr-TR" dirty="0">
              <a:solidFill>
                <a:srgbClr val="C0000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2627784" y="260648"/>
            <a:ext cx="4464496" cy="369332"/>
          </a:xfrm>
          <a:prstGeom prst="rect">
            <a:avLst/>
          </a:prstGeom>
        </p:spPr>
        <p:txBody>
          <a:bodyPr wrap="square">
            <a:spAutoFit/>
          </a:bodyPr>
          <a:lstStyle/>
          <a:p>
            <a:r>
              <a:rPr lang="tr-TR" b="1" dirty="0" smtClean="0">
                <a:solidFill>
                  <a:srgbClr val="C00000"/>
                </a:solidFill>
              </a:rPr>
              <a:t>İlahiyat Fakültesi Amaç ve Hedefleri </a:t>
            </a:r>
            <a:endParaRPr lang="tr-TR" dirty="0">
              <a:solidFill>
                <a:srgbClr val="C00000"/>
              </a:solidFill>
            </a:endParaRPr>
          </a:p>
        </p:txBody>
      </p:sp>
      <p:graphicFrame>
        <p:nvGraphicFramePr>
          <p:cNvPr id="5" name="4 Tablo"/>
          <p:cNvGraphicFramePr>
            <a:graphicFrameLocks noGrp="1"/>
          </p:cNvGraphicFramePr>
          <p:nvPr/>
        </p:nvGraphicFramePr>
        <p:xfrm>
          <a:off x="1403648" y="980728"/>
          <a:ext cx="7416824" cy="5553823"/>
        </p:xfrm>
        <a:graphic>
          <a:graphicData uri="http://schemas.openxmlformats.org/drawingml/2006/table">
            <a:tbl>
              <a:tblPr/>
              <a:tblGrid>
                <a:gridCol w="809108"/>
                <a:gridCol w="1281088"/>
                <a:gridCol w="5326628"/>
              </a:tblGrid>
              <a:tr h="270752">
                <a:tc>
                  <a:txBody>
                    <a:bodyPr/>
                    <a:lstStyle/>
                    <a:p>
                      <a:pPr>
                        <a:spcAft>
                          <a:spcPts val="0"/>
                        </a:spcAft>
                        <a:tabLst>
                          <a:tab pos="540385" algn="l"/>
                        </a:tabLst>
                      </a:pPr>
                      <a:r>
                        <a:rPr lang="tr-TR" sz="1300" b="1" dirty="0">
                          <a:latin typeface="Times New Roman"/>
                          <a:ea typeface="Calibri"/>
                          <a:cs typeface="Times New Roman"/>
                        </a:rPr>
                        <a:t>S.No.</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Amaçlar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c>
                  <a:txBody>
                    <a:bodyPr/>
                    <a:lstStyle/>
                    <a:p>
                      <a:pPr>
                        <a:spcAft>
                          <a:spcPts val="0"/>
                        </a:spcAft>
                        <a:tabLst>
                          <a:tab pos="540385" algn="l"/>
                        </a:tabLst>
                      </a:pPr>
                      <a:r>
                        <a:rPr lang="tr-TR" sz="1300" b="1" dirty="0">
                          <a:latin typeface="Times New Roman"/>
                          <a:ea typeface="Calibri"/>
                          <a:cs typeface="Times New Roman"/>
                        </a:rPr>
                        <a:t>Hedefler</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FFFF00"/>
                    </a:solidFill>
                  </a:tcPr>
                </a:tc>
              </a:tr>
              <a:tr h="791818">
                <a:tc>
                  <a:txBody>
                    <a:bodyPr/>
                    <a:lstStyle/>
                    <a:p>
                      <a:pPr algn="ctr">
                        <a:spcAft>
                          <a:spcPts val="0"/>
                        </a:spcAft>
                        <a:tabLst>
                          <a:tab pos="540385" algn="l"/>
                        </a:tabLst>
                      </a:pPr>
                      <a:r>
                        <a:rPr lang="tr-TR" sz="1300" b="1" dirty="0">
                          <a:latin typeface="Times New Roman"/>
                          <a:ea typeface="Calibri"/>
                          <a:cs typeface="Times New Roman"/>
                        </a:rPr>
                        <a:t>1</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Eğitim Altyapısının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İlahiyat Fakültesi eğitim ve öğretiminde kullanılacak bilgi teknolojilerini geliştirmek ve kütüphaneye  sürekli kitap kazandırmak.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ve idari personelin gelişimine ve kariyerine katkı sunacak fırsatları geliştirmek.</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989773">
                <a:tc>
                  <a:txBody>
                    <a:bodyPr/>
                    <a:lstStyle/>
                    <a:p>
                      <a:pPr algn="ctr">
                        <a:spcAft>
                          <a:spcPts val="0"/>
                        </a:spcAft>
                        <a:tabLst>
                          <a:tab pos="540385" algn="l"/>
                        </a:tabLst>
                      </a:pPr>
                      <a:r>
                        <a:rPr lang="tr-TR" sz="1300" b="1">
                          <a:latin typeface="Times New Roman"/>
                          <a:ea typeface="Calibri"/>
                          <a:cs typeface="Times New Roman"/>
                        </a:rPr>
                        <a:t>2</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Bilimsel Faaliyetlerin Arttırılması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Fakültemizde araştırma-geliştirme faaliyetlerinin artırılması.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b="1" dirty="0">
                          <a:latin typeface="Times New Roman"/>
                          <a:ea typeface="Calibri"/>
                          <a:cs typeface="Times New Roman"/>
                        </a:rPr>
                        <a:t> </a:t>
                      </a:r>
                      <a:r>
                        <a:rPr lang="tr-TR" sz="1300" dirty="0">
                          <a:latin typeface="Times New Roman"/>
                          <a:ea typeface="Calibri"/>
                          <a:cs typeface="Times New Roman"/>
                        </a:rPr>
                        <a:t>Uluslararası Sempozyum, Seminer, Konferans vs. Etkinliklerin sürekli yapılması.</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Akademik yayınların artırılması ve bu yönde akademisyenlerin sürekli teşvik edilmesi.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218380">
                <a:tc>
                  <a:txBody>
                    <a:bodyPr/>
                    <a:lstStyle/>
                    <a:p>
                      <a:pPr algn="ctr">
                        <a:spcAft>
                          <a:spcPts val="0"/>
                        </a:spcAft>
                        <a:tabLst>
                          <a:tab pos="540385" algn="l"/>
                        </a:tabLst>
                      </a:pPr>
                      <a:r>
                        <a:rPr lang="tr-TR" sz="1300" b="1">
                          <a:latin typeface="Times New Roman"/>
                          <a:ea typeface="Calibri"/>
                          <a:cs typeface="Times New Roman"/>
                        </a:rPr>
                        <a:t>3</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İnsan Kaynaklarının Verimli Kullanılması ve Geliştirilmesi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Hizmet içi eğitimlerinin güncel mevzuata uygun ve sık sık yapılması için  ilgili daire başkanlığı ile çalışmalar yapmak.</a:t>
                      </a:r>
                      <a:endParaRPr lang="tr-TR" sz="1300" dirty="0">
                        <a:latin typeface="Calibri"/>
                        <a:ea typeface="Calibri"/>
                        <a:cs typeface="Times New Roman"/>
                      </a:endParaRPr>
                    </a:p>
                    <a:p>
                      <a:pPr algn="just">
                        <a:spcAft>
                          <a:spcPts val="0"/>
                        </a:spcAft>
                        <a:tabLst>
                          <a:tab pos="38163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Fakültemiz çalışanları arasındaki ilişkilerin geliştirmesi ve çalışanların performansının artırılması.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İdari personelin her alanda gelişimini sağlamak amacıyla rotasyonla bölümler arasındaki değişiminin sağlanması.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791818">
                <a:tc>
                  <a:txBody>
                    <a:bodyPr/>
                    <a:lstStyle/>
                    <a:p>
                      <a:pPr algn="ctr">
                        <a:spcAft>
                          <a:spcPts val="0"/>
                        </a:spcAft>
                        <a:tabLst>
                          <a:tab pos="540385" algn="l"/>
                        </a:tabLst>
                      </a:pPr>
                      <a:r>
                        <a:rPr lang="tr-TR" sz="1300" b="1">
                          <a:latin typeface="Times New Roman"/>
                          <a:ea typeface="Calibri"/>
                          <a:cs typeface="Times New Roman"/>
                        </a:rPr>
                        <a:t>4</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Çalışanların Memnuniyetinin Artırılması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Performansa dayalı ödül sisteminin oluşturulması için Rektörlük ve Genel Sekreterlik bazında çalışmaların yapılması. </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a:t>
                      </a:r>
                      <a:r>
                        <a:rPr lang="tr-TR" sz="1300" dirty="0">
                          <a:latin typeface="Times New Roman"/>
                          <a:ea typeface="Calibri"/>
                          <a:cs typeface="Times New Roman"/>
                        </a:rPr>
                        <a:t> Çalışanların sosyal etkileşimlerini artırmaya yönelik etkinlikler düzenlenmesi.</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r h="1489131">
                <a:tc>
                  <a:txBody>
                    <a:bodyPr/>
                    <a:lstStyle/>
                    <a:p>
                      <a:pPr algn="ctr">
                        <a:spcAft>
                          <a:spcPts val="0"/>
                        </a:spcAft>
                        <a:tabLst>
                          <a:tab pos="540385" algn="l"/>
                        </a:tabLst>
                      </a:pPr>
                      <a:r>
                        <a:rPr lang="tr-TR" sz="1300" b="1">
                          <a:latin typeface="Times New Roman"/>
                          <a:ea typeface="Calibri"/>
                          <a:cs typeface="Times New Roman"/>
                        </a:rPr>
                        <a:t>5</a:t>
                      </a:r>
                      <a:endParaRPr lang="tr-TR" sz="130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c>
                  <a:txBody>
                    <a:bodyPr/>
                    <a:lstStyle/>
                    <a:p>
                      <a:pPr>
                        <a:spcAft>
                          <a:spcPts val="0"/>
                        </a:spcAft>
                        <a:tabLst>
                          <a:tab pos="540385" algn="l"/>
                        </a:tabLst>
                      </a:pPr>
                      <a:r>
                        <a:rPr lang="tr-TR" sz="1300" b="1" dirty="0">
                          <a:latin typeface="Times New Roman"/>
                          <a:ea typeface="Calibri"/>
                          <a:cs typeface="Times New Roman"/>
                        </a:rPr>
                        <a:t>Modern Yönetim Anlayışı Yöntemlerinin Uygulanması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chemeClr val="accent6">
                        <a:lumMod val="40000"/>
                        <a:lumOff val="60000"/>
                      </a:schemeClr>
                    </a:solidFill>
                  </a:tcPr>
                </a:tc>
                <a:tc>
                  <a:txBody>
                    <a:bodyPr/>
                    <a:lstStyle/>
                    <a:p>
                      <a:pPr algn="just">
                        <a:spcAft>
                          <a:spcPts val="0"/>
                        </a:spcAft>
                        <a:tabLst>
                          <a:tab pos="540385" algn="l"/>
                        </a:tabLst>
                      </a:pPr>
                      <a:r>
                        <a:rPr lang="tr-TR" sz="1300" b="1" dirty="0" smtClean="0">
                          <a:solidFill>
                            <a:srgbClr val="C00000"/>
                          </a:solidFill>
                          <a:latin typeface="Times New Roman"/>
                          <a:ea typeface="Calibri"/>
                          <a:cs typeface="Times New Roman"/>
                        </a:rPr>
                        <a:t>1</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Calibri"/>
                          <a:cs typeface="Times New Roman"/>
                        </a:rPr>
                        <a:t>Fakültemiz çalışanlarının görev tanımları yetki ve sorumluluklarının belirlenmesi. </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2</a:t>
                      </a:r>
                      <a:r>
                        <a:rPr lang="tr-TR" sz="1300" b="1" dirty="0">
                          <a:solidFill>
                            <a:srgbClr val="C00000"/>
                          </a:solidFill>
                          <a:latin typeface="Times New Roman"/>
                          <a:ea typeface="Calibri"/>
                          <a:cs typeface="Times New Roman"/>
                        </a:rPr>
                        <a:t>. </a:t>
                      </a:r>
                      <a:r>
                        <a:rPr lang="tr-TR" sz="1300" dirty="0">
                          <a:latin typeface="Times New Roman"/>
                          <a:ea typeface="Calibri"/>
                          <a:cs typeface="Times New Roman"/>
                        </a:rPr>
                        <a:t>Çalışan memnuniyet anketlerinin uygulanması ve istek/öneri/şikayet konularının daha iyi değerlendirilmesi amacıyla bir komisyon kurulması.</a:t>
                      </a:r>
                      <a:endParaRPr lang="tr-TR" sz="1300" dirty="0">
                        <a:latin typeface="Calibri"/>
                        <a:ea typeface="Calibri"/>
                        <a:cs typeface="Times New Roman"/>
                      </a:endParaRPr>
                    </a:p>
                    <a:p>
                      <a:pPr algn="just">
                        <a:spcAft>
                          <a:spcPts val="0"/>
                        </a:spcAft>
                      </a:pPr>
                      <a:r>
                        <a:rPr lang="tr-TR" sz="1300" b="1" dirty="0" smtClean="0">
                          <a:solidFill>
                            <a:srgbClr val="C00000"/>
                          </a:solidFill>
                          <a:latin typeface="Times New Roman"/>
                          <a:ea typeface="Calibri"/>
                          <a:cs typeface="Times New Roman"/>
                        </a:rPr>
                        <a:t>3</a:t>
                      </a:r>
                      <a:r>
                        <a:rPr lang="tr-TR" sz="1300" b="1" dirty="0">
                          <a:solidFill>
                            <a:srgbClr val="C00000"/>
                          </a:solidFill>
                          <a:latin typeface="Times New Roman"/>
                          <a:ea typeface="Calibri"/>
                          <a:cs typeface="Times New Roman"/>
                        </a:rPr>
                        <a:t>.</a:t>
                      </a:r>
                      <a:r>
                        <a:rPr lang="tr-TR" sz="1300" dirty="0">
                          <a:solidFill>
                            <a:srgbClr val="C00000"/>
                          </a:solidFill>
                          <a:latin typeface="Times New Roman"/>
                          <a:ea typeface="Calibri"/>
                          <a:cs typeface="Times New Roman"/>
                        </a:rPr>
                        <a:t> </a:t>
                      </a:r>
                      <a:r>
                        <a:rPr lang="tr-TR" sz="1300" dirty="0">
                          <a:latin typeface="Times New Roman"/>
                          <a:ea typeface="Times New Roman"/>
                          <a:cs typeface="Times New Roman"/>
                        </a:rPr>
                        <a:t>Açık ve şeffaf yönetim modelleri uygulamak</a:t>
                      </a:r>
                      <a:endParaRPr lang="tr-TR" sz="1300" dirty="0">
                        <a:latin typeface="Calibri"/>
                        <a:ea typeface="Calibri"/>
                        <a:cs typeface="Times New Roman"/>
                      </a:endParaRPr>
                    </a:p>
                    <a:p>
                      <a:pPr algn="just">
                        <a:spcAft>
                          <a:spcPts val="0"/>
                        </a:spcAft>
                        <a:tabLst>
                          <a:tab pos="540385" algn="l"/>
                        </a:tabLst>
                      </a:pPr>
                      <a:r>
                        <a:rPr lang="tr-TR" sz="1300" b="1" dirty="0" smtClean="0">
                          <a:solidFill>
                            <a:srgbClr val="C00000"/>
                          </a:solidFill>
                          <a:latin typeface="Times New Roman"/>
                          <a:ea typeface="Calibri"/>
                          <a:cs typeface="Times New Roman"/>
                        </a:rPr>
                        <a:t>4.</a:t>
                      </a:r>
                      <a:r>
                        <a:rPr lang="tr-TR" sz="1300" dirty="0" smtClean="0">
                          <a:latin typeface="Times New Roman"/>
                          <a:ea typeface="Calibri"/>
                          <a:cs typeface="Times New Roman"/>
                        </a:rPr>
                        <a:t>Üniversitemiz </a:t>
                      </a:r>
                      <a:r>
                        <a:rPr lang="tr-TR" sz="1300" dirty="0">
                          <a:latin typeface="Times New Roman"/>
                          <a:ea typeface="Calibri"/>
                          <a:cs typeface="Times New Roman"/>
                        </a:rPr>
                        <a:t>web sayfasındaki İlahiyat Fakültesi alanında gerekli döküman ve güncel bilgilerin yayınlanması</a:t>
                      </a:r>
                      <a:endParaRPr lang="tr-TR" sz="1300" dirty="0">
                        <a:latin typeface="Calibri"/>
                        <a:ea typeface="Calibri"/>
                        <a:cs typeface="Times New Roman"/>
                      </a:endParaRPr>
                    </a:p>
                  </a:txBody>
                  <a:tcPr marL="40105" marR="40105"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tcPr>
                </a:tc>
              </a:tr>
            </a:tbl>
          </a:graphicData>
        </a:graphic>
      </p:graphicFrame>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9217" name="Rectangle 1"/>
          <p:cNvSpPr>
            <a:spLocks noChangeArrowheads="1"/>
          </p:cNvSpPr>
          <p:nvPr/>
        </p:nvSpPr>
        <p:spPr bwMode="auto">
          <a:xfrm>
            <a:off x="2123728" y="173251"/>
            <a:ext cx="514806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FAALİYETLERE İLİŞKİN BİLGİ VE DEĞERLENDİRMELER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9218" name="Rectangle 2"/>
          <p:cNvSpPr>
            <a:spLocks noChangeArrowheads="1"/>
          </p:cNvSpPr>
          <p:nvPr/>
        </p:nvSpPr>
        <p:spPr bwMode="auto">
          <a:xfrm>
            <a:off x="971600" y="800999"/>
            <a:ext cx="7776864"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Mali Bilgiler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Fakültemiz, eğitim ve idari faaliyetlerin etkili, ekonomik, verimli, kanun ve mevzuatlarda belirtilen şekilde yürütümünü, mali kaynaklarının tasarruflu kullanılmasını, kayıtların zamanında, doğru ve güvenilir tutulmasını sağlamak amacıyla kapsamlı bir yönetim anlayışıyla faaliyetlerini sürdürmektedir.</a:t>
            </a:r>
            <a:endParaRPr kumimoji="0" lang="tr-TR"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tab pos="539750" algn="l"/>
              </a:tabLst>
            </a:pPr>
            <a:r>
              <a:rPr kumimoji="0" lang="tr-TR" sz="1400" b="0" i="0" u="none" strike="noStrike" cap="none" normalizeH="0" baseline="0" dirty="0" smtClean="0">
                <a:ln>
                  <a:noFill/>
                </a:ln>
                <a:solidFill>
                  <a:srgbClr val="000000"/>
                </a:solidFill>
                <a:effectLst/>
                <a:latin typeface="Times New Roman" pitchFamily="18" charset="0"/>
                <a:ea typeface="Times New Roman" pitchFamily="18" charset="0"/>
                <a:cs typeface="Times New Roman" pitchFamily="18" charset="0"/>
              </a:rPr>
              <a:t>İlgili Kanun ve Yönetmelikler çerçevesinde, 2015 mali yılı bütçesinden genel yönetime ilişkin giderler ile  mal ve hizmet alımları, personel görevlendirmelerine ilişkin yolluk harcamaları, mal alımları ve bakım/onarımları ile ilgili gelir ve giderler tablolarda gösterilmiştir.   </a:t>
            </a:r>
            <a:endParaRPr kumimoji="0" lang="tr-T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graphicFrame>
        <p:nvGraphicFramePr>
          <p:cNvPr id="5" name="4 Tablo"/>
          <p:cNvGraphicFramePr>
            <a:graphicFrameLocks noGrp="1"/>
          </p:cNvGraphicFramePr>
          <p:nvPr/>
        </p:nvGraphicFramePr>
        <p:xfrm>
          <a:off x="971600" y="2996952"/>
          <a:ext cx="7776865" cy="3291133"/>
        </p:xfrm>
        <a:graphic>
          <a:graphicData uri="http://schemas.openxmlformats.org/drawingml/2006/table">
            <a:tbl>
              <a:tblPr/>
              <a:tblGrid>
                <a:gridCol w="1616488"/>
                <a:gridCol w="973040"/>
                <a:gridCol w="944056"/>
                <a:gridCol w="1069101"/>
                <a:gridCol w="1173444"/>
                <a:gridCol w="1056680"/>
                <a:gridCol w="944056"/>
              </a:tblGrid>
              <a:tr h="274795">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Hazine Yardımı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714467">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 (a)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355242">
                <a:tc>
                  <a:txBody>
                    <a:bodyPr/>
                    <a:lstStyle/>
                    <a:p>
                      <a:pPr>
                        <a:spcAft>
                          <a:spcPts val="0"/>
                        </a:spcAft>
                        <a:tabLst>
                          <a:tab pos="540385" algn="l"/>
                        </a:tabLst>
                      </a:pPr>
                      <a:r>
                        <a:rPr lang="tr-TR" sz="1400" dirty="0">
                          <a:solidFill>
                            <a:srgbClr val="000000"/>
                          </a:solidFill>
                          <a:latin typeface="Times New Roman"/>
                          <a:ea typeface="Times New Roman"/>
                          <a:cs typeface="Times New Roman"/>
                        </a:rPr>
                        <a:t>01- Personel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746.000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746.000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99,78</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638371,09</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1.628,91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2323">
                <a:tc>
                  <a:txBody>
                    <a:bodyPr/>
                    <a:lstStyle/>
                    <a:p>
                      <a:pPr>
                        <a:spcAft>
                          <a:spcPts val="0"/>
                        </a:spcAft>
                        <a:tabLst>
                          <a:tab pos="540385" algn="l"/>
                        </a:tabLst>
                      </a:pPr>
                      <a:r>
                        <a:rPr lang="tr-TR" sz="1400" dirty="0">
                          <a:solidFill>
                            <a:srgbClr val="000000"/>
                          </a:solidFill>
                          <a:latin typeface="Times New Roman"/>
                          <a:ea typeface="Times New Roman"/>
                          <a:cs typeface="Times New Roman"/>
                        </a:rPr>
                        <a:t>02- Sos. </a:t>
                      </a:r>
                      <a:r>
                        <a:rPr lang="tr-TR" sz="1400" dirty="0" err="1">
                          <a:solidFill>
                            <a:srgbClr val="000000"/>
                          </a:solidFill>
                          <a:latin typeface="Times New Roman"/>
                          <a:ea typeface="Times New Roman"/>
                          <a:cs typeface="Times New Roman"/>
                        </a:rPr>
                        <a:t>Güv</a:t>
                      </a:r>
                      <a:r>
                        <a:rPr lang="tr-TR" sz="1400" dirty="0">
                          <a:solidFill>
                            <a:srgbClr val="000000"/>
                          </a:solidFill>
                          <a:latin typeface="Times New Roman"/>
                          <a:ea typeface="Times New Roman"/>
                          <a:cs typeface="Times New Roman"/>
                        </a:rPr>
                        <a:t>. Kur. D. Prim.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106.000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98,61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104526,08</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1.323,91</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solidFill>
                          <a:schemeClr val="tx1"/>
                        </a:solidFill>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03829">
                <a:tc>
                  <a:txBody>
                    <a:bodyPr/>
                    <a:lstStyle/>
                    <a:p>
                      <a:pPr>
                        <a:spcAft>
                          <a:spcPts val="0"/>
                        </a:spcAft>
                        <a:tabLst>
                          <a:tab pos="540385" algn="l"/>
                        </a:tabLst>
                      </a:pPr>
                      <a:r>
                        <a:rPr lang="tr-TR" sz="1400" dirty="0">
                          <a:solidFill>
                            <a:srgbClr val="000000"/>
                          </a:solidFill>
                          <a:latin typeface="Times New Roman"/>
                          <a:ea typeface="Times New Roman"/>
                          <a:cs typeface="Times New Roman"/>
                        </a:rPr>
                        <a:t>03- Mal ve Hizmet Alım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17.000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17.000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18,61</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10358,32</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13.641,68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458">
                <a:tc>
                  <a:txBody>
                    <a:bodyPr/>
                    <a:lstStyle/>
                    <a:p>
                      <a:pPr>
                        <a:spcAft>
                          <a:spcPts val="0"/>
                        </a:spcAft>
                        <a:tabLst>
                          <a:tab pos="540385" algn="l"/>
                        </a:tabLst>
                      </a:pPr>
                      <a:r>
                        <a:rPr lang="tr-TR" sz="1400" dirty="0">
                          <a:solidFill>
                            <a:srgbClr val="000000"/>
                          </a:solidFill>
                          <a:latin typeface="Times New Roman"/>
                          <a:ea typeface="Times New Roman"/>
                          <a:cs typeface="Times New Roman"/>
                        </a:rPr>
                        <a:t>05- Cari Transferler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8690">
                <a:tc>
                  <a:txBody>
                    <a:bodyPr/>
                    <a:lstStyle/>
                    <a:p>
                      <a:pPr>
                        <a:spcAft>
                          <a:spcPts val="0"/>
                        </a:spcAft>
                        <a:tabLst>
                          <a:tab pos="540385" algn="l"/>
                        </a:tabLst>
                      </a:pPr>
                      <a:r>
                        <a:rPr lang="tr-TR" sz="1400" dirty="0">
                          <a:solidFill>
                            <a:srgbClr val="000000"/>
                          </a:solidFill>
                          <a:latin typeface="Times New Roman"/>
                          <a:ea typeface="Times New Roman"/>
                          <a:cs typeface="Times New Roman"/>
                        </a:rPr>
                        <a:t>06- Sermaye Giderleri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34533">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869.000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869.000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85,85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753.255,49</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16.594,5</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9219" name="Rectangle 3"/>
          <p:cNvSpPr>
            <a:spLocks noChangeArrowheads="1"/>
          </p:cNvSpPr>
          <p:nvPr/>
        </p:nvSpPr>
        <p:spPr bwMode="auto">
          <a:xfrm>
            <a:off x="1115616" y="2477507"/>
            <a:ext cx="25922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Bütçe Uygulama Sonuçları</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5" name="4 Tablo"/>
          <p:cNvGraphicFramePr>
            <a:graphicFrameLocks noGrp="1"/>
          </p:cNvGraphicFramePr>
          <p:nvPr/>
        </p:nvGraphicFramePr>
        <p:xfrm>
          <a:off x="1259632" y="1340768"/>
          <a:ext cx="7272808" cy="4032449"/>
        </p:xfrm>
        <a:graphic>
          <a:graphicData uri="http://schemas.openxmlformats.org/drawingml/2006/table">
            <a:tbl>
              <a:tblPr/>
              <a:tblGrid>
                <a:gridCol w="1311136"/>
                <a:gridCol w="935384"/>
                <a:gridCol w="927389"/>
                <a:gridCol w="1215199"/>
                <a:gridCol w="1103273"/>
                <a:gridCol w="879421"/>
                <a:gridCol w="901006"/>
              </a:tblGrid>
              <a:tr h="360881">
                <a:tc gridSpan="7">
                  <a:txBody>
                    <a:bodyPr/>
                    <a:lstStyle/>
                    <a:p>
                      <a:pPr algn="ctr">
                        <a:spcAft>
                          <a:spcPts val="0"/>
                        </a:spcAft>
                        <a:tabLst>
                          <a:tab pos="540385" algn="l"/>
                        </a:tabLst>
                      </a:pPr>
                      <a:r>
                        <a:rPr lang="tr-TR" sz="1200" b="1" dirty="0">
                          <a:solidFill>
                            <a:srgbClr val="000000"/>
                          </a:solidFill>
                          <a:latin typeface="Times New Roman"/>
                          <a:ea typeface="Times New Roman"/>
                          <a:cs typeface="Times New Roman"/>
                        </a:rPr>
                        <a:t>Öz Gelir</a:t>
                      </a:r>
                      <a:endParaRPr lang="tr-TR" sz="11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035570">
                <a:tc>
                  <a:txBody>
                    <a:bodyPr/>
                    <a:lstStyle/>
                    <a:p>
                      <a:pPr>
                        <a:spcAft>
                          <a:spcPts val="0"/>
                        </a:spcAft>
                        <a:tabLst>
                          <a:tab pos="540385" algn="l"/>
                        </a:tabLst>
                      </a:pPr>
                      <a:r>
                        <a:rPr lang="tr-TR" sz="1400" b="1"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Bütçe Ödeneği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Serbest Ödenek (b)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Gerçekleşme Durumu% (a*100)/b</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Kesin Harcama(a)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Kalan Ödenek</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Açıklama</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690380">
                <a:tc>
                  <a:txBody>
                    <a:bodyPr/>
                    <a:lstStyle/>
                    <a:p>
                      <a:pPr>
                        <a:spcAft>
                          <a:spcPts val="0"/>
                        </a:spcAft>
                        <a:tabLst>
                          <a:tab pos="540385" algn="l"/>
                        </a:tabLst>
                      </a:pPr>
                      <a:r>
                        <a:rPr lang="tr-TR" sz="1400" dirty="0">
                          <a:solidFill>
                            <a:srgbClr val="000000"/>
                          </a:solidFill>
                          <a:latin typeface="Times New Roman"/>
                          <a:ea typeface="Times New Roman"/>
                          <a:cs typeface="Times New Roman"/>
                        </a:rPr>
                        <a:t>Bilimsel Araştırmalar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SKS Bütçesi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solidFill>
                          <a:srgbClr val="FF0000"/>
                        </a:solidFill>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Yaz Okulu</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a:solidFill>
                            <a:srgbClr val="000000"/>
                          </a:solidFill>
                          <a:latin typeface="Times New Roman"/>
                          <a:ea typeface="Times New Roman"/>
                          <a:cs typeface="Times New Roman"/>
                        </a:rPr>
                        <a:t> -</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İkinci Öğretim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100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 0</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60881">
                <a:tc>
                  <a:txBody>
                    <a:bodyPr/>
                    <a:lstStyle/>
                    <a:p>
                      <a:pPr>
                        <a:spcAft>
                          <a:spcPts val="0"/>
                        </a:spcAft>
                        <a:tabLst>
                          <a:tab pos="540385" algn="l"/>
                        </a:tabLst>
                      </a:pPr>
                      <a:r>
                        <a:rPr lang="tr-TR" sz="1400" dirty="0">
                          <a:solidFill>
                            <a:srgbClr val="000000"/>
                          </a:solidFill>
                          <a:latin typeface="Times New Roman"/>
                          <a:ea typeface="Times New Roman"/>
                          <a:cs typeface="Times New Roman"/>
                        </a:rPr>
                        <a:t>Kira Gelirleri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502094">
                <a:tc>
                  <a:txBody>
                    <a:bodyPr/>
                    <a:lstStyle/>
                    <a:p>
                      <a:pPr algn="l">
                        <a:spcAft>
                          <a:spcPts val="0"/>
                        </a:spcAft>
                        <a:tabLst>
                          <a:tab pos="540385" algn="l"/>
                        </a:tabLst>
                      </a:pPr>
                      <a:r>
                        <a:rPr lang="tr-TR" sz="1400" b="1" dirty="0">
                          <a:solidFill>
                            <a:srgbClr val="000000"/>
                          </a:solidFill>
                          <a:latin typeface="Times New Roman"/>
                          <a:ea typeface="Times New Roman"/>
                          <a:cs typeface="Times New Roman"/>
                        </a:rPr>
                        <a:t>TOPLAM</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100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69.297,48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r">
                        <a:spcAft>
                          <a:spcPts val="0"/>
                        </a:spcAft>
                        <a:tabLst>
                          <a:tab pos="540385" algn="l"/>
                        </a:tabLst>
                      </a:pPr>
                      <a:r>
                        <a:rPr lang="tr-TR" sz="1400" b="1" dirty="0">
                          <a:solidFill>
                            <a:srgbClr val="000000"/>
                          </a:solidFill>
                          <a:latin typeface="Times New Roman"/>
                          <a:ea typeface="Times New Roman"/>
                          <a:cs typeface="Times New Roman"/>
                        </a:rPr>
                        <a:t> 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a:txBody>
                    <a:bodyPr/>
                    <a:lstStyle/>
                    <a:p>
                      <a:pPr algn="ctr">
                        <a:spcAft>
                          <a:spcPts val="0"/>
                        </a:spcAft>
                        <a:tabLst>
                          <a:tab pos="540385" algn="l"/>
                        </a:tabLst>
                      </a:pP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
        <p:nvSpPr>
          <p:cNvPr id="7" name="6 Dikdörtgen"/>
          <p:cNvSpPr/>
          <p:nvPr/>
        </p:nvSpPr>
        <p:spPr>
          <a:xfrm>
            <a:off x="2555776" y="332656"/>
            <a:ext cx="4572000" cy="307777"/>
          </a:xfrm>
          <a:prstGeom prst="rect">
            <a:avLst/>
          </a:prstGeom>
        </p:spPr>
        <p:txBody>
          <a:bodyPr>
            <a:spAutoFit/>
          </a:bodyPr>
          <a:lstStyle/>
          <a:p>
            <a:pPr algn="ctr"/>
            <a:r>
              <a:rPr lang="tr-TR" sz="1400" b="1" dirty="0" smtClean="0">
                <a:solidFill>
                  <a:srgbClr val="C00000"/>
                </a:solidFill>
              </a:rPr>
              <a:t>Ekonomik Sınıflandırma Bazında Yapılan Harcamalar</a:t>
            </a:r>
            <a:endParaRPr lang="tr-TR" sz="1400" dirty="0">
              <a:solidFill>
                <a:srgbClr val="C000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2555776" y="260648"/>
            <a:ext cx="4572000" cy="307777"/>
          </a:xfrm>
          <a:prstGeom prst="rect">
            <a:avLst/>
          </a:prstGeom>
        </p:spPr>
        <p:txBody>
          <a:bodyPr>
            <a:spAutoFit/>
          </a:bodyPr>
          <a:lstStyle/>
          <a:p>
            <a:pPr lvl="0" algn="ctr" fontAlgn="base">
              <a:spcBef>
                <a:spcPct val="0"/>
              </a:spcBef>
              <a:spcAft>
                <a:spcPct val="0"/>
              </a:spcAft>
              <a:tabLst>
                <a:tab pos="539750" algn="l"/>
              </a:tabLst>
            </a:pPr>
            <a:r>
              <a:rPr lang="tr-TR" sz="1400" b="1" dirty="0" smtClean="0">
                <a:solidFill>
                  <a:srgbClr val="C00000"/>
                </a:solidFill>
                <a:latin typeface="Calibri" pitchFamily="34" charset="0"/>
                <a:ea typeface="Times New Roman" pitchFamily="18" charset="0"/>
                <a:cs typeface="Times New Roman" pitchFamily="18" charset="0"/>
              </a:rPr>
              <a:t>FAALİYETLERE İLİŞKİN BİLGİ VE DEĞERLENDİRMELER</a:t>
            </a:r>
            <a:endParaRPr lang="tr-TR" sz="1400" dirty="0" smtClean="0">
              <a:solidFill>
                <a:srgbClr val="C00000"/>
              </a:solidFill>
              <a:latin typeface="Arial" pitchFamily="34" charset="0"/>
              <a:cs typeface="Arial" pitchFamily="34" charset="0"/>
            </a:endParaRPr>
          </a:p>
        </p:txBody>
      </p:sp>
      <p:graphicFrame>
        <p:nvGraphicFramePr>
          <p:cNvPr id="6" name="5 Tablo"/>
          <p:cNvGraphicFramePr>
            <a:graphicFrameLocks noGrp="1"/>
          </p:cNvGraphicFramePr>
          <p:nvPr/>
        </p:nvGraphicFramePr>
        <p:xfrm>
          <a:off x="1331641" y="1412776"/>
          <a:ext cx="7272808" cy="3085437"/>
        </p:xfrm>
        <a:graphic>
          <a:graphicData uri="http://schemas.openxmlformats.org/drawingml/2006/table">
            <a:tbl>
              <a:tblPr/>
              <a:tblGrid>
                <a:gridCol w="263717"/>
                <a:gridCol w="305745"/>
                <a:gridCol w="430187"/>
                <a:gridCol w="410409"/>
                <a:gridCol w="3224760"/>
                <a:gridCol w="2637990"/>
              </a:tblGrid>
              <a:tr h="184745">
                <a:tc gridSpan="6">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 Bazında Yapılan Harcamalar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408093">
                <a:tc gridSpan="4">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Kod</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hMerge="1">
                  <a:txBody>
                    <a:bodyPr/>
                    <a:lstStyle/>
                    <a:p>
                      <a:endParaRPr lang="tr-TR"/>
                    </a:p>
                  </a:txBody>
                  <a:tcPr/>
                </a:tc>
                <a:tc hMerge="1">
                  <a:txBody>
                    <a:bodyPr/>
                    <a:lstStyle/>
                    <a:p>
                      <a:endParaRPr lang="tr-TR"/>
                    </a:p>
                  </a:txBody>
                  <a:tcPr/>
                </a:tc>
                <a:tc row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Ekonomik Sınıflandırmanın Adı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rowSpan="2">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2015</a:t>
                      </a:r>
                      <a:r>
                        <a:rPr lang="tr-TR" sz="1400" b="1" baseline="0" dirty="0" smtClean="0">
                          <a:solidFill>
                            <a:srgbClr val="000000"/>
                          </a:solidFill>
                          <a:latin typeface="Times New Roman"/>
                          <a:ea typeface="Times New Roman"/>
                          <a:cs typeface="Times New Roman"/>
                        </a:rPr>
                        <a:t> </a:t>
                      </a:r>
                      <a:r>
                        <a:rPr lang="tr-TR" sz="1400" b="1" dirty="0" smtClean="0">
                          <a:solidFill>
                            <a:srgbClr val="000000"/>
                          </a:solidFill>
                          <a:latin typeface="Times New Roman"/>
                          <a:ea typeface="Times New Roman"/>
                          <a:cs typeface="Times New Roman"/>
                        </a:rPr>
                        <a:t>Yılı </a:t>
                      </a:r>
                      <a:r>
                        <a:rPr lang="tr-TR" sz="1400" b="1" dirty="0">
                          <a:solidFill>
                            <a:srgbClr val="000000"/>
                          </a:solidFill>
                          <a:latin typeface="Times New Roman"/>
                          <a:ea typeface="Times New Roman"/>
                          <a:cs typeface="Times New Roman"/>
                        </a:rPr>
                        <a:t>Harcama Tutarı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184745">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III</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IV</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vMerge="1">
                  <a:txBody>
                    <a:bodyPr/>
                    <a:lstStyle/>
                    <a:p>
                      <a:endParaRPr lang="tr-TR"/>
                    </a:p>
                  </a:txBody>
                  <a:tcPr/>
                </a:tc>
                <a:tc vMerge="1">
                  <a:txBody>
                    <a:bodyPr/>
                    <a:lstStyle/>
                    <a:p>
                      <a:endParaRPr lang="tr-TR"/>
                    </a:p>
                  </a:txBody>
                  <a:tcPr/>
                </a:tc>
              </a:tr>
              <a:tr h="232864">
                <a:tc>
                  <a:txBody>
                    <a:bodyPr/>
                    <a:lstStyle/>
                    <a:p>
                      <a:pPr>
                        <a:spcAft>
                          <a:spcPts val="0"/>
                        </a:spcAft>
                        <a:tabLst>
                          <a:tab pos="540385" algn="l"/>
                        </a:tabLst>
                      </a:pPr>
                      <a:r>
                        <a:rPr lang="tr-TR" sz="1400" b="0" dirty="0">
                          <a:solidFill>
                            <a:srgbClr val="000000"/>
                          </a:solidFill>
                          <a:latin typeface="Times New Roman"/>
                          <a:ea typeface="Times New Roman"/>
                          <a:cs typeface="Times New Roman"/>
                        </a:rPr>
                        <a:t> 0</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1.679,149.00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267.822,00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2 </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 1</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Memurlar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latin typeface="+mn-lt"/>
                          <a:ea typeface="Calibri"/>
                          <a:cs typeface="Times New Roman"/>
                        </a:rPr>
                        <a:t>1.679,149.00</a:t>
                      </a: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 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2 </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Sözleşmeli Personel</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marL="0" marR="0" indent="0" algn="r" defTabSz="914400" rtl="0" eaLnBrk="1" fontAlgn="auto" latinLnBrk="0" hangingPunct="1">
                        <a:lnSpc>
                          <a:spcPct val="100000"/>
                        </a:lnSpc>
                        <a:spcBef>
                          <a:spcPts val="0"/>
                        </a:spcBef>
                        <a:spcAft>
                          <a:spcPts val="0"/>
                        </a:spcAft>
                        <a:buClrTx/>
                        <a:buSzTx/>
                        <a:buFontTx/>
                        <a:buNone/>
                        <a:tabLst>
                          <a:tab pos="540385" algn="l"/>
                        </a:tabLst>
                        <a:defRPr/>
                      </a:pPr>
                      <a:r>
                        <a:rPr lang="tr-TR" sz="1400" dirty="0" smtClean="0">
                          <a:latin typeface="+mn-lt"/>
                          <a:ea typeface="Calibri"/>
                          <a:cs typeface="Times New Roman"/>
                        </a:rPr>
                        <a:t>267.822,00</a:t>
                      </a: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2</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Tüketime Yönelik Mal ve Malzeme Alımları</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18.481,16</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Yolluklar</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20.000.00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388781">
                <a:tc>
                  <a:txBody>
                    <a:bodyPr/>
                    <a:lstStyle/>
                    <a:p>
                      <a:pPr>
                        <a:spcAft>
                          <a:spcPts val="0"/>
                        </a:spcAft>
                        <a:tabLst>
                          <a:tab pos="540385" algn="l"/>
                        </a:tabLst>
                      </a:pPr>
                      <a:r>
                        <a:rPr lang="tr-TR" sz="1400" b="0">
                          <a:solidFill>
                            <a:srgbClr val="000000"/>
                          </a:solidFill>
                          <a:latin typeface="Times New Roman"/>
                          <a:ea typeface="Times New Roman"/>
                          <a:cs typeface="Times New Roman"/>
                        </a:rPr>
                        <a:t>0</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3</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7</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Menkul ve Gayrı Menkul Bakım Onarım Giderleri</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4.579,58</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864">
                <a:tc>
                  <a:txBody>
                    <a:bodyPr/>
                    <a:lstStyle/>
                    <a:p>
                      <a:pPr>
                        <a:spcAft>
                          <a:spcPts val="0"/>
                        </a:spcAft>
                        <a:tabLst>
                          <a:tab pos="540385" algn="l"/>
                        </a:tabLst>
                      </a:pPr>
                      <a:r>
                        <a:rPr lang="tr-TR" sz="1400" b="0">
                          <a:solidFill>
                            <a:srgbClr val="000000"/>
                          </a:solidFill>
                          <a:latin typeface="Times New Roman"/>
                          <a:ea typeface="Times New Roman"/>
                          <a:cs typeface="Times New Roman"/>
                        </a:rPr>
                        <a:t>7</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a:solidFill>
                            <a:srgbClr val="000000"/>
                          </a:solidFill>
                          <a:latin typeface="Times New Roman"/>
                          <a:ea typeface="Times New Roman"/>
                          <a:cs typeface="Times New Roman"/>
                        </a:rPr>
                        <a:t>2</a:t>
                      </a:r>
                      <a:endParaRPr lang="tr-TR" sz="1400" b="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b="0" dirty="0">
                          <a:solidFill>
                            <a:srgbClr val="000000"/>
                          </a:solidFill>
                          <a:latin typeface="Times New Roman"/>
                          <a:ea typeface="Times New Roman"/>
                          <a:cs typeface="Times New Roman"/>
                        </a:rPr>
                        <a:t>1</a:t>
                      </a:r>
                      <a:endParaRPr lang="tr-TR" sz="1400" b="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4">
                        <a:lumMod val="20000"/>
                        <a:lumOff val="80000"/>
                      </a:schemeClr>
                    </a:solidFill>
                  </a:tcPr>
                </a:tc>
                <a:tc>
                  <a:txBody>
                    <a:bodyPr/>
                    <a:lstStyle/>
                    <a:p>
                      <a:pPr>
                        <a:spcAft>
                          <a:spcPts val="0"/>
                        </a:spcAft>
                        <a:tabLst>
                          <a:tab pos="540385" algn="l"/>
                        </a:tabLst>
                      </a:pPr>
                      <a:r>
                        <a:rPr lang="tr-TR" sz="1400">
                          <a:solidFill>
                            <a:srgbClr val="000000"/>
                          </a:solidFill>
                          <a:latin typeface="Times New Roman"/>
                          <a:ea typeface="Times New Roman"/>
                          <a:cs typeface="Times New Roman"/>
                        </a:rPr>
                        <a:t>Memurlar (İkinci Öğretim)</a:t>
                      </a:r>
                      <a:endParaRPr lang="tr-TR" sz="140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12.675,00</a:t>
                      </a:r>
                      <a:endParaRPr lang="tr-TR" sz="1400" dirty="0">
                        <a:latin typeface="Calibri"/>
                        <a:ea typeface="Calibri"/>
                        <a:cs typeface="Times New Roman"/>
                      </a:endParaRPr>
                    </a:p>
                  </a:txBody>
                  <a:tcPr marL="44450" marR="4445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graphicFrame>
        <p:nvGraphicFramePr>
          <p:cNvPr id="7" name="6 Tablo"/>
          <p:cNvGraphicFramePr>
            <a:graphicFrameLocks noGrp="1"/>
          </p:cNvGraphicFramePr>
          <p:nvPr/>
        </p:nvGraphicFramePr>
        <p:xfrm>
          <a:off x="1331640" y="4725144"/>
          <a:ext cx="7272810" cy="1386828"/>
        </p:xfrm>
        <a:graphic>
          <a:graphicData uri="http://schemas.openxmlformats.org/drawingml/2006/table">
            <a:tbl>
              <a:tblPr/>
              <a:tblGrid>
                <a:gridCol w="2320188"/>
                <a:gridCol w="704148"/>
                <a:gridCol w="946726"/>
                <a:gridCol w="709458"/>
                <a:gridCol w="941416"/>
                <a:gridCol w="825437"/>
                <a:gridCol w="825437"/>
              </a:tblGrid>
              <a:tr h="240027">
                <a:tc gridSpan="7">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İhale Kanunu Çerçevesinde Yapılan Alımlar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c hMerge="1">
                  <a:txBody>
                    <a:bodyPr/>
                    <a:lstStyle/>
                    <a:p>
                      <a:endParaRPr lang="tr-TR"/>
                    </a:p>
                  </a:txBody>
                  <a:tcPr/>
                </a:tc>
              </a:tr>
              <a:tr h="120013">
                <a:tc row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İhale Türü</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Mal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Hizmet Alımı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gridSpan="2">
                  <a:txBody>
                    <a:bodyPr/>
                    <a:lstStyle/>
                    <a:p>
                      <a:pPr algn="ctr">
                        <a:spcAft>
                          <a:spcPts val="0"/>
                        </a:spcAft>
                        <a:tabLst>
                          <a:tab pos="540385" algn="l"/>
                        </a:tabLst>
                      </a:pPr>
                      <a:r>
                        <a:rPr lang="tr-TR" sz="1400" b="1" dirty="0">
                          <a:solidFill>
                            <a:srgbClr val="000000"/>
                          </a:solidFill>
                          <a:latin typeface="Times New Roman"/>
                          <a:ea typeface="Times New Roman"/>
                          <a:cs typeface="Times New Roman"/>
                        </a:rPr>
                        <a:t>Yapım İşi</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r>
              <a:tr h="0">
                <a:tc vMerge="1">
                  <a:txBody>
                    <a:bodyPr/>
                    <a:lstStyle/>
                    <a:p>
                      <a:endParaRPr lang="tr-TR"/>
                    </a:p>
                  </a:txBody>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Sayı </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Tutar</a:t>
                      </a:r>
                      <a:endParaRPr lang="tr-TR" sz="1400" dirty="0">
                        <a:latin typeface="Calibri"/>
                        <a:ea typeface="Calibri"/>
                        <a:cs typeface="Times New Roman"/>
                      </a:endParaRPr>
                    </a:p>
                  </a:txBody>
                  <a:tcPr marL="43829" marR="43829"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r>
              <a:tr h="240027">
                <a:tc>
                  <a:txBody>
                    <a:bodyPr/>
                    <a:lstStyle/>
                    <a:p>
                      <a:pPr>
                        <a:spcAft>
                          <a:spcPts val="0"/>
                        </a:spcAft>
                        <a:tabLst>
                          <a:tab pos="540385" algn="l"/>
                        </a:tabLst>
                      </a:pPr>
                      <a:r>
                        <a:rPr lang="tr-TR" sz="1400" dirty="0">
                          <a:solidFill>
                            <a:srgbClr val="000000"/>
                          </a:solidFill>
                          <a:latin typeface="Times New Roman"/>
                          <a:ea typeface="Times New Roman"/>
                          <a:cs typeface="Times New Roman"/>
                        </a:rPr>
                        <a:t>Doğrudan Temin</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5</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18.481,16</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6</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b="0" dirty="0" smtClean="0">
                          <a:solidFill>
                            <a:srgbClr val="000000"/>
                          </a:solidFill>
                          <a:latin typeface="Times New Roman"/>
                          <a:ea typeface="Times New Roman"/>
                          <a:cs typeface="Times New Roman"/>
                        </a:rPr>
                        <a:t>24.848,44</a:t>
                      </a:r>
                      <a:r>
                        <a:rPr lang="tr-TR" sz="1400" b="0" dirty="0">
                          <a:solidFill>
                            <a:srgbClr val="000000"/>
                          </a:solidFill>
                          <a:latin typeface="Times New Roman"/>
                          <a:ea typeface="Times New Roman"/>
                          <a:cs typeface="Times New Roman"/>
                        </a:rPr>
                        <a:t> </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Pazarlık</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smtClean="0">
                          <a:solidFill>
                            <a:srgbClr val="000000"/>
                          </a:solidFill>
                          <a:latin typeface="Times New Roman"/>
                          <a:ea typeface="Times New Roman"/>
                          <a:cs typeface="Times New Roman"/>
                        </a:rPr>
                        <a:t>0</a:t>
                      </a: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0027">
                <a:tc>
                  <a:txBody>
                    <a:bodyPr/>
                    <a:lstStyle/>
                    <a:p>
                      <a:pPr>
                        <a:spcAft>
                          <a:spcPts val="0"/>
                        </a:spcAft>
                        <a:tabLst>
                          <a:tab pos="540385" algn="l"/>
                        </a:tabLst>
                      </a:pPr>
                      <a:r>
                        <a:rPr lang="tr-TR" sz="1400">
                          <a:solidFill>
                            <a:srgbClr val="000000"/>
                          </a:solidFill>
                          <a:latin typeface="Times New Roman"/>
                          <a:ea typeface="Times New Roman"/>
                          <a:cs typeface="Times New Roman"/>
                        </a:rPr>
                        <a:t>Açık İhale</a:t>
                      </a:r>
                      <a:endParaRPr lang="tr-TR" sz="140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smtClean="0">
                          <a:solidFill>
                            <a:srgbClr val="000000"/>
                          </a:solidFill>
                          <a:latin typeface="Times New Roman"/>
                          <a:ea typeface="Times New Roman"/>
                          <a:cs typeface="Times New Roman"/>
                        </a:rPr>
                        <a:t>0</a:t>
                      </a:r>
                      <a:r>
                        <a:rPr lang="tr-TR" sz="1400" dirty="0">
                          <a:solidFill>
                            <a:srgbClr val="000000"/>
                          </a:solidFill>
                          <a:latin typeface="Times New Roman"/>
                          <a:ea typeface="Times New Roman"/>
                          <a:cs typeface="Times New Roman"/>
                        </a:rPr>
                        <a:t> </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0</a:t>
                      </a:r>
                      <a:endParaRPr lang="tr-TR" sz="140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smtClean="0">
                          <a:solidFill>
                            <a:srgbClr val="000000"/>
                          </a:solidFill>
                          <a:latin typeface="Times New Roman"/>
                          <a:ea typeface="Times New Roman"/>
                          <a:cs typeface="Times New Roman"/>
                        </a:rPr>
                        <a:t> 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ctr">
                        <a:spcAft>
                          <a:spcPts val="0"/>
                        </a:spcAft>
                        <a:tabLst>
                          <a:tab pos="540385" algn="l"/>
                        </a:tabLst>
                      </a:pPr>
                      <a:r>
                        <a:rPr lang="tr-TR" sz="1400" b="0" dirty="0">
                          <a:solidFill>
                            <a:srgbClr val="000000"/>
                          </a:solidFill>
                          <a:latin typeface="Times New Roman"/>
                          <a:ea typeface="Times New Roman"/>
                          <a:cs typeface="Times New Roman"/>
                        </a:rPr>
                        <a:t> </a:t>
                      </a:r>
                      <a:r>
                        <a:rPr lang="tr-TR" sz="1400" b="0" dirty="0" smtClean="0">
                          <a:solidFill>
                            <a:srgbClr val="000000"/>
                          </a:solidFill>
                          <a:latin typeface="Times New Roman"/>
                          <a:ea typeface="Times New Roman"/>
                          <a:cs typeface="Times New Roman"/>
                        </a:rPr>
                        <a:t>0</a:t>
                      </a:r>
                      <a:endParaRPr lang="tr-TR" sz="1400" b="0" dirty="0">
                        <a:latin typeface="Calibri"/>
                        <a:ea typeface="Calibri"/>
                        <a:cs typeface="Times New Roman"/>
                      </a:endParaRPr>
                    </a:p>
                  </a:txBody>
                  <a:tcPr marL="43829" marR="43829" marT="0" marB="0" anchor="b">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bl>
          </a:graphicData>
        </a:graphic>
      </p:graphicFrame>
      <p:sp>
        <p:nvSpPr>
          <p:cNvPr id="5121"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graphicFrame>
        <p:nvGraphicFramePr>
          <p:cNvPr id="4" name="3 Tablo"/>
          <p:cNvGraphicFramePr>
            <a:graphicFrameLocks noGrp="1"/>
          </p:cNvGraphicFramePr>
          <p:nvPr/>
        </p:nvGraphicFramePr>
        <p:xfrm>
          <a:off x="1403649" y="908724"/>
          <a:ext cx="7200800" cy="5112563"/>
        </p:xfrm>
        <a:graphic>
          <a:graphicData uri="http://schemas.openxmlformats.org/drawingml/2006/table">
            <a:tbl>
              <a:tblPr/>
              <a:tblGrid>
                <a:gridCol w="1122468"/>
                <a:gridCol w="3039166"/>
                <a:gridCol w="3039166"/>
              </a:tblGrid>
              <a:tr h="234922">
                <a:tc gridSpan="3">
                  <a:txBody>
                    <a:bodyPr/>
                    <a:lstStyle/>
                    <a:p>
                      <a:pPr algn="ctr">
                        <a:spcAft>
                          <a:spcPts val="0"/>
                        </a:spcAft>
                        <a:tabLst>
                          <a:tab pos="540385" algn="l"/>
                        </a:tabLst>
                      </a:pPr>
                      <a:r>
                        <a:rPr lang="tr-TR" sz="1400" b="1" dirty="0" smtClean="0">
                          <a:solidFill>
                            <a:srgbClr val="000000"/>
                          </a:solidFill>
                          <a:latin typeface="Times New Roman"/>
                          <a:ea typeface="Times New Roman"/>
                          <a:cs typeface="Times New Roman"/>
                        </a:rPr>
                        <a:t>2015 </a:t>
                      </a:r>
                      <a:r>
                        <a:rPr lang="tr-TR" sz="1400" b="1" dirty="0">
                          <a:solidFill>
                            <a:srgbClr val="000000"/>
                          </a:solidFill>
                          <a:latin typeface="Times New Roman"/>
                          <a:ea typeface="Times New Roman"/>
                          <a:cs typeface="Times New Roman"/>
                        </a:rPr>
                        <a:t>Faaliyet Maliyetleri Tablosu</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00"/>
                    </a:solidFill>
                  </a:tcPr>
                </a:tc>
                <a:tc hMerge="1">
                  <a:txBody>
                    <a:bodyPr/>
                    <a:lstStyle/>
                    <a:p>
                      <a:endParaRPr lang="tr-TR"/>
                    </a:p>
                  </a:txBody>
                  <a:tcPr/>
                </a:tc>
                <a:tc hMerge="1">
                  <a:txBody>
                    <a:bodyPr/>
                    <a:lstStyle/>
                    <a:p>
                      <a:endParaRPr lang="tr-TR"/>
                    </a:p>
                  </a:txBody>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İdare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38.73–Siirt Üniversitesi</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472847">
                <a:tc gridSpan="2">
                  <a:txBody>
                    <a:bodyPr/>
                    <a:lstStyle/>
                    <a:p>
                      <a:pPr algn="just">
                        <a:spcAft>
                          <a:spcPts val="0"/>
                        </a:spcAft>
                        <a:tabLst>
                          <a:tab pos="540385" algn="l"/>
                        </a:tabLst>
                      </a:pPr>
                      <a:r>
                        <a:rPr lang="tr-TR" sz="1400" b="1" dirty="0">
                          <a:solidFill>
                            <a:srgbClr val="000000"/>
                          </a:solidFill>
                          <a:latin typeface="Times New Roman"/>
                          <a:ea typeface="Times New Roman"/>
                          <a:cs typeface="Times New Roman"/>
                        </a:rPr>
                        <a:t>Performans Hedefi</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just">
                        <a:spcAft>
                          <a:spcPts val="0"/>
                        </a:spcAft>
                        <a:tabLst>
                          <a:tab pos="540385" algn="l"/>
                        </a:tabLst>
                      </a:pPr>
                      <a:r>
                        <a:rPr lang="tr-TR" sz="1200" dirty="0" smtClean="0">
                          <a:solidFill>
                            <a:srgbClr val="000000"/>
                          </a:solidFill>
                          <a:latin typeface="Times New Roman"/>
                          <a:ea typeface="Times New Roman"/>
                          <a:cs typeface="Times New Roman"/>
                        </a:rPr>
                        <a:t>5018 </a:t>
                      </a:r>
                      <a:r>
                        <a:rPr lang="tr-TR" sz="1200" dirty="0">
                          <a:solidFill>
                            <a:srgbClr val="000000"/>
                          </a:solidFill>
                          <a:latin typeface="Times New Roman"/>
                          <a:ea typeface="Times New Roman"/>
                          <a:cs typeface="Times New Roman"/>
                        </a:rPr>
                        <a:t>Sayılı Kamu Mali Yönetim ve Kontrol Kanununa Kapsamında Harcamalar yapmak</a:t>
                      </a:r>
                      <a:endParaRPr lang="tr-TR" sz="12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Faaliyet Adı</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2015</a:t>
                      </a:r>
                      <a:r>
                        <a:rPr lang="tr-TR" sz="1400" baseline="0" dirty="0" smtClean="0">
                          <a:solidFill>
                            <a:srgbClr val="000000"/>
                          </a:solidFill>
                          <a:latin typeface="Times New Roman"/>
                          <a:ea typeface="Times New Roman"/>
                          <a:cs typeface="Times New Roman"/>
                        </a:rPr>
                        <a:t> </a:t>
                      </a:r>
                      <a:r>
                        <a:rPr lang="tr-TR" sz="1400" dirty="0" smtClean="0">
                          <a:solidFill>
                            <a:srgbClr val="000000"/>
                          </a:solidFill>
                          <a:latin typeface="Times New Roman"/>
                          <a:ea typeface="Times New Roman"/>
                          <a:cs typeface="Times New Roman"/>
                        </a:rPr>
                        <a:t> </a:t>
                      </a:r>
                      <a:r>
                        <a:rPr lang="tr-TR" sz="1400" dirty="0">
                          <a:solidFill>
                            <a:srgbClr val="000000"/>
                          </a:solidFill>
                          <a:latin typeface="Times New Roman"/>
                          <a:ea typeface="Times New Roman"/>
                          <a:cs typeface="Times New Roman"/>
                        </a:rPr>
                        <a:t>Yılı Harcamaları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Sorumlu Harcama Birimi veya Birimleri </a:t>
                      </a:r>
                      <a:endParaRPr lang="tr-TR" sz="1400" b="1" dirty="0">
                        <a:latin typeface="Calibri"/>
                        <a:ea typeface="Calibri"/>
                        <a:cs typeface="Times New Roman"/>
                      </a:endParaRPr>
                    </a:p>
                  </a:txBody>
                  <a:tcPr marL="42091" marR="42091" marT="0" marB="0" anchor="ctr">
                    <a:lnL w="12700" cap="flat" cmpd="dbl" algn="ctr">
                      <a:solidFill>
                        <a:srgbClr val="000000"/>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 İlahiyat Fakültesi Dekanlığı</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Ekonomik Kod </a:t>
                      </a:r>
                      <a:endParaRPr lang="tr-TR" sz="1400" b="1"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spcAft>
                          <a:spcPts val="0"/>
                        </a:spcAft>
                        <a:tabLst>
                          <a:tab pos="540385" algn="l"/>
                        </a:tabLst>
                      </a:pPr>
                      <a:r>
                        <a:rPr lang="tr-TR" sz="1400">
                          <a:solidFill>
                            <a:srgbClr val="000000"/>
                          </a:solidFill>
                          <a:latin typeface="Times New Roman"/>
                          <a:ea typeface="Times New Roman"/>
                          <a:cs typeface="Times New Roman"/>
                        </a:rPr>
                        <a:t>Ödenek</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01</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Personel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1.946,971,00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0721">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02</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SGK Devlet Primi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168.000,00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4395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03</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Mal ve Hizmet Alım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smtClean="0">
                          <a:latin typeface="Calibri"/>
                          <a:ea typeface="Calibri"/>
                          <a:cs typeface="Times New Roman"/>
                        </a:rPr>
                        <a:t>43.329,6</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66582">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04</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Faiz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9960">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05</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Cari Transferler</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92574">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06</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Giderleri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7408">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07</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Sermaye Transferleri</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a:txBody>
                    <a:bodyPr/>
                    <a:lstStyle/>
                    <a:p>
                      <a:pPr algn="ctr">
                        <a:spcAft>
                          <a:spcPts val="0"/>
                        </a:spcAft>
                        <a:tabLst>
                          <a:tab pos="540385" algn="l"/>
                        </a:tabLst>
                      </a:pPr>
                      <a:r>
                        <a:rPr lang="tr-TR" sz="1400" dirty="0">
                          <a:solidFill>
                            <a:srgbClr val="000000"/>
                          </a:solidFill>
                          <a:latin typeface="Times New Roman"/>
                          <a:ea typeface="Times New Roman"/>
                          <a:cs typeface="Times New Roman"/>
                        </a:rPr>
                        <a:t>08</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Borç verme</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Bütçe Kaynak İhtiyacı</a:t>
                      </a:r>
                      <a:endParaRPr lang="tr-TR" sz="1400" b="1" dirty="0">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b="1" dirty="0" smtClean="0">
                          <a:solidFill>
                            <a:srgbClr val="FF0000"/>
                          </a:solidFill>
                          <a:latin typeface="Calibri"/>
                          <a:ea typeface="Calibri"/>
                          <a:cs typeface="Times New Roman"/>
                        </a:rPr>
                        <a:t>?</a:t>
                      </a:r>
                      <a:endParaRPr lang="tr-TR" sz="1400" b="1" dirty="0">
                        <a:solidFill>
                          <a:srgbClr val="FF0000"/>
                        </a:solidFill>
                        <a:latin typeface="Calibri"/>
                        <a:ea typeface="Calibri"/>
                        <a:cs typeface="Times New Roman"/>
                      </a:endParaRPr>
                    </a:p>
                  </a:txBody>
                  <a:tcPr marL="42091" marR="36000"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r h="232029">
                <a:tc rowSpan="3">
                  <a:txBody>
                    <a:bodyPr/>
                    <a:lstStyle/>
                    <a:p>
                      <a:pPr>
                        <a:spcAft>
                          <a:spcPts val="0"/>
                        </a:spcAft>
                        <a:tabLst>
                          <a:tab pos="540385" algn="l"/>
                        </a:tabLst>
                      </a:pPr>
                      <a:r>
                        <a:rPr lang="tr-TR" sz="1400" dirty="0">
                          <a:solidFill>
                            <a:srgbClr val="000000"/>
                          </a:solidFill>
                          <a:latin typeface="Times New Roman"/>
                          <a:ea typeface="Times New Roman"/>
                          <a:cs typeface="Times New Roman"/>
                        </a:rPr>
                        <a:t>Bütçe Dışı Kaynak</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92D050"/>
                    </a:solidFill>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Döner Sermaye</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Diğer Yurt İçi</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a:solidFill>
                            <a:srgbClr val="000000"/>
                          </a:solidFill>
                          <a:latin typeface="Times New Roman"/>
                          <a:ea typeface="Times New Roman"/>
                          <a:cs typeface="Times New Roman"/>
                        </a:rPr>
                        <a:t>0,00</a:t>
                      </a:r>
                      <a:endParaRPr lang="tr-TR" sz="140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2029">
                <a:tc vMerge="1">
                  <a:txBody>
                    <a:bodyPr/>
                    <a:lstStyle/>
                    <a:p>
                      <a:endParaRPr lang="tr-TR"/>
                    </a:p>
                  </a:txBody>
                  <a:tcPr/>
                </a:tc>
                <a:tc>
                  <a:txBody>
                    <a:bodyPr/>
                    <a:lstStyle/>
                    <a:p>
                      <a:pPr>
                        <a:spcAft>
                          <a:spcPts val="0"/>
                        </a:spcAft>
                        <a:tabLst>
                          <a:tab pos="540385" algn="l"/>
                        </a:tabLst>
                      </a:pPr>
                      <a:r>
                        <a:rPr lang="tr-TR" sz="1400" dirty="0">
                          <a:solidFill>
                            <a:srgbClr val="000000"/>
                          </a:solidFill>
                          <a:latin typeface="Times New Roman"/>
                          <a:ea typeface="Times New Roman"/>
                          <a:cs typeface="Times New Roman"/>
                        </a:rPr>
                        <a:t>Yurt Dışı </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36422">
                <a:tc gridSpan="2">
                  <a:txBody>
                    <a:bodyPr/>
                    <a:lstStyle/>
                    <a:p>
                      <a:pPr>
                        <a:spcAft>
                          <a:spcPts val="0"/>
                        </a:spcAft>
                        <a:tabLst>
                          <a:tab pos="540385" algn="l"/>
                        </a:tabLst>
                      </a:pPr>
                      <a:r>
                        <a:rPr lang="tr-TR" sz="1400" dirty="0">
                          <a:solidFill>
                            <a:srgbClr val="000000"/>
                          </a:solidFill>
                          <a:latin typeface="Times New Roman"/>
                          <a:ea typeface="Times New Roman"/>
                          <a:cs typeface="Times New Roman"/>
                        </a:rPr>
                        <a:t>Toplam Bütçe Dışı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c hMerge="1">
                  <a:txBody>
                    <a:bodyPr/>
                    <a:lstStyle/>
                    <a:p>
                      <a:endParaRPr lang="tr-TR"/>
                    </a:p>
                  </a:txBody>
                  <a:tcPr/>
                </a:tc>
                <a:tc>
                  <a:txBody>
                    <a:bodyPr/>
                    <a:lstStyle/>
                    <a:p>
                      <a:pPr algn="r">
                        <a:spcAft>
                          <a:spcPts val="0"/>
                        </a:spcAft>
                        <a:tabLst>
                          <a:tab pos="540385" algn="l"/>
                        </a:tabLst>
                      </a:pPr>
                      <a:r>
                        <a:rPr lang="tr-TR" sz="1400" dirty="0">
                          <a:solidFill>
                            <a:srgbClr val="000000"/>
                          </a:solidFill>
                          <a:latin typeface="Times New Roman"/>
                          <a:ea typeface="Times New Roman"/>
                          <a:cs typeface="Times New Roman"/>
                        </a:rPr>
                        <a:t>0,00</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rgbClr val="FFFFFF"/>
                    </a:solidFill>
                  </a:tcPr>
                </a:tc>
              </a:tr>
              <a:tr h="283708">
                <a:tc gridSpan="2">
                  <a:txBody>
                    <a:bodyPr/>
                    <a:lstStyle/>
                    <a:p>
                      <a:pPr>
                        <a:spcAft>
                          <a:spcPts val="0"/>
                        </a:spcAft>
                        <a:tabLst>
                          <a:tab pos="540385" algn="l"/>
                        </a:tabLst>
                      </a:pPr>
                      <a:r>
                        <a:rPr lang="tr-TR" sz="1400" b="1" dirty="0">
                          <a:solidFill>
                            <a:srgbClr val="000000"/>
                          </a:solidFill>
                          <a:latin typeface="Times New Roman"/>
                          <a:ea typeface="Times New Roman"/>
                          <a:cs typeface="Times New Roman"/>
                        </a:rPr>
                        <a:t>Toplam  Kaynak İhtiyacı</a:t>
                      </a:r>
                      <a:endParaRPr lang="tr-TR" sz="1400" dirty="0">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c hMerge="1">
                  <a:txBody>
                    <a:bodyPr/>
                    <a:lstStyle/>
                    <a:p>
                      <a:endParaRPr lang="tr-TR"/>
                    </a:p>
                  </a:txBody>
                  <a:tcPr/>
                </a:tc>
                <a:tc>
                  <a:txBody>
                    <a:bodyPr/>
                    <a:lstStyle/>
                    <a:p>
                      <a:pPr algn="r">
                        <a:spcAft>
                          <a:spcPts val="0"/>
                        </a:spcAft>
                        <a:tabLst>
                          <a:tab pos="540385" algn="l"/>
                        </a:tabLst>
                      </a:pPr>
                      <a:r>
                        <a:rPr lang="tr-TR" sz="1400" dirty="0" smtClean="0">
                          <a:solidFill>
                            <a:srgbClr val="FF0000"/>
                          </a:solidFill>
                          <a:latin typeface="Calibri"/>
                          <a:ea typeface="Calibri"/>
                          <a:cs typeface="Times New Roman"/>
                        </a:rPr>
                        <a:t>?</a:t>
                      </a:r>
                      <a:endParaRPr lang="tr-TR" sz="1400" dirty="0">
                        <a:solidFill>
                          <a:srgbClr val="FF0000"/>
                        </a:solidFill>
                        <a:latin typeface="Calibri"/>
                        <a:ea typeface="Calibri"/>
                        <a:cs typeface="Times New Roman"/>
                      </a:endParaRPr>
                    </a:p>
                  </a:txBody>
                  <a:tcPr marL="42091" marR="42091" marT="0" marB="0" anchor="ctr">
                    <a:lnL w="28575" cap="flat" cmpd="dbl" algn="ctr">
                      <a:solidFill>
                        <a:srgbClr val="3F3F3F"/>
                      </a:solidFill>
                      <a:prstDash val="solid"/>
                      <a:round/>
                      <a:headEnd type="none" w="med" len="med"/>
                      <a:tailEnd type="none" w="med" len="med"/>
                    </a:lnL>
                    <a:lnR w="28575" cap="flat" cmpd="dbl" algn="ctr">
                      <a:solidFill>
                        <a:srgbClr val="3F3F3F"/>
                      </a:solidFill>
                      <a:prstDash val="solid"/>
                      <a:round/>
                      <a:headEnd type="none" w="med" len="med"/>
                      <a:tailEnd type="none" w="med" len="med"/>
                    </a:lnR>
                    <a:lnT w="28575" cap="flat" cmpd="dbl" algn="ctr">
                      <a:solidFill>
                        <a:srgbClr val="3F3F3F"/>
                      </a:solidFill>
                      <a:prstDash val="solid"/>
                      <a:round/>
                      <a:headEnd type="none" w="med" len="med"/>
                      <a:tailEnd type="none" w="med" len="med"/>
                    </a:lnT>
                    <a:lnB w="28575" cap="flat" cmpd="dbl" algn="ctr">
                      <a:solidFill>
                        <a:srgbClr val="3F3F3F"/>
                      </a:solidFill>
                      <a:prstDash val="solid"/>
                      <a:round/>
                      <a:headEnd type="none" w="med" len="med"/>
                      <a:tailEnd type="none" w="med" len="med"/>
                    </a:lnB>
                    <a:solidFill>
                      <a:schemeClr val="accent6">
                        <a:lumMod val="20000"/>
                        <a:lumOff val="80000"/>
                      </a:schemeClr>
                    </a:solid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3073" name="Rectangle 1"/>
          <p:cNvSpPr>
            <a:spLocks noChangeArrowheads="1"/>
          </p:cNvSpPr>
          <p:nvPr/>
        </p:nvSpPr>
        <p:spPr bwMode="auto">
          <a:xfrm>
            <a:off x="827584" y="1268760"/>
            <a:ext cx="7704856"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Genç ve dinamik bir kadroya sahip olması,</a:t>
            </a:r>
          </a:p>
          <a:p>
            <a:r>
              <a:rPr lang="tr-TR" sz="1400" dirty="0" smtClean="0"/>
              <a:t>2 - Sosyal, bilimsel ve kültürel etkinliklerin çokluğu ile huzurlu bir eğitim ortamının sunulması</a:t>
            </a:r>
          </a:p>
          <a:p>
            <a:r>
              <a:rPr lang="tr-TR" sz="1400" dirty="0" smtClean="0"/>
              <a:t>3 - Dersliklerin modern teknoloji ile donatılmış olması</a:t>
            </a:r>
          </a:p>
          <a:p>
            <a:r>
              <a:rPr lang="tr-TR" sz="1400" dirty="0" smtClean="0"/>
              <a:t>4 - Yerleşkenin genişleme olanağının bulunması</a:t>
            </a:r>
          </a:p>
          <a:p>
            <a:r>
              <a:rPr lang="tr-TR" sz="1400" dirty="0" smtClean="0"/>
              <a:t> 5 - Gerek fakültemizde gerekse üniversitemizde yeterli sayıda kütüphane bulunması ve bilgiye ulaşım kolaylığının olması</a:t>
            </a:r>
          </a:p>
          <a:p>
            <a:r>
              <a:rPr lang="tr-TR" sz="1400" dirty="0" smtClean="0"/>
              <a:t>6 - Misafir ve akademik personel için modern konaklama tesisi ve lojman imkanlarının sağlanmış olması</a:t>
            </a:r>
          </a:p>
          <a:p>
            <a:pPr marL="342900" marR="0" lvl="0" indent="-342900" algn="just" defTabSz="914400" rtl="0" eaLnBrk="0" fontAlgn="base" latinLnBrk="0" hangingPunct="0">
              <a:lnSpc>
                <a:spcPct val="10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5" name="4 Dikdörtgen"/>
          <p:cNvSpPr/>
          <p:nvPr/>
        </p:nvSpPr>
        <p:spPr>
          <a:xfrm>
            <a:off x="1547664" y="836712"/>
            <a:ext cx="2088232" cy="369332"/>
          </a:xfrm>
          <a:prstGeom prst="rect">
            <a:avLst/>
          </a:prstGeom>
        </p:spPr>
        <p:txBody>
          <a:bodyPr wrap="square">
            <a:spAutoFit/>
          </a:bodyPr>
          <a:lstStyle/>
          <a:p>
            <a:pPr lvl="0" algn="just" fontAlgn="base">
              <a:spcBef>
                <a:spcPct val="0"/>
              </a:spcBef>
              <a:spcAft>
                <a:spcPct val="0"/>
              </a:spcAft>
            </a:pPr>
            <a:r>
              <a:rPr lang="tr-TR" b="1" dirty="0" smtClean="0">
                <a:solidFill>
                  <a:srgbClr val="C00000"/>
                </a:solidFill>
                <a:latin typeface="Calibri" pitchFamily="34" charset="0"/>
                <a:ea typeface="Times New Roman" pitchFamily="18" charset="0"/>
                <a:cs typeface="Times New Roman" pitchFamily="18" charset="0"/>
              </a:rPr>
              <a:t>1- Üstünlükler </a:t>
            </a:r>
            <a:endParaRPr lang="tr-TR" sz="800" dirty="0" smtClean="0">
              <a:solidFill>
                <a:srgbClr val="C00000"/>
              </a:solidFill>
              <a:latin typeface="Arial" pitchFamily="34" charset="0"/>
              <a:cs typeface="Arial" pitchFamily="34" charset="0"/>
            </a:endParaRPr>
          </a:p>
        </p:txBody>
      </p:sp>
      <p:sp>
        <p:nvSpPr>
          <p:cNvPr id="6" name="Rectangle 1"/>
          <p:cNvSpPr>
            <a:spLocks noChangeArrowheads="1"/>
          </p:cNvSpPr>
          <p:nvPr/>
        </p:nvSpPr>
        <p:spPr bwMode="auto">
          <a:xfrm>
            <a:off x="1475656" y="2977207"/>
            <a:ext cx="219573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539750" algn="l"/>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2- Zayıflıklar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8" name="Rectangle 2"/>
          <p:cNvSpPr>
            <a:spLocks noChangeArrowheads="1"/>
          </p:cNvSpPr>
          <p:nvPr/>
        </p:nvSpPr>
        <p:spPr bwMode="auto">
          <a:xfrm>
            <a:off x="827584" y="3356992"/>
            <a:ext cx="7200800" cy="10618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tr-TR" sz="1400" dirty="0" smtClean="0"/>
              <a:t>1 - Üniversitenin akademik personeli çekecek yeterli bir cazibeye sahip olmaması </a:t>
            </a:r>
          </a:p>
          <a:p>
            <a:r>
              <a:rPr lang="tr-TR" sz="1400" dirty="0" smtClean="0"/>
              <a:t>2 - Akademik kadroların yetersizliği</a:t>
            </a:r>
          </a:p>
          <a:p>
            <a:r>
              <a:rPr lang="tr-TR" sz="1400" dirty="0" smtClean="0"/>
              <a:t>3 - Şehrin </a:t>
            </a:r>
            <a:r>
              <a:rPr lang="tr-TR" sz="1400" dirty="0" err="1" smtClean="0"/>
              <a:t>sosyo</a:t>
            </a:r>
            <a:r>
              <a:rPr lang="tr-TR" sz="1400" dirty="0" smtClean="0"/>
              <a:t>-ekonomik olanaklarının yetersiz olması</a:t>
            </a:r>
          </a:p>
          <a:p>
            <a:pPr marL="342900" marR="0" lvl="0" indent="-342900" algn="just" defTabSz="914400" rtl="0" eaLnBrk="1" fontAlgn="base" latinLnBrk="0" hangingPunct="1">
              <a:lnSpc>
                <a:spcPct val="150000"/>
              </a:lnSpc>
              <a:spcBef>
                <a:spcPct val="0"/>
              </a:spcBef>
              <a:spcAft>
                <a:spcPct val="0"/>
              </a:spcAft>
              <a:buClrTx/>
              <a:buSzTx/>
              <a:tabLst/>
            </a:pP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4" name="3 Dikdörtgen"/>
          <p:cNvSpPr/>
          <p:nvPr/>
        </p:nvSpPr>
        <p:spPr>
          <a:xfrm>
            <a:off x="1907704" y="260648"/>
            <a:ext cx="6984776" cy="369332"/>
          </a:xfrm>
          <a:prstGeom prst="rect">
            <a:avLst/>
          </a:prstGeom>
        </p:spPr>
        <p:txBody>
          <a:bodyPr wrap="square">
            <a:spAutoFit/>
          </a:bodyPr>
          <a:lstStyle/>
          <a:p>
            <a:pPr algn="ctr"/>
            <a:r>
              <a:rPr lang="tr-TR" b="1" dirty="0" smtClean="0">
                <a:solidFill>
                  <a:srgbClr val="C00000"/>
                </a:solidFill>
              </a:rPr>
              <a:t>KURUMSAL KABİLİYET ve KAPASİTENİN DEĞERLENDİRİLMESİ </a:t>
            </a:r>
            <a:endParaRPr lang="tr-TR" dirty="0">
              <a:solidFill>
                <a:srgbClr val="C00000"/>
              </a:solidFill>
            </a:endParaRPr>
          </a:p>
        </p:txBody>
      </p:sp>
      <p:sp>
        <p:nvSpPr>
          <p:cNvPr id="2051" name="Rectangle 3"/>
          <p:cNvSpPr>
            <a:spLocks noChangeArrowheads="1"/>
          </p:cNvSpPr>
          <p:nvPr/>
        </p:nvSpPr>
        <p:spPr bwMode="auto">
          <a:xfrm>
            <a:off x="1475656" y="1032991"/>
            <a:ext cx="187220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tr-TR" sz="1400" b="1" i="0" u="none" strike="noStrike" cap="none" normalizeH="0" baseline="0" dirty="0" smtClean="0">
                <a:ln>
                  <a:noFill/>
                </a:ln>
                <a:solidFill>
                  <a:srgbClr val="C00000"/>
                </a:solidFill>
                <a:effectLst/>
                <a:latin typeface="Calibri" pitchFamily="34" charset="0"/>
                <a:ea typeface="Times New Roman" pitchFamily="18" charset="0"/>
                <a:cs typeface="Times New Roman" pitchFamily="18" charset="0"/>
              </a:rPr>
              <a:t>3- Öneriler</a:t>
            </a:r>
            <a:endParaRPr kumimoji="0" lang="tr-TR" sz="1400" b="0" i="0" u="none" strike="noStrike" cap="none" normalizeH="0" baseline="0" dirty="0" smtClean="0">
              <a:ln>
                <a:noFill/>
              </a:ln>
              <a:solidFill>
                <a:srgbClr val="C00000"/>
              </a:solidFill>
              <a:effectLst/>
              <a:latin typeface="Arial" pitchFamily="34" charset="0"/>
              <a:cs typeface="Arial" pitchFamily="34" charset="0"/>
            </a:endParaRPr>
          </a:p>
        </p:txBody>
      </p:sp>
      <p:sp>
        <p:nvSpPr>
          <p:cNvPr id="2052" name="Rectangle 4"/>
          <p:cNvSpPr>
            <a:spLocks noChangeArrowheads="1"/>
          </p:cNvSpPr>
          <p:nvPr/>
        </p:nvSpPr>
        <p:spPr bwMode="auto">
          <a:xfrm>
            <a:off x="1043608" y="1556792"/>
            <a:ext cx="7488832" cy="29660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1.   Bilimsel araştırma projelerine ayrılan bütçenin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2.</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 sayısını ve kalitesinin arttırılması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3. </a:t>
            </a:r>
            <a:r>
              <a:rPr kumimoji="0" lang="tr-TR" sz="1400" b="0" i="0" u="none" strike="noStrike" cap="none" normalizeH="0" dirty="0" smtClean="0">
                <a:ln>
                  <a:noFill/>
                </a:ln>
                <a:solidFill>
                  <a:schemeClr val="tx1"/>
                </a:solidFill>
                <a:effectLst/>
                <a:latin typeface="Calibri" pitchFamily="34" charset="0"/>
                <a:ea typeface="Calibri" pitchFamily="34" charset="0"/>
                <a:cs typeface="Times New Roman" pitchFamily="18" charset="0"/>
              </a:rPr>
              <a:t> </a:t>
            </a: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Akademik ve idari personelin çalışacağı fiziki mekan, derslik ve laboratuar binalarının yeterli hale getirilmesi</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4. Öğrencilerin serbest zamanlarını değerlendirebilecekleri sosyal, kültürel ve sportif tesislerin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5.   Fakülte tanıtımının yerel, ulusal ve uluslararası düzeyde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50000"/>
              </a:lnSpc>
              <a:spcBef>
                <a:spcPct val="0"/>
              </a:spcBef>
              <a:spcAft>
                <a:spcPct val="0"/>
              </a:spcAft>
              <a:buClrTx/>
              <a:buSzTx/>
              <a:buFontTx/>
              <a:buNone/>
              <a:tabLst>
                <a:tab pos="3568700" algn="l"/>
              </a:tabLst>
            </a:pPr>
            <a:r>
              <a:rPr kumimoji="0" lang="tr-TR" sz="1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6. Üniversite giriş sınavında yüksek puan alan öğrencilerin burs, barınma ve ödüllendirilmesi konusunda çalışma yapılması</a:t>
            </a:r>
            <a:endParaRPr kumimoji="0" lang="tr-T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bckoleji.com/upload/galeri/2012015144958951_dsc_4423.jpg"/>
          <p:cNvPicPr>
            <a:picLocks noChangeAspect="1" noChangeArrowheads="1"/>
          </p:cNvPicPr>
          <p:nvPr/>
        </p:nvPicPr>
        <p:blipFill>
          <a:blip r:embed="rId2" cstate="print"/>
          <a:srcRect/>
          <a:stretch>
            <a:fillRect/>
          </a:stretch>
        </p:blipFill>
        <p:spPr bwMode="auto">
          <a:xfrm>
            <a:off x="971600" y="1196752"/>
            <a:ext cx="7620000" cy="5048250"/>
          </a:xfrm>
          <a:prstGeom prst="rect">
            <a:avLst/>
          </a:prstGeom>
          <a:noFill/>
        </p:spPr>
      </p:pic>
      <p:pic>
        <p:nvPicPr>
          <p:cNvPr id="2"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3" name="2 Dikdörtgen"/>
          <p:cNvSpPr/>
          <p:nvPr/>
        </p:nvSpPr>
        <p:spPr>
          <a:xfrm>
            <a:off x="1547664" y="188640"/>
            <a:ext cx="6984776" cy="369332"/>
          </a:xfrm>
          <a:prstGeom prst="rect">
            <a:avLst/>
          </a:prstGeom>
        </p:spPr>
        <p:txBody>
          <a:bodyPr wrap="square">
            <a:spAutoFit/>
          </a:bodyPr>
          <a:lstStyle/>
          <a:p>
            <a:pPr algn="ctr"/>
            <a:r>
              <a:rPr lang="tr-TR" b="1" dirty="0" smtClean="0">
                <a:solidFill>
                  <a:srgbClr val="C00000"/>
                </a:solidFill>
              </a:rPr>
              <a:t>2016 Yılında Planlanan Yapısal Faaliyetler</a:t>
            </a:r>
            <a:endParaRPr lang="tr-TR" dirty="0">
              <a:solidFill>
                <a:srgbClr val="C00000"/>
              </a:solidFill>
            </a:endParaRPr>
          </a:p>
        </p:txBody>
      </p:sp>
      <p:sp>
        <p:nvSpPr>
          <p:cNvPr id="5" name="4 Dikdörtgen"/>
          <p:cNvSpPr/>
          <p:nvPr/>
        </p:nvSpPr>
        <p:spPr>
          <a:xfrm>
            <a:off x="1691680" y="692696"/>
            <a:ext cx="6984776" cy="369332"/>
          </a:xfrm>
          <a:prstGeom prst="rect">
            <a:avLst/>
          </a:prstGeom>
        </p:spPr>
        <p:txBody>
          <a:bodyPr wrap="square">
            <a:spAutoFit/>
          </a:bodyPr>
          <a:lstStyle/>
          <a:p>
            <a:pPr algn="ctr"/>
            <a:r>
              <a:rPr lang="tr-TR" b="1" dirty="0" smtClean="0">
                <a:solidFill>
                  <a:srgbClr val="C00000"/>
                </a:solidFill>
              </a:rPr>
              <a:t>Dil </a:t>
            </a:r>
            <a:r>
              <a:rPr lang="tr-TR" b="1" dirty="0" err="1" smtClean="0">
                <a:solidFill>
                  <a:srgbClr val="C00000"/>
                </a:solidFill>
              </a:rPr>
              <a:t>Laboratuvarı</a:t>
            </a:r>
            <a:endParaRPr lang="tr-TR" dirty="0">
              <a:solidFill>
                <a:srgbClr val="C0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Personel\Desktop\100NIKON\DSCN0265.JPG"/>
          <p:cNvPicPr>
            <a:picLocks noChangeAspect="1" noChangeArrowheads="1"/>
          </p:cNvPicPr>
          <p:nvPr/>
        </p:nvPicPr>
        <p:blipFill>
          <a:blip r:embed="rId2" cstate="print"/>
          <a:srcRect/>
          <a:stretch>
            <a:fillRect/>
          </a:stretch>
        </p:blipFill>
        <p:spPr bwMode="auto">
          <a:xfrm>
            <a:off x="1691680" y="980728"/>
            <a:ext cx="6443182" cy="27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 name="Picture 3" descr="C:\Users\Personel\Documents\İLAHİYAT FAKÜLTESİ\Logotype - Türkçe.png"/>
          <p:cNvPicPr>
            <a:picLocks noChangeAspect="1" noChangeArrowheads="1"/>
          </p:cNvPicPr>
          <p:nvPr/>
        </p:nvPicPr>
        <p:blipFill>
          <a:blip r:embed="rId3"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pic>
        <p:nvPicPr>
          <p:cNvPr id="4099" name="Picture 3" descr="C:\Users\Personel\Desktop\100NIKON\3.jpg"/>
          <p:cNvPicPr>
            <a:picLocks noChangeAspect="1" noChangeArrowheads="1"/>
          </p:cNvPicPr>
          <p:nvPr/>
        </p:nvPicPr>
        <p:blipFill>
          <a:blip r:embed="rId4" cstate="print"/>
          <a:srcRect/>
          <a:stretch>
            <a:fillRect/>
          </a:stretch>
        </p:blipFill>
        <p:spPr bwMode="auto">
          <a:xfrm>
            <a:off x="1691680" y="3861048"/>
            <a:ext cx="6544715" cy="27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6" name="5 Dikdörtgen"/>
          <p:cNvSpPr/>
          <p:nvPr/>
        </p:nvSpPr>
        <p:spPr>
          <a:xfrm>
            <a:off x="1475656" y="0"/>
            <a:ext cx="6984776" cy="369332"/>
          </a:xfrm>
          <a:prstGeom prst="rect">
            <a:avLst/>
          </a:prstGeom>
        </p:spPr>
        <p:txBody>
          <a:bodyPr wrap="square">
            <a:spAutoFit/>
          </a:bodyPr>
          <a:lstStyle/>
          <a:p>
            <a:pPr algn="ctr"/>
            <a:r>
              <a:rPr lang="tr-TR" b="1" dirty="0" smtClean="0">
                <a:solidFill>
                  <a:srgbClr val="C00000"/>
                </a:solidFill>
              </a:rPr>
              <a:t>2016 Yılında Planlanan Yapısal Faaliyetler</a:t>
            </a:r>
            <a:endParaRPr lang="tr-TR" dirty="0">
              <a:solidFill>
                <a:srgbClr val="C00000"/>
              </a:solidFill>
            </a:endParaRPr>
          </a:p>
        </p:txBody>
      </p:sp>
      <p:sp>
        <p:nvSpPr>
          <p:cNvPr id="7" name="6 Dikdörtgen"/>
          <p:cNvSpPr/>
          <p:nvPr/>
        </p:nvSpPr>
        <p:spPr>
          <a:xfrm>
            <a:off x="1475656" y="332656"/>
            <a:ext cx="6984776" cy="646331"/>
          </a:xfrm>
          <a:prstGeom prst="rect">
            <a:avLst/>
          </a:prstGeom>
        </p:spPr>
        <p:txBody>
          <a:bodyPr wrap="square">
            <a:spAutoFit/>
          </a:bodyPr>
          <a:lstStyle/>
          <a:p>
            <a:pPr algn="ctr"/>
            <a:r>
              <a:rPr lang="tr-TR" b="1" dirty="0" smtClean="0">
                <a:solidFill>
                  <a:srgbClr val="C00000"/>
                </a:solidFill>
              </a:rPr>
              <a:t>Bina Girişi</a:t>
            </a:r>
          </a:p>
          <a:p>
            <a:pPr algn="ctr"/>
            <a:endParaRPr lang="tr-TR" dirty="0">
              <a:solidFill>
                <a:srgbClr val="C0000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Personel\Desktop\100NIKON\2 copy.jpg"/>
          <p:cNvPicPr>
            <a:picLocks noChangeAspect="1" noChangeArrowheads="1"/>
          </p:cNvPicPr>
          <p:nvPr/>
        </p:nvPicPr>
        <p:blipFill>
          <a:blip r:embed="rId2" cstate="print"/>
          <a:srcRect/>
          <a:stretch>
            <a:fillRect/>
          </a:stretch>
        </p:blipFill>
        <p:spPr bwMode="auto">
          <a:xfrm>
            <a:off x="4788024" y="548680"/>
            <a:ext cx="4153964" cy="61204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123" name="Picture 3" descr="C:\Users\Personel\Desktop\100NIKON\DSCN0619.JPG"/>
          <p:cNvPicPr>
            <a:picLocks noChangeAspect="1" noChangeArrowheads="1"/>
          </p:cNvPicPr>
          <p:nvPr/>
        </p:nvPicPr>
        <p:blipFill>
          <a:blip r:embed="rId3" cstate="print"/>
          <a:srcRect/>
          <a:stretch>
            <a:fillRect/>
          </a:stretch>
        </p:blipFill>
        <p:spPr bwMode="auto">
          <a:xfrm>
            <a:off x="323528" y="548680"/>
            <a:ext cx="4405995" cy="61200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descr="C:\Users\Personel\Documents\İLAHİYAT FAKÜLTESİ\Logotype - Türkçe.png"/>
          <p:cNvPicPr>
            <a:picLocks noChangeAspect="1" noChangeArrowheads="1"/>
          </p:cNvPicPr>
          <p:nvPr/>
        </p:nvPicPr>
        <p:blipFill>
          <a:blip r:embed="rId4"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5" name="4 Dikdörtgen"/>
          <p:cNvSpPr/>
          <p:nvPr/>
        </p:nvSpPr>
        <p:spPr>
          <a:xfrm>
            <a:off x="1475656" y="116632"/>
            <a:ext cx="6984776" cy="369332"/>
          </a:xfrm>
          <a:prstGeom prst="rect">
            <a:avLst/>
          </a:prstGeom>
        </p:spPr>
        <p:txBody>
          <a:bodyPr wrap="square">
            <a:spAutoFit/>
          </a:bodyPr>
          <a:lstStyle/>
          <a:p>
            <a:pPr algn="ctr"/>
            <a:r>
              <a:rPr lang="tr-TR" b="1" dirty="0" smtClean="0">
                <a:solidFill>
                  <a:srgbClr val="C00000"/>
                </a:solidFill>
              </a:rPr>
              <a:t>2016 Yılında Planlanan Yapısal Faaliyetler</a:t>
            </a:r>
            <a:endParaRPr lang="tr-TR" dirty="0">
              <a:solidFill>
                <a:srgbClr val="C00000"/>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C:\Users\Personel\Documents\İLAHİYAT FAKÜLTESİ\Logotype - Türkçe.png"/>
          <p:cNvPicPr>
            <a:picLocks noChangeAspect="1" noChangeArrowheads="1"/>
          </p:cNvPicPr>
          <p:nvPr/>
        </p:nvPicPr>
        <p:blipFill>
          <a:blip r:embed="rId2" cstate="print">
            <a:lum/>
          </a:blip>
          <a:srcRect/>
          <a:stretch>
            <a:fillRect/>
          </a:stretch>
        </p:blipFill>
        <p:spPr bwMode="auto">
          <a:xfrm>
            <a:off x="142844" y="142852"/>
            <a:ext cx="1366834" cy="1041397"/>
          </a:xfrm>
          <a:prstGeom prst="rect">
            <a:avLst/>
          </a:prstGeom>
          <a:noFill/>
          <a:ln>
            <a:solidFill>
              <a:srgbClr val="92D050">
                <a:alpha val="0"/>
              </a:srgbClr>
            </a:solidFill>
          </a:ln>
          <a:effectLst>
            <a:outerShdw blurRad="292100" sx="103000" sy="103000" algn="ctr" rotWithShape="0">
              <a:srgbClr val="000000">
                <a:alpha val="57000"/>
              </a:srgbClr>
            </a:outerShdw>
          </a:effectLst>
        </p:spPr>
      </p:pic>
      <p:sp>
        <p:nvSpPr>
          <p:cNvPr id="1025" name="Rectangle 1"/>
          <p:cNvSpPr>
            <a:spLocks noChangeArrowheads="1"/>
          </p:cNvSpPr>
          <p:nvPr/>
        </p:nvSpPr>
        <p:spPr bwMode="auto">
          <a:xfrm>
            <a:off x="1259632" y="1996770"/>
            <a:ext cx="7128792"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749800" algn="l" defTabSz="914400" rtl="0" eaLnBrk="1" fontAlgn="base" latinLnBrk="0" hangingPunct="1">
              <a:lnSpc>
                <a:spcPct val="100000"/>
              </a:lnSpc>
              <a:spcBef>
                <a:spcPct val="0"/>
              </a:spcBef>
              <a:spcAft>
                <a:spcPct val="0"/>
              </a:spcAft>
              <a:buClrTx/>
              <a:buSzTx/>
              <a:buFontTx/>
              <a:buNone/>
              <a:tabLst>
                <a:tab pos="539750" algn="l"/>
              </a:tabLst>
            </a:pPr>
            <a:endParaRPr kumimoji="0" lang="tr-T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6" name="Rectangle 2"/>
          <p:cNvSpPr>
            <a:spLocks noChangeArrowheads="1"/>
          </p:cNvSpPr>
          <p:nvPr/>
        </p:nvSpPr>
        <p:spPr bwMode="auto">
          <a:xfrm>
            <a:off x="1115616" y="1271084"/>
            <a:ext cx="7488832" cy="427809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raporda açıklanan faaliyetler için idare bütçesinden, harcama birimimize tahsis edilmiş kaynakların etkili, ekonomik ve verimli bir şekilde kullanıldığını, görev ve yetki alanım çerçevesinde iç kontrol sisteminin idari ve mali kararlar ile bunlara ilişkin işlemlerin yasallık ve düzenliliği hususunda yeterli güvenceyi sağladığını ve harcama birimimizde süreç kontrolünün etkin olarak uygulandığını bildiririm. </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 güvence, harcama yetkilisi olarak sahip olduğum bilgi ve değerlendirmeler, iç kontroller, iç denetçi raporları ile Sayıştay raporları gibi bilgim dâhilindeki hususlara dayanmaktadır.</a:t>
            </a: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Burada raporlanmayan, idarenin menfaatlerine zarar veren herhangi bir husus hakkında bilgim olmadığını beyan ederim. 23.02.2016</a:t>
            </a: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Calibri" pitchFamily="34" charset="0"/>
              <a:cs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lang="tr-TR" sz="1600" dirty="0" smtClean="0">
              <a:latin typeface="Calibri" pitchFamily="34" charset="0"/>
              <a:cs typeface="Times New Roman" pitchFamily="18"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kumimoji="0" lang="tr-TR" sz="1600" b="0" i="0" u="none" strike="noStrike" cap="none" normalizeH="0" baseline="0" dirty="0" smtClean="0">
                <a:ln>
                  <a:noFill/>
                </a:ln>
                <a:solidFill>
                  <a:schemeClr val="tx1"/>
                </a:solidFill>
                <a:effectLst/>
                <a:latin typeface="Arial" pitchFamily="34" charset="0"/>
                <a:cs typeface="Arial" pitchFamily="34" charset="0"/>
              </a:rPr>
              <a:t>                                                                  Prof.Dr. Cemalettin ERDEMCİ</a:t>
            </a:r>
          </a:p>
          <a:p>
            <a:pPr marL="0" marR="0" lvl="0" indent="0" defTabSz="914400" rtl="0" eaLnBrk="0" fontAlgn="base" latinLnBrk="0" hangingPunct="0">
              <a:lnSpc>
                <a:spcPct val="100000"/>
              </a:lnSpc>
              <a:spcBef>
                <a:spcPct val="0"/>
              </a:spcBef>
              <a:spcAft>
                <a:spcPct val="0"/>
              </a:spcAft>
              <a:buClrTx/>
              <a:buSzTx/>
              <a:buFontTx/>
              <a:buNone/>
              <a:tabLst>
                <a:tab pos="539750" algn="l"/>
              </a:tabLst>
            </a:pPr>
            <a:r>
              <a:rPr lang="tr-TR" sz="1600" dirty="0" smtClean="0">
                <a:latin typeface="Arial" pitchFamily="34" charset="0"/>
                <a:cs typeface="Arial" pitchFamily="34" charset="0"/>
              </a:rPr>
              <a:t>                                                                                     Dekan</a:t>
            </a: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defTabSz="914400" rtl="0" eaLnBrk="0" fontAlgn="base" latinLnBrk="0" hangingPunct="0">
              <a:lnSpc>
                <a:spcPct val="100000"/>
              </a:lnSpc>
              <a:spcBef>
                <a:spcPct val="0"/>
              </a:spcBef>
              <a:spcAft>
                <a:spcPct val="0"/>
              </a:spcAft>
              <a:buClrTx/>
              <a:buSzTx/>
              <a:buFontTx/>
              <a:buNone/>
              <a:tabLst>
                <a:tab pos="539750" algn="l"/>
              </a:tabLst>
            </a:pPr>
            <a:endParaRPr kumimoji="0" lang="tr-TR" sz="16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1909</TotalTime>
  <Words>1973</Words>
  <Application>Microsoft Office PowerPoint</Application>
  <PresentationFormat>Ekran Gösterisi (4:3)</PresentationFormat>
  <Paragraphs>763</Paragraphs>
  <Slides>27</Slides>
  <Notes>3</Notes>
  <HiddenSlides>0</HiddenSlides>
  <MMClips>0</MMClips>
  <ScaleCrop>false</ScaleCrop>
  <HeadingPairs>
    <vt:vector size="4" baseType="variant">
      <vt:variant>
        <vt:lpstr>Tema</vt:lpstr>
      </vt:variant>
      <vt:variant>
        <vt:i4>1</vt:i4>
      </vt:variant>
      <vt:variant>
        <vt:lpstr>Slayt Başlıkları</vt:lpstr>
      </vt:variant>
      <vt:variant>
        <vt:i4>27</vt:i4>
      </vt:variant>
    </vt:vector>
  </HeadingPairs>
  <TitlesOfParts>
    <vt:vector size="28" baseType="lpstr">
      <vt:lpstr>Ofis Teması</vt:lpstr>
      <vt:lpstr>SİİRT ÜNİVERSİTESİ</vt:lpstr>
      <vt:lpstr>Slayt 2</vt:lpstr>
      <vt:lpstr>Slayt 3</vt:lpstr>
      <vt:lpstr>Slayt 4</vt:lpstr>
      <vt:lpstr>Slayt 5</vt:lpstr>
      <vt:lpstr>Slayt 6</vt:lpstr>
      <vt:lpstr>Slayt 7</vt:lpstr>
      <vt:lpstr>Slayt 8</vt:lpstr>
      <vt:lpstr>Slayt 9</vt:lpstr>
      <vt:lpstr>Slayt 10</vt:lpstr>
      <vt:lpstr>Slayt 11</vt:lpstr>
      <vt:lpstr>Slayt 12</vt:lpstr>
      <vt:lpstr>Slayt 13</vt:lpstr>
      <vt:lpstr>Slayt 14</vt:lpstr>
      <vt:lpstr>Slayt 15</vt:lpstr>
      <vt:lpstr>Slayt 16</vt:lpstr>
      <vt:lpstr>Slayt 17</vt:lpstr>
      <vt:lpstr>Slayt 18</vt:lpstr>
      <vt:lpstr>Slayt 19</vt:lpstr>
      <vt:lpstr>Slayt 20</vt:lpstr>
      <vt:lpstr>Slayt 21</vt:lpstr>
      <vt:lpstr>Slayt 22</vt:lpstr>
      <vt:lpstr>Slayt 23</vt:lpstr>
      <vt:lpstr>Slayt 24</vt:lpstr>
      <vt:lpstr>Slayt 25</vt:lpstr>
      <vt:lpstr>Slayt 26</vt:lpstr>
      <vt:lpstr>Slayt 27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SİİRT ÜNİVERSİTESİ</dc:title>
  <dc:creator>Personel</dc:creator>
  <cp:lastModifiedBy>Personel</cp:lastModifiedBy>
  <cp:revision>171</cp:revision>
  <dcterms:created xsi:type="dcterms:W3CDTF">2015-03-10T07:12:41Z</dcterms:created>
  <dcterms:modified xsi:type="dcterms:W3CDTF">2016-02-29T09:26:38Z</dcterms:modified>
</cp:coreProperties>
</file>