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0" r:id="rId4"/>
    <p:sldId id="381" r:id="rId5"/>
    <p:sldId id="393" r:id="rId6"/>
    <p:sldId id="383" r:id="rId7"/>
    <p:sldId id="384" r:id="rId8"/>
    <p:sldId id="395" r:id="rId9"/>
    <p:sldId id="396" r:id="rId10"/>
    <p:sldId id="407" r:id="rId11"/>
    <p:sldId id="397" r:id="rId12"/>
    <p:sldId id="398" r:id="rId13"/>
    <p:sldId id="399" r:id="rId14"/>
    <p:sldId id="400" r:id="rId15"/>
    <p:sldId id="401" r:id="rId16"/>
    <p:sldId id="402" r:id="rId17"/>
    <p:sldId id="403" r:id="rId18"/>
    <p:sldId id="404" r:id="rId19"/>
    <p:sldId id="405" r:id="rId20"/>
    <p:sldId id="406" r:id="rId21"/>
    <p:sldId id="385" r:id="rId22"/>
    <p:sldId id="386" r:id="rId23"/>
    <p:sldId id="391" r:id="rId24"/>
    <p:sldId id="392" r:id="rId25"/>
    <p:sldId id="394" r:id="rId2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0A15C55-8517-42AA-B614-E9B94910E393}" styleName="Orta Stil 2 - Vurgu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Orta Stil 4 - Vurgu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974" autoAdjust="0"/>
    <p:restoredTop sz="94660"/>
  </p:normalViewPr>
  <p:slideViewPr>
    <p:cSldViewPr snapToGrid="0">
      <p:cViewPr>
        <p:scale>
          <a:sx n="70" d="100"/>
          <a:sy n="70" d="100"/>
        </p:scale>
        <p:origin x="-510" y="-10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10"/>
    </mc:Choice>
    <mc:Fallback>
      <c:style val="10"/>
    </mc:Fallback>
  </mc:AlternateContent>
  <c:clrMapOvr bg1="lt1" tx1="dk1" bg2="lt2" tx2="dk2" accent1="accent1" accent2="accent2" accent3="accent3" accent4="accent4" accent5="accent5" accent6="accent6" hlink="hlink" folHlink="folHlink"/>
  <c:chart>
    <c:autoTitleDeleted val="1"/>
    <c:view3D>
      <c:rotX val="75"/>
      <c:rotY val="0"/>
      <c:rAngAx val="0"/>
      <c:perspective val="30"/>
    </c:view3D>
    <c:floor>
      <c:thickness val="0"/>
    </c:floor>
    <c:sideWall>
      <c:thickness val="0"/>
    </c:sideWall>
    <c:backWall>
      <c:thickness val="0"/>
    </c:backWall>
    <c:plotArea>
      <c:layout/>
      <c:pie3DChart>
        <c:varyColors val="1"/>
        <c:ser>
          <c:idx val="0"/>
          <c:order val="0"/>
          <c:dLbls>
            <c:dLbl>
              <c:idx val="0"/>
              <c:layout>
                <c:manualLayout>
                  <c:x val="-0.15331402814217224"/>
                  <c:y val="-2.7310751480288199E-2"/>
                </c:manualLayout>
              </c:layout>
              <c:tx>
                <c:rich>
                  <a:bodyPr/>
                  <a:lstStyle/>
                  <a:p>
                    <a:r>
                      <a:rPr lang="tr-TR" smtClean="0"/>
                      <a:t>647</a:t>
                    </a:r>
                    <a:endParaRPr lang="en-US"/>
                  </a:p>
                </c:rich>
              </c:tx>
              <c:showLegendKey val="0"/>
              <c:showVal val="1"/>
              <c:showCatName val="0"/>
              <c:showSerName val="0"/>
              <c:showPercent val="0"/>
              <c:showBubbleSize val="0"/>
            </c:dLbl>
            <c:dLbl>
              <c:idx val="1"/>
              <c:layout>
                <c:manualLayout>
                  <c:x val="0.10552486689513131"/>
                  <c:y val="-2.8127275981681049E-2"/>
                </c:manualLayout>
              </c:layout>
              <c:tx>
                <c:rich>
                  <a:bodyPr/>
                  <a:lstStyle/>
                  <a:p>
                    <a:r>
                      <a:rPr lang="en-US" smtClean="0"/>
                      <a:t>56</a:t>
                    </a:r>
                    <a:r>
                      <a:rPr lang="tr-TR" smtClean="0"/>
                      <a:t>2</a:t>
                    </a:r>
                  </a:p>
                </c:rich>
              </c:tx>
              <c:showLegendKey val="0"/>
              <c:showVal val="1"/>
              <c:showCatName val="0"/>
              <c:showSerName val="0"/>
              <c:showPercent val="0"/>
              <c:showBubbleSize val="0"/>
            </c:dLbl>
            <c:showLegendKey val="0"/>
            <c:showVal val="1"/>
            <c:showCatName val="0"/>
            <c:showSerName val="0"/>
            <c:showPercent val="0"/>
            <c:showBubbleSize val="0"/>
            <c:showLeaderLines val="1"/>
          </c:dLbls>
          <c:cat>
            <c:strRef>
              <c:f>Sayfa2!$A$2:$A$3</c:f>
              <c:strCache>
                <c:ptCount val="2"/>
                <c:pt idx="0">
                  <c:v>Toplam Kız Öğrenci Sayısı </c:v>
                </c:pt>
                <c:pt idx="1">
                  <c:v>Toplam Erkek Öğrenci Sayısı </c:v>
                </c:pt>
              </c:strCache>
            </c:strRef>
          </c:cat>
          <c:val>
            <c:numRef>
              <c:f>Sayfa2!$B$2:$B$3</c:f>
              <c:numCache>
                <c:formatCode>General</c:formatCode>
                <c:ptCount val="2"/>
                <c:pt idx="0">
                  <c:v>570</c:v>
                </c:pt>
                <c:pt idx="1">
                  <c:v>567</c:v>
                </c:pt>
              </c:numCache>
            </c:numRef>
          </c:val>
        </c:ser>
        <c:dLbls>
          <c:showLegendKey val="0"/>
          <c:showVal val="0"/>
          <c:showCatName val="0"/>
          <c:showSerName val="0"/>
          <c:showPercent val="0"/>
          <c:showBubbleSize val="0"/>
          <c:showLeaderLines val="1"/>
        </c:dLbls>
      </c:pie3DChart>
    </c:plotArea>
    <c:legend>
      <c:legendPos val="r"/>
      <c:layout/>
      <c:overlay val="0"/>
    </c:legend>
    <c:plotVisOnly val="1"/>
    <c:dispBlanksAs val="zero"/>
    <c:showDLblsOverMax val="0"/>
  </c:chart>
  <c:txPr>
    <a:bodyPr/>
    <a:lstStyle/>
    <a:p>
      <a:pPr>
        <a:defRPr sz="1800"/>
      </a:pPr>
      <a:endParaRPr lang="tr-TR"/>
    </a:p>
  </c:txPr>
  <c:externalData r:id="rId2">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19.02.2019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19.02.2019</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15663"/>
          </a:xfrm>
          <a:prstGeom prst="rect">
            <a:avLst/>
          </a:prstGeom>
        </p:spPr>
        <p:txBody>
          <a:bodyPr wrap="square">
            <a:spAutoFit/>
          </a:bodyPr>
          <a:lstStyle/>
          <a:p>
            <a:pPr algn="ctr"/>
            <a:r>
              <a:rPr lang="tr-TR" sz="6000" dirty="0" smtClean="0"/>
              <a:t>İLAHİYAT FAKÜLTESİ</a:t>
            </a:r>
            <a:endParaRPr lang="tr-TR" sz="6000" dirty="0"/>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a:extLst>
              <a:ext uri="{FF2B5EF4-FFF2-40B4-BE49-F238E27FC236}">
                <a16:creationId xmlns="" xmlns:a16="http://schemas.microsoft.com/office/drawing/2014/main" id="{CEAEA4B0-4E90-46C4-BC55-3413FA60C4E7}"/>
              </a:ext>
            </a:extLst>
          </p:cNvPr>
          <p:cNvSpPr>
            <a:spLocks noGrp="1"/>
          </p:cNvSpPr>
          <p:nvPr>
            <p:ph idx="10"/>
          </p:nvPr>
        </p:nvSpPr>
        <p:spPr>
          <a:xfrm>
            <a:off x="1351131" y="709678"/>
            <a:ext cx="10617957" cy="4899546"/>
          </a:xfrm>
        </p:spPr>
        <p:txBody>
          <a:bodyPr>
            <a:noAutofit/>
          </a:bodyPr>
          <a:lstStyle/>
          <a:p>
            <a:pPr marL="402336" lvl="1" indent="0" algn="just" eaLnBrk="0" fontAlgn="base" hangingPunct="0">
              <a:lnSpc>
                <a:spcPct val="150000"/>
              </a:lnSpc>
              <a:spcBef>
                <a:spcPts val="600"/>
              </a:spcBef>
              <a:spcAft>
                <a:spcPts val="600"/>
              </a:spcAft>
              <a:buNone/>
              <a:tabLst>
                <a:tab pos="914400" algn="l"/>
              </a:tabLst>
            </a:pPr>
            <a:r>
              <a:rPr lang="tr-TR" sz="2000" dirty="0">
                <a:latin typeface="Andalus" panose="02020603050405020304" pitchFamily="18" charset="-78"/>
                <a:cs typeface="Andalus" panose="02020603050405020304" pitchFamily="18" charset="-78"/>
              </a:rPr>
              <a:t>İslami ilimler sahasında ilmî-akademik hedefler ve toplumsal ihtiyaçlar doğrultusunda araştırmalar yapan, bu araştırmalar ve yetiştirdiği ilahiyatçılar aracılığıyla dinî, ahlaki ve toplumsal problemlere çözümler üreten, gelenek ile günümüz dünyası arasında köprü vazifesi gören, bu bağlamda klasik dönemde üretilen bilgiler ile modern dönemde yaşanan teolojik tartışmaları orijinal dilleriyle takip edip değerlendiren, tarihte ilim ve irfan alanında önemli âlimler yetiştiren ve geleneksel medrese eğitimini günümüze kadar sürdüren Siirt ilimizin bu birikiminden istifade ederek İslâmî ilimlerin gelişimi ve devamı konusundaki misyonunun devam etmesini sağlayan, böylelikle geleneği günümüze, yerel olanı evrensele taşıyabilen etkili ve saygın bir kurum olmaktır.</a:t>
            </a:r>
          </a:p>
        </p:txBody>
      </p:sp>
      <p:sp>
        <p:nvSpPr>
          <p:cNvPr id="5" name="Unvan 1">
            <a:extLst>
              <a:ext uri="{FF2B5EF4-FFF2-40B4-BE49-F238E27FC236}">
                <a16:creationId xmlns:a16="http://schemas.microsoft.com/office/drawing/2014/main" xmlns="" id="{859D8C8A-63A2-4890-94E6-A683F7462C7E}"/>
              </a:ext>
            </a:extLst>
          </p:cNvPr>
          <p:cNvSpPr>
            <a:spLocks noGrp="1"/>
          </p:cNvSpPr>
          <p:nvPr>
            <p:ph type="title"/>
          </p:nvPr>
        </p:nvSpPr>
        <p:spPr>
          <a:xfrm>
            <a:off x="1665056" y="423088"/>
            <a:ext cx="9144000" cy="884466"/>
          </a:xfrm>
        </p:spPr>
        <p:txBody>
          <a:bodyPr/>
          <a:lstStyle/>
          <a:p>
            <a:r>
              <a:rPr lang="tr-TR" b="1" dirty="0" smtClean="0">
                <a:solidFill>
                  <a:schemeClr val="tx1">
                    <a:lumMod val="85000"/>
                    <a:lumOff val="15000"/>
                  </a:schemeClr>
                </a:solidFill>
              </a:rPr>
              <a:t>VİZ</a:t>
            </a:r>
            <a:r>
              <a:rPr lang="tr-TR" b="1" dirty="0" smtClean="0">
                <a:solidFill>
                  <a:schemeClr val="tx1">
                    <a:lumMod val="85000"/>
                    <a:lumOff val="15000"/>
                  </a:schemeClr>
                </a:solidFill>
              </a:rPr>
              <a:t>YONUMUZ</a:t>
            </a:r>
            <a:endParaRPr lang="tr-TR" b="1" dirty="0">
              <a:solidFill>
                <a:schemeClr val="tx1">
                  <a:lumMod val="85000"/>
                  <a:lumOff val="15000"/>
                </a:schemeClr>
              </a:solidFill>
            </a:endParaRPr>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a:extLst>
              <a:ext uri="{FF2B5EF4-FFF2-40B4-BE49-F238E27FC236}">
                <a16:creationId xmlns:a16="http://schemas.microsoft.com/office/drawing/2014/main" xmlns="" id="{859D8C8A-63A2-4890-94E6-A683F7462C7E}"/>
              </a:ext>
            </a:extLst>
          </p:cNvPr>
          <p:cNvSpPr>
            <a:spLocks noGrp="1"/>
          </p:cNvSpPr>
          <p:nvPr>
            <p:ph type="title"/>
          </p:nvPr>
        </p:nvSpPr>
        <p:spPr>
          <a:xfrm>
            <a:off x="1665056" y="423088"/>
            <a:ext cx="9144000" cy="884466"/>
          </a:xfrm>
        </p:spPr>
        <p:txBody>
          <a:bodyPr/>
          <a:lstStyle/>
          <a:p>
            <a:r>
              <a:rPr lang="tr-TR" b="1" dirty="0">
                <a:solidFill>
                  <a:schemeClr val="tx1">
                    <a:lumMod val="85000"/>
                    <a:lumOff val="15000"/>
                  </a:schemeClr>
                </a:solidFill>
              </a:rPr>
              <a:t>MİSYONUMUZ</a:t>
            </a:r>
          </a:p>
        </p:txBody>
      </p:sp>
      <p:sp>
        <p:nvSpPr>
          <p:cNvPr id="4" name="İçerik Yer Tutucusu 3">
            <a:extLst>
              <a:ext uri="{FF2B5EF4-FFF2-40B4-BE49-F238E27FC236}">
                <a16:creationId xmlns="" xmlns:a16="http://schemas.microsoft.com/office/drawing/2014/main" id="{CEAEA4B0-4E90-46C4-BC55-3413FA60C4E7}"/>
              </a:ext>
            </a:extLst>
          </p:cNvPr>
          <p:cNvSpPr>
            <a:spLocks noGrp="1"/>
          </p:cNvSpPr>
          <p:nvPr>
            <p:ph idx="10"/>
          </p:nvPr>
        </p:nvSpPr>
        <p:spPr>
          <a:xfrm>
            <a:off x="1710936" y="365878"/>
            <a:ext cx="10340054" cy="4711081"/>
          </a:xfrm>
        </p:spPr>
        <p:txBody>
          <a:bodyPr>
            <a:normAutofit/>
          </a:bodyPr>
          <a:lstStyle/>
          <a:p>
            <a:pPr algn="just" fontAlgn="base">
              <a:lnSpc>
                <a:spcPct val="150000"/>
              </a:lnSpc>
              <a:spcAft>
                <a:spcPts val="600"/>
              </a:spcAft>
              <a:tabLst>
                <a:tab pos="914400" algn="l"/>
              </a:tabLst>
            </a:pPr>
            <a:r>
              <a:rPr lang="tr-TR" sz="2000" dirty="0">
                <a:solidFill>
                  <a:schemeClr val="tx1"/>
                </a:solidFill>
                <a:latin typeface="Andalus" panose="02020603050405020304" pitchFamily="18" charset="-78"/>
                <a:cs typeface="Andalus" panose="02020603050405020304" pitchFamily="18" charset="-78"/>
              </a:rPr>
              <a:t>Din bilimleri alanında araştırmalar yapmak ve bilimsel etkinlikler düzenleyerek ilim dünyasına katkıda bulunmak, toplumun alanımızla ilgili ihtiyaç ve taleplerini karşılamaktır</a:t>
            </a:r>
            <a:r>
              <a:rPr lang="tr-TR" sz="2000" dirty="0" smtClean="0">
                <a:solidFill>
                  <a:schemeClr val="tx1"/>
                </a:solidFill>
                <a:latin typeface="Andalus" panose="02020603050405020304" pitchFamily="18" charset="-78"/>
                <a:cs typeface="Andalus" panose="02020603050405020304" pitchFamily="18" charset="-78"/>
              </a:rPr>
              <a:t>. Ayrıca </a:t>
            </a:r>
            <a:r>
              <a:rPr lang="tr-TR" sz="2000" dirty="0">
                <a:solidFill>
                  <a:schemeClr val="tx1"/>
                </a:solidFill>
                <a:latin typeface="Andalus" panose="02020603050405020304" pitchFamily="18" charset="-78"/>
                <a:cs typeface="Andalus" panose="02020603050405020304" pitchFamily="18" charset="-78"/>
              </a:rPr>
              <a:t>İslami ilimler alanında araştırma yapabilmek için gereksinim duyacağı dil ve yöntem gibi araçlara haiz, klasik kaynaklara ulaşabilen, bunları günümüz şartları ve akademik yöntemler ışığında değerlendirip yorumlayabilen, bireysel ve toplumsal sorunlara çözüm üretebilen, sistematik ve tutarlı düşünebilen, ahlâkî değerleri ve dinî mirası özümseyen ve birikimini insanlığa yararlı olma amacında kullanan ilahiyatçılar yetiştirmektir.</a:t>
            </a:r>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523220"/>
          </a:xfrm>
          <a:prstGeom prst="rect">
            <a:avLst/>
          </a:prstGeom>
          <a:noFill/>
        </p:spPr>
        <p:txBody>
          <a:bodyPr wrap="square" rtlCol="0">
            <a:spAutoFit/>
          </a:bodyPr>
          <a:lstStyle/>
          <a:p>
            <a:r>
              <a:rPr lang="tr-TR" sz="2800" b="1" dirty="0" smtClean="0"/>
              <a:t>ORGANİZASYON ŞEMASI</a:t>
            </a:r>
            <a:endParaRPr lang="tr-TR" sz="2800"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8485" y="1057823"/>
            <a:ext cx="7596188" cy="5009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523220"/>
          </a:xfrm>
          <a:prstGeom prst="rect">
            <a:avLst/>
          </a:prstGeom>
          <a:noFill/>
        </p:spPr>
        <p:txBody>
          <a:bodyPr wrap="square" rtlCol="0">
            <a:spAutoFit/>
          </a:bodyPr>
          <a:lstStyle/>
          <a:p>
            <a:r>
              <a:rPr lang="tr-TR" sz="2800" b="1" dirty="0" smtClean="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ÖĞRENCİLERİMİZ</a:t>
            </a:r>
            <a:endParaRPr lang="tr-TR" sz="2800" b="1" dirty="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5087" y="2982387"/>
            <a:ext cx="9366913" cy="309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582510"/>
            <a:ext cx="6764482" cy="584775"/>
          </a:xfrm>
          <a:prstGeom prst="rect">
            <a:avLst/>
          </a:prstGeom>
          <a:noFill/>
        </p:spPr>
        <p:txBody>
          <a:bodyPr wrap="square" rtlCol="0">
            <a:spAutoFit/>
          </a:bodyPr>
          <a:lstStyle/>
          <a:p>
            <a:r>
              <a:rPr lang="tr-TR" sz="3200" b="1" dirty="0"/>
              <a:t>Öğrenci Sayımız</a:t>
            </a:r>
          </a:p>
        </p:txBody>
      </p:sp>
      <p:graphicFrame>
        <p:nvGraphicFramePr>
          <p:cNvPr id="4" name="Grafik 3"/>
          <p:cNvGraphicFramePr>
            <a:graphicFrameLocks/>
          </p:cNvGraphicFramePr>
          <p:nvPr>
            <p:extLst>
              <p:ext uri="{D42A27DB-BD31-4B8C-83A1-F6EECF244321}">
                <p14:modId xmlns:p14="http://schemas.microsoft.com/office/powerpoint/2010/main" val="1140976290"/>
              </p:ext>
            </p:extLst>
          </p:nvPr>
        </p:nvGraphicFramePr>
        <p:xfrm>
          <a:off x="1115616" y="915566"/>
          <a:ext cx="7488832" cy="388843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582510"/>
            <a:ext cx="6764482" cy="584775"/>
          </a:xfrm>
          <a:prstGeom prst="rect">
            <a:avLst/>
          </a:prstGeom>
          <a:noFill/>
        </p:spPr>
        <p:txBody>
          <a:bodyPr wrap="square" rtlCol="0">
            <a:spAutoFit/>
          </a:bodyPr>
          <a:lstStyle/>
          <a:p>
            <a:r>
              <a:rPr lang="tr-TR" sz="3200" b="1" dirty="0"/>
              <a:t>Öğrenci Sayımızın Yıllara Göre Değişimi</a:t>
            </a:r>
          </a:p>
        </p:txBody>
      </p:sp>
      <p:graphicFrame>
        <p:nvGraphicFramePr>
          <p:cNvPr id="3" name="Tablo 2"/>
          <p:cNvGraphicFramePr>
            <a:graphicFrameLocks noGrp="1"/>
          </p:cNvGraphicFramePr>
          <p:nvPr>
            <p:extLst>
              <p:ext uri="{D42A27DB-BD31-4B8C-83A1-F6EECF244321}">
                <p14:modId xmlns:p14="http://schemas.microsoft.com/office/powerpoint/2010/main" val="2891511467"/>
              </p:ext>
            </p:extLst>
          </p:nvPr>
        </p:nvGraphicFramePr>
        <p:xfrm>
          <a:off x="1259631" y="1275606"/>
          <a:ext cx="9767759" cy="4210794"/>
        </p:xfrm>
        <a:graphic>
          <a:graphicData uri="http://schemas.openxmlformats.org/drawingml/2006/table">
            <a:tbl>
              <a:tblPr firstRow="1" firstCol="1" lastRow="1" lastCol="1" bandRow="1" bandCol="1">
                <a:tableStyleId>{17292A2E-F333-43FB-9621-5CBBE7FDCDCB}</a:tableStyleId>
              </a:tblPr>
              <a:tblGrid>
                <a:gridCol w="3139199"/>
                <a:gridCol w="1649334"/>
                <a:gridCol w="1649334"/>
                <a:gridCol w="1678328"/>
                <a:gridCol w="1651564"/>
              </a:tblGrid>
              <a:tr h="1012119">
                <a:tc gridSpan="5">
                  <a:txBody>
                    <a:bodyPr/>
                    <a:lstStyle>
                      <a:lvl1pPr marL="0" algn="l" defTabSz="914400" rtl="0" eaLnBrk="1" latinLnBrk="0" hangingPunct="1">
                        <a:defRPr sz="1800" b="1" kern="1200">
                          <a:solidFill>
                            <a:schemeClr val="bg1"/>
                          </a:solidFill>
                          <a:latin typeface="Gill Sans MT"/>
                        </a:defRPr>
                      </a:lvl1pPr>
                      <a:lvl2pPr marL="457200" algn="l" defTabSz="914400" rtl="0" eaLnBrk="1" latinLnBrk="0" hangingPunct="1">
                        <a:defRPr sz="1800" b="1" kern="1200">
                          <a:solidFill>
                            <a:schemeClr val="bg1"/>
                          </a:solidFill>
                          <a:latin typeface="Gill Sans MT"/>
                        </a:defRPr>
                      </a:lvl2pPr>
                      <a:lvl3pPr marL="914400" algn="l" defTabSz="914400" rtl="0" eaLnBrk="1" latinLnBrk="0" hangingPunct="1">
                        <a:defRPr sz="1800" b="1" kern="1200">
                          <a:solidFill>
                            <a:schemeClr val="bg1"/>
                          </a:solidFill>
                          <a:latin typeface="Gill Sans MT"/>
                        </a:defRPr>
                      </a:lvl3pPr>
                      <a:lvl4pPr marL="1371600" algn="l" defTabSz="914400" rtl="0" eaLnBrk="1" latinLnBrk="0" hangingPunct="1">
                        <a:defRPr sz="1800" b="1" kern="1200">
                          <a:solidFill>
                            <a:schemeClr val="bg1"/>
                          </a:solidFill>
                          <a:latin typeface="Gill Sans MT"/>
                        </a:defRPr>
                      </a:lvl4pPr>
                      <a:lvl5pPr marL="1828800" algn="l" defTabSz="914400" rtl="0" eaLnBrk="1" latinLnBrk="0" hangingPunct="1">
                        <a:defRPr sz="1800" b="1" kern="1200">
                          <a:solidFill>
                            <a:schemeClr val="bg1"/>
                          </a:solidFill>
                          <a:latin typeface="Gill Sans MT"/>
                        </a:defRPr>
                      </a:lvl5pPr>
                      <a:lvl6pPr marL="2286000" algn="l" defTabSz="914400" rtl="0" eaLnBrk="1" latinLnBrk="0" hangingPunct="1">
                        <a:defRPr sz="1800" b="1" kern="1200">
                          <a:solidFill>
                            <a:schemeClr val="bg1"/>
                          </a:solidFill>
                          <a:latin typeface="Gill Sans MT"/>
                        </a:defRPr>
                      </a:lvl6pPr>
                      <a:lvl7pPr marL="2743200" algn="l" defTabSz="914400" rtl="0" eaLnBrk="1" latinLnBrk="0" hangingPunct="1">
                        <a:defRPr sz="1800" b="1" kern="1200">
                          <a:solidFill>
                            <a:schemeClr val="bg1"/>
                          </a:solidFill>
                          <a:latin typeface="Gill Sans MT"/>
                        </a:defRPr>
                      </a:lvl7pPr>
                      <a:lvl8pPr marL="3200400" algn="l" defTabSz="914400" rtl="0" eaLnBrk="1" latinLnBrk="0" hangingPunct="1">
                        <a:defRPr sz="1800" b="1" kern="1200">
                          <a:solidFill>
                            <a:schemeClr val="bg1"/>
                          </a:solidFill>
                          <a:latin typeface="Gill Sans MT"/>
                        </a:defRPr>
                      </a:lvl8pPr>
                      <a:lvl9pPr marL="3657600" algn="l" defTabSz="914400" rtl="0" eaLnBrk="1" latinLnBrk="0" hangingPunct="1">
                        <a:defRPr sz="1800" b="1" kern="1200">
                          <a:solidFill>
                            <a:schemeClr val="bg1"/>
                          </a:solidFill>
                          <a:latin typeface="Gill Sans MT"/>
                        </a:defRPr>
                      </a:lvl9pPr>
                    </a:lstStyle>
                    <a:p>
                      <a:pPr marL="1374140" algn="l">
                        <a:spcBef>
                          <a:spcPts val="330"/>
                        </a:spcBef>
                        <a:spcAft>
                          <a:spcPts val="0"/>
                        </a:spcAft>
                      </a:pPr>
                      <a:r>
                        <a:rPr lang="tr-TR" sz="2800" dirty="0" smtClean="0">
                          <a:effectLst/>
                        </a:rPr>
                        <a:t>Yıllara </a:t>
                      </a:r>
                      <a:r>
                        <a:rPr lang="tr-TR" sz="2800" dirty="0">
                          <a:effectLst/>
                        </a:rPr>
                        <a:t>Göre Öğrenci Sayıları </a:t>
                      </a:r>
                      <a:endParaRPr lang="tr-TR" sz="2400"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720896">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marL="318770" algn="ctr">
                        <a:lnSpc>
                          <a:spcPct val="150000"/>
                        </a:lnSpc>
                        <a:spcAft>
                          <a:spcPts val="0"/>
                        </a:spcAft>
                      </a:pPr>
                      <a:r>
                        <a:rPr lang="tr-TR" sz="2400" dirty="0">
                          <a:effectLst/>
                        </a:rPr>
                        <a:t>Birim/Bölüm Adı</a:t>
                      </a:r>
                      <a:endParaRPr lang="tr-TR" sz="2000"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marL="289560" algn="ctr">
                        <a:lnSpc>
                          <a:spcPct val="150000"/>
                        </a:lnSpc>
                        <a:spcAft>
                          <a:spcPts val="0"/>
                        </a:spcAft>
                      </a:pPr>
                      <a:r>
                        <a:rPr lang="tr-TR" sz="2400" dirty="0" smtClean="0">
                          <a:effectLst/>
                        </a:rPr>
                        <a:t>2015</a:t>
                      </a:r>
                      <a:endParaRPr lang="tr-TR" sz="2000" b="1"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marL="288925" algn="ctr">
                        <a:lnSpc>
                          <a:spcPct val="150000"/>
                        </a:lnSpc>
                        <a:spcAft>
                          <a:spcPts val="0"/>
                        </a:spcAft>
                      </a:pPr>
                      <a:r>
                        <a:rPr lang="tr-TR" sz="2400" dirty="0" smtClean="0">
                          <a:effectLst/>
                        </a:rPr>
                        <a:t>2016</a:t>
                      </a:r>
                      <a:endParaRPr lang="tr-TR" sz="2000" b="1"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marL="297180" algn="ctr">
                        <a:lnSpc>
                          <a:spcPct val="150000"/>
                        </a:lnSpc>
                        <a:spcAft>
                          <a:spcPts val="0"/>
                        </a:spcAft>
                      </a:pPr>
                      <a:r>
                        <a:rPr lang="tr-TR" sz="2400" dirty="0" smtClean="0">
                          <a:effectLst/>
                        </a:rPr>
                        <a:t>2017</a:t>
                      </a:r>
                      <a:endParaRPr lang="tr-TR" sz="2000" b="1"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marL="289560" algn="ctr">
                        <a:lnSpc>
                          <a:spcPct val="150000"/>
                        </a:lnSpc>
                        <a:spcAft>
                          <a:spcPts val="0"/>
                        </a:spcAft>
                      </a:pPr>
                      <a:r>
                        <a:rPr lang="tr-TR" sz="2400" dirty="0" smtClean="0">
                          <a:effectLst/>
                        </a:rPr>
                        <a:t>2018</a:t>
                      </a:r>
                      <a:endParaRPr lang="tr-TR" sz="2000" b="1" dirty="0">
                        <a:effectLst/>
                        <a:latin typeface="Times New Roman"/>
                        <a:ea typeface="Times New Roman"/>
                      </a:endParaRPr>
                    </a:p>
                  </a:txBody>
                  <a:tcPr marL="0" marR="0" marT="0" marB="0"/>
                </a:tc>
              </a:tr>
              <a:tr h="871281">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dirty="0" smtClean="0">
                          <a:effectLst/>
                        </a:rPr>
                        <a:t> İlahiyat</a:t>
                      </a:r>
                      <a:endParaRPr lang="tr-TR" sz="2000"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50000"/>
                        </a:lnSpc>
                        <a:spcAft>
                          <a:spcPts val="0"/>
                        </a:spcAft>
                      </a:pPr>
                      <a:r>
                        <a:rPr lang="tr-TR" sz="2000" smtClean="0">
                          <a:effectLst/>
                        </a:rPr>
                        <a:t> 357</a:t>
                      </a:r>
                      <a:endParaRPr lang="tr-TR" sz="2000" b="0"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50000"/>
                        </a:lnSpc>
                        <a:spcAft>
                          <a:spcPts val="0"/>
                        </a:spcAft>
                      </a:pPr>
                      <a:r>
                        <a:rPr lang="tr-TR" sz="2000" smtClean="0">
                          <a:effectLst/>
                        </a:rPr>
                        <a:t> 526</a:t>
                      </a:r>
                      <a:endParaRPr lang="tr-TR" sz="2000" b="0"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50000"/>
                        </a:lnSpc>
                        <a:spcAft>
                          <a:spcPts val="0"/>
                        </a:spcAft>
                      </a:pPr>
                      <a:r>
                        <a:rPr lang="tr-TR" sz="2400" dirty="0" smtClean="0">
                          <a:effectLst/>
                        </a:rPr>
                        <a:t> 646</a:t>
                      </a:r>
                      <a:endParaRPr lang="tr-TR" sz="2000" b="0"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dirty="0" smtClean="0">
                          <a:effectLst/>
                        </a:rPr>
                        <a:t>675</a:t>
                      </a:r>
                      <a:endParaRPr lang="tr-TR" sz="2000" b="0" dirty="0">
                        <a:effectLst/>
                        <a:latin typeface="Times New Roman"/>
                        <a:ea typeface="Times New Roman"/>
                      </a:endParaRPr>
                    </a:p>
                  </a:txBody>
                  <a:tcPr marL="0" marR="0" marT="0" marB="0"/>
                </a:tc>
              </a:tr>
              <a:tr h="656444">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dirty="0" smtClean="0">
                          <a:effectLst/>
                        </a:rPr>
                        <a:t> İlahiyat </a:t>
                      </a:r>
                      <a:r>
                        <a:rPr lang="tr-TR" sz="2000" dirty="0">
                          <a:effectLst/>
                        </a:rPr>
                        <a:t>(İ.Ö.)</a:t>
                      </a:r>
                      <a:endParaRPr lang="tr-TR" sz="2000"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50000"/>
                        </a:lnSpc>
                        <a:spcAft>
                          <a:spcPts val="0"/>
                        </a:spcAft>
                      </a:pPr>
                      <a:r>
                        <a:rPr lang="tr-TR" sz="2000" dirty="0" smtClean="0">
                          <a:effectLst/>
                        </a:rPr>
                        <a:t> 293</a:t>
                      </a:r>
                      <a:endParaRPr lang="tr-TR" sz="2000" b="0"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50000"/>
                        </a:lnSpc>
                        <a:spcAft>
                          <a:spcPts val="0"/>
                        </a:spcAft>
                      </a:pPr>
                      <a:r>
                        <a:rPr lang="tr-TR" sz="2000" dirty="0" smtClean="0">
                          <a:effectLst/>
                        </a:rPr>
                        <a:t> 386</a:t>
                      </a:r>
                      <a:endParaRPr lang="tr-TR" sz="2000" b="0"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50000"/>
                        </a:lnSpc>
                        <a:spcAft>
                          <a:spcPts val="0"/>
                        </a:spcAft>
                      </a:pPr>
                      <a:r>
                        <a:rPr lang="tr-TR" sz="1600" dirty="0" smtClean="0">
                          <a:effectLst/>
                        </a:rPr>
                        <a:t> 491</a:t>
                      </a:r>
                      <a:endParaRPr lang="tr-TR" sz="2000" b="0"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dirty="0" smtClean="0">
                          <a:effectLst/>
                        </a:rPr>
                        <a:t>534</a:t>
                      </a:r>
                      <a:endParaRPr lang="tr-TR" sz="2000" b="0" dirty="0">
                        <a:effectLst/>
                        <a:latin typeface="Times New Roman"/>
                        <a:ea typeface="Times New Roman"/>
                      </a:endParaRPr>
                    </a:p>
                  </a:txBody>
                  <a:tcPr marL="0" marR="0" marT="0" marB="0"/>
                </a:tc>
              </a:tr>
              <a:tr h="950054">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marL="34925" algn="ctr">
                        <a:lnSpc>
                          <a:spcPct val="150000"/>
                        </a:lnSpc>
                        <a:spcBef>
                          <a:spcPts val="540"/>
                        </a:spcBef>
                        <a:spcAft>
                          <a:spcPts val="0"/>
                        </a:spcAft>
                      </a:pPr>
                      <a:r>
                        <a:rPr lang="tr-TR" sz="2400" dirty="0">
                          <a:effectLst/>
                        </a:rPr>
                        <a:t>TOPLAM</a:t>
                      </a:r>
                      <a:endParaRPr lang="tr-TR" sz="2000"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400" dirty="0" smtClean="0">
                          <a:effectLst/>
                        </a:rPr>
                        <a:t> 650</a:t>
                      </a:r>
                      <a:endParaRPr lang="tr-TR" sz="2000" b="1"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400" dirty="0" smtClean="0">
                          <a:effectLst/>
                        </a:rPr>
                        <a:t> 912</a:t>
                      </a:r>
                      <a:endParaRPr lang="tr-TR" sz="2000" b="1"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400" dirty="0" smtClean="0">
                          <a:effectLst/>
                        </a:rPr>
                        <a:t> 1137</a:t>
                      </a:r>
                      <a:endParaRPr lang="tr-TR" sz="2000" b="1"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dirty="0" smtClean="0">
                          <a:effectLst/>
                        </a:rPr>
                        <a:t>1209</a:t>
                      </a:r>
                      <a:endParaRPr lang="tr-TR" sz="2000" b="1" dirty="0">
                        <a:effectLst/>
                        <a:latin typeface="Times New Roman"/>
                        <a:ea typeface="Times New Roman"/>
                      </a:endParaRPr>
                    </a:p>
                  </a:txBody>
                  <a:tcPr marL="0" marR="0" marT="0" marB="0"/>
                </a:tc>
              </a:tr>
            </a:tbl>
          </a:graphicData>
        </a:graphic>
      </p:graphicFrame>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29784" y="337829"/>
            <a:ext cx="10515600" cy="1325563"/>
          </a:xfrm>
        </p:spPr>
        <p:txBody>
          <a:bodyPr>
            <a:noAutofit/>
          </a:bodyPr>
          <a:lstStyle/>
          <a:p>
            <a:r>
              <a:rPr lang="tr-TR" sz="2400" b="1" dirty="0"/>
              <a:t>Yıllara Göre Fakültemize Kayıt Yapan Yabancı Uyruklu Öğrenci Değişim Tablosu</a:t>
            </a:r>
            <a:br>
              <a:rPr lang="tr-TR" sz="2400" b="1" dirty="0"/>
            </a:b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1270840718"/>
              </p:ext>
            </p:extLst>
          </p:nvPr>
        </p:nvGraphicFramePr>
        <p:xfrm>
          <a:off x="2279176" y="1501253"/>
          <a:ext cx="8598090" cy="4405378"/>
        </p:xfrm>
        <a:graphic>
          <a:graphicData uri="http://schemas.openxmlformats.org/drawingml/2006/table">
            <a:tbl>
              <a:tblPr firstRow="1" firstCol="1" lastRow="1" lastCol="1" bandRow="1" bandCol="1">
                <a:tableStyleId>{0505E3EF-67EA-436B-97B2-0124C06EBD24}</a:tableStyleId>
              </a:tblPr>
              <a:tblGrid>
                <a:gridCol w="1198555"/>
                <a:gridCol w="498668"/>
                <a:gridCol w="599277"/>
                <a:gridCol w="599277"/>
                <a:gridCol w="620273"/>
                <a:gridCol w="620273"/>
                <a:gridCol w="620273"/>
                <a:gridCol w="619399"/>
                <a:gridCol w="620273"/>
                <a:gridCol w="620273"/>
                <a:gridCol w="620273"/>
                <a:gridCol w="680638"/>
                <a:gridCol w="680638"/>
              </a:tblGrid>
              <a:tr h="548421">
                <a:tc gridSpan="13">
                  <a:txBody>
                    <a:bodyPr/>
                    <a:lstStyle/>
                    <a:p>
                      <a:pPr marL="920750" algn="ctr">
                        <a:lnSpc>
                          <a:spcPct val="150000"/>
                        </a:lnSpc>
                        <a:spcBef>
                          <a:spcPts val="795"/>
                        </a:spcBef>
                        <a:spcAft>
                          <a:spcPts val="0"/>
                        </a:spcAft>
                      </a:pPr>
                      <a:r>
                        <a:rPr lang="tr-TR" sz="2000" b="1" dirty="0" smtClean="0">
                          <a:effectLst/>
                        </a:rPr>
                        <a:t>Yabancı </a:t>
                      </a:r>
                      <a:r>
                        <a:rPr lang="tr-TR" sz="2000" b="1" dirty="0">
                          <a:effectLst/>
                        </a:rPr>
                        <a:t>Uyruklu Öğrencilerin </a:t>
                      </a:r>
                      <a:r>
                        <a:rPr lang="tr-TR" sz="2000" b="1" dirty="0" smtClean="0">
                          <a:effectLst/>
                        </a:rPr>
                        <a:t>Sayısı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548421">
                <a:tc rowSpan="2">
                  <a:txBody>
                    <a:bodyPr/>
                    <a:lstStyle/>
                    <a:p>
                      <a:pPr algn="ctr">
                        <a:lnSpc>
                          <a:spcPct val="150000"/>
                        </a:lnSpc>
                        <a:spcAft>
                          <a:spcPts val="0"/>
                        </a:spcAft>
                      </a:pPr>
                      <a:r>
                        <a:rPr lang="tr-TR" sz="2000" b="1">
                          <a:effectLst/>
                        </a:rPr>
                        <a:t> </a:t>
                      </a:r>
                      <a:endParaRPr lang="tr-TR" sz="1800" b="1">
                        <a:effectLst/>
                      </a:endParaRPr>
                    </a:p>
                    <a:p>
                      <a:pPr algn="ctr">
                        <a:lnSpc>
                          <a:spcPct val="150000"/>
                        </a:lnSpc>
                        <a:spcBef>
                          <a:spcPts val="10"/>
                        </a:spcBef>
                        <a:spcAft>
                          <a:spcPts val="0"/>
                        </a:spcAft>
                      </a:pPr>
                      <a:r>
                        <a:rPr lang="tr-TR" sz="2800" b="1">
                          <a:effectLst/>
                        </a:rPr>
                        <a:t> </a:t>
                      </a:r>
                      <a:endParaRPr lang="tr-TR" sz="1800" b="1">
                        <a:effectLst/>
                      </a:endParaRPr>
                    </a:p>
                    <a:p>
                      <a:pPr marL="165735" algn="ctr">
                        <a:lnSpc>
                          <a:spcPct val="150000"/>
                        </a:lnSpc>
                        <a:spcAft>
                          <a:spcPts val="0"/>
                        </a:spcAft>
                      </a:pPr>
                      <a:r>
                        <a:rPr lang="tr-TR" sz="2000" b="1">
                          <a:effectLst/>
                        </a:rPr>
                        <a:t>Birimi</a:t>
                      </a:r>
                      <a:endParaRPr lang="tr-TR" sz="1800" b="1">
                        <a:effectLst/>
                        <a:latin typeface="Times New Roman"/>
                        <a:ea typeface="Times New Roman"/>
                      </a:endParaRPr>
                    </a:p>
                  </a:txBody>
                  <a:tcPr marL="0" marR="0" marT="0" marB="0"/>
                </a:tc>
                <a:tc gridSpan="3">
                  <a:txBody>
                    <a:bodyPr/>
                    <a:lstStyle/>
                    <a:p>
                      <a:pPr marL="352425" algn="ctr">
                        <a:lnSpc>
                          <a:spcPct val="150000"/>
                        </a:lnSpc>
                        <a:spcBef>
                          <a:spcPts val="470"/>
                        </a:spcBef>
                        <a:spcAft>
                          <a:spcPts val="0"/>
                        </a:spcAft>
                      </a:pPr>
                      <a:r>
                        <a:rPr lang="tr-TR" sz="2000" b="1" dirty="0" smtClean="0">
                          <a:effectLst/>
                        </a:rPr>
                        <a:t>2015  </a:t>
                      </a:r>
                      <a:r>
                        <a:rPr lang="tr-TR" sz="2000" b="1" dirty="0">
                          <a:effectLst/>
                        </a:rPr>
                        <a:t>Yılı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363220" algn="ctr">
                        <a:lnSpc>
                          <a:spcPct val="150000"/>
                        </a:lnSpc>
                        <a:spcBef>
                          <a:spcPts val="470"/>
                        </a:spcBef>
                        <a:spcAft>
                          <a:spcPts val="0"/>
                        </a:spcAft>
                      </a:pPr>
                      <a:r>
                        <a:rPr lang="tr-TR" sz="2000" b="1" dirty="0" smtClean="0">
                          <a:effectLst/>
                        </a:rPr>
                        <a:t>2016</a:t>
                      </a:r>
                      <a:r>
                        <a:rPr lang="tr-TR" sz="2000" b="1" baseline="0" dirty="0" smtClean="0">
                          <a:effectLst/>
                        </a:rPr>
                        <a:t> </a:t>
                      </a:r>
                      <a:r>
                        <a:rPr lang="tr-TR" sz="2000" b="1" dirty="0" smtClean="0">
                          <a:effectLst/>
                        </a:rPr>
                        <a:t>Yılı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430530" algn="ctr">
                        <a:lnSpc>
                          <a:spcPct val="150000"/>
                        </a:lnSpc>
                        <a:spcBef>
                          <a:spcPts val="470"/>
                        </a:spcBef>
                        <a:spcAft>
                          <a:spcPts val="0"/>
                        </a:spcAft>
                      </a:pPr>
                      <a:r>
                        <a:rPr lang="tr-TR" sz="2000" b="1" dirty="0" smtClean="0">
                          <a:effectLst/>
                        </a:rPr>
                        <a:t>2017  Yılı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2000" b="1" dirty="0" smtClean="0">
                          <a:effectLst/>
                        </a:rPr>
                        <a:t>2018</a:t>
                      </a:r>
                      <a:r>
                        <a:rPr lang="tr-TR" sz="2000" b="1" baseline="0" dirty="0" smtClean="0">
                          <a:effectLst/>
                        </a:rPr>
                        <a:t>  </a:t>
                      </a:r>
                      <a:r>
                        <a:rPr lang="tr-TR" sz="2000" b="1" dirty="0" smtClean="0">
                          <a:effectLst/>
                        </a:rPr>
                        <a:t> </a:t>
                      </a:r>
                      <a:r>
                        <a:rPr lang="tr-TR" sz="2000" b="1" dirty="0">
                          <a:effectLst/>
                        </a:rPr>
                        <a:t>Yılı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r>
              <a:tr h="1448584">
                <a:tc vMerge="1">
                  <a:txBody>
                    <a:bodyPr/>
                    <a:lstStyle/>
                    <a:p>
                      <a:endParaRPr lang="tr-TR"/>
                    </a:p>
                  </a:txBody>
                  <a:tcPr/>
                </a:tc>
                <a:tc>
                  <a:txBody>
                    <a:bodyPr/>
                    <a:lstStyle/>
                    <a:p>
                      <a:pPr marL="269240" algn="ctr">
                        <a:lnSpc>
                          <a:spcPct val="150000"/>
                        </a:lnSpc>
                        <a:spcBef>
                          <a:spcPts val="790"/>
                        </a:spcBef>
                        <a:spcAft>
                          <a:spcPts val="0"/>
                        </a:spcAft>
                      </a:pPr>
                      <a:r>
                        <a:rPr lang="tr-TR" sz="2000" b="1">
                          <a:effectLst/>
                        </a:rPr>
                        <a:t>Kız</a:t>
                      </a:r>
                      <a:endParaRPr lang="tr-TR" sz="1800" b="1">
                        <a:effectLst/>
                        <a:latin typeface="Times New Roman"/>
                        <a:ea typeface="Times New Roman"/>
                      </a:endParaRPr>
                    </a:p>
                  </a:txBody>
                  <a:tcPr marL="0" marR="0" marT="0" marB="0" vert="vert270"/>
                </a:tc>
                <a:tc>
                  <a:txBody>
                    <a:bodyPr/>
                    <a:lstStyle/>
                    <a:p>
                      <a:pPr marL="180340" algn="ctr">
                        <a:lnSpc>
                          <a:spcPct val="150000"/>
                        </a:lnSpc>
                        <a:spcBef>
                          <a:spcPts val="650"/>
                        </a:spcBef>
                        <a:spcAft>
                          <a:spcPts val="0"/>
                        </a:spcAft>
                      </a:pPr>
                      <a:r>
                        <a:rPr lang="tr-TR" sz="2000" b="1">
                          <a:effectLst/>
                        </a:rPr>
                        <a:t>Erkek</a:t>
                      </a:r>
                      <a:endParaRPr lang="tr-TR" sz="1800" b="1">
                        <a:effectLst/>
                        <a:latin typeface="Times New Roman"/>
                        <a:ea typeface="Times New Roman"/>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a:ea typeface="Times New Roman"/>
                      </a:endParaRPr>
                    </a:p>
                  </a:txBody>
                  <a:tcPr marL="0" marR="0" marT="0" marB="0" vert="vert270"/>
                </a:tc>
                <a:tc>
                  <a:txBody>
                    <a:bodyPr/>
                    <a:lstStyle/>
                    <a:p>
                      <a:pPr marL="269240" algn="ctr">
                        <a:lnSpc>
                          <a:spcPct val="150000"/>
                        </a:lnSpc>
                        <a:spcBef>
                          <a:spcPts val="710"/>
                        </a:spcBef>
                        <a:spcAft>
                          <a:spcPts val="0"/>
                        </a:spcAft>
                      </a:pPr>
                      <a:r>
                        <a:rPr lang="tr-TR" sz="2000" b="1">
                          <a:effectLst/>
                        </a:rPr>
                        <a:t>Kız</a:t>
                      </a:r>
                      <a:endParaRPr lang="tr-TR" sz="1800" b="1">
                        <a:effectLst/>
                        <a:latin typeface="Times New Roman"/>
                        <a:ea typeface="Times New Roman"/>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a:ea typeface="Times New Roman"/>
                      </a:endParaRPr>
                    </a:p>
                  </a:txBody>
                  <a:tcPr marL="0" marR="0" marT="0" marB="0" vert="vert270"/>
                </a:tc>
                <a:tc>
                  <a:txBody>
                    <a:bodyPr/>
                    <a:lstStyle/>
                    <a:p>
                      <a:pPr marL="129540" algn="ctr">
                        <a:lnSpc>
                          <a:spcPct val="150000"/>
                        </a:lnSpc>
                        <a:spcBef>
                          <a:spcPts val="1005"/>
                        </a:spcBef>
                        <a:spcAft>
                          <a:spcPts val="0"/>
                        </a:spcAft>
                      </a:pPr>
                      <a:r>
                        <a:rPr lang="tr-TR" sz="2000" b="1">
                          <a:effectLst/>
                        </a:rPr>
                        <a:t>Toplam</a:t>
                      </a:r>
                      <a:endParaRPr lang="tr-TR" sz="1800" b="1">
                        <a:effectLst/>
                        <a:latin typeface="Times New Roman"/>
                        <a:ea typeface="Times New Roman"/>
                      </a:endParaRPr>
                    </a:p>
                  </a:txBody>
                  <a:tcPr marL="0" marR="0" marT="0" marB="0" vert="vert270"/>
                </a:tc>
                <a:tc>
                  <a:txBody>
                    <a:bodyPr/>
                    <a:lstStyle/>
                    <a:p>
                      <a:pPr marL="269240" algn="ctr">
                        <a:lnSpc>
                          <a:spcPct val="150000"/>
                        </a:lnSpc>
                        <a:spcBef>
                          <a:spcPts val="1005"/>
                        </a:spcBef>
                        <a:spcAft>
                          <a:spcPts val="0"/>
                        </a:spcAft>
                      </a:pPr>
                      <a:r>
                        <a:rPr lang="tr-TR" sz="2000" b="1">
                          <a:effectLst/>
                        </a:rPr>
                        <a:t>Kız</a:t>
                      </a:r>
                      <a:endParaRPr lang="tr-TR" sz="1800" b="1">
                        <a:effectLst/>
                        <a:latin typeface="Times New Roman"/>
                        <a:ea typeface="Times New Roman"/>
                      </a:endParaRPr>
                    </a:p>
                  </a:txBody>
                  <a:tcPr marL="0" marR="0" marT="0" marB="0" vert="vert270"/>
                </a:tc>
                <a:tc>
                  <a:txBody>
                    <a:bodyPr/>
                    <a:lstStyle/>
                    <a:p>
                      <a:pPr marL="180340" algn="ctr">
                        <a:lnSpc>
                          <a:spcPct val="150000"/>
                        </a:lnSpc>
                        <a:spcBef>
                          <a:spcPts val="650"/>
                        </a:spcBef>
                        <a:spcAft>
                          <a:spcPts val="0"/>
                        </a:spcAft>
                      </a:pPr>
                      <a:r>
                        <a:rPr lang="tr-TR" sz="2000" b="1">
                          <a:effectLst/>
                        </a:rPr>
                        <a:t>Erkek</a:t>
                      </a:r>
                      <a:endParaRPr lang="tr-TR" sz="1800" b="1">
                        <a:effectLst/>
                        <a:latin typeface="Times New Roman"/>
                        <a:ea typeface="Times New Roman"/>
                      </a:endParaRPr>
                    </a:p>
                  </a:txBody>
                  <a:tcPr marL="0" marR="0" marT="0" marB="0" vert="vert270"/>
                </a:tc>
                <a:tc>
                  <a:txBody>
                    <a:bodyPr/>
                    <a:lstStyle/>
                    <a:p>
                      <a:pPr marL="129540" algn="ctr">
                        <a:lnSpc>
                          <a:spcPct val="150000"/>
                        </a:lnSpc>
                        <a:spcBef>
                          <a:spcPts val="1005"/>
                        </a:spcBef>
                        <a:spcAft>
                          <a:spcPts val="0"/>
                        </a:spcAft>
                      </a:pPr>
                      <a:r>
                        <a:rPr lang="tr-TR" sz="2000" b="1">
                          <a:effectLst/>
                        </a:rPr>
                        <a:t>Toplam</a:t>
                      </a:r>
                      <a:endParaRPr lang="tr-TR" sz="1800" b="1">
                        <a:effectLst/>
                        <a:latin typeface="Times New Roman"/>
                        <a:ea typeface="Times New Roman"/>
                      </a:endParaRPr>
                    </a:p>
                  </a:txBody>
                  <a:tcPr marL="0" marR="0" marT="0" marB="0" vert="vert270"/>
                </a:tc>
                <a:tc>
                  <a:txBody>
                    <a:bodyPr/>
                    <a:lstStyle/>
                    <a:p>
                      <a:pPr marL="269240" algn="ctr">
                        <a:lnSpc>
                          <a:spcPct val="150000"/>
                        </a:lnSpc>
                        <a:spcBef>
                          <a:spcPts val="1005"/>
                        </a:spcBef>
                        <a:spcAft>
                          <a:spcPts val="0"/>
                        </a:spcAft>
                      </a:pPr>
                      <a:r>
                        <a:rPr lang="tr-TR" sz="2000" b="1">
                          <a:effectLst/>
                        </a:rPr>
                        <a:t>Kız</a:t>
                      </a:r>
                      <a:endParaRPr lang="tr-TR" sz="1800" b="1">
                        <a:effectLst/>
                        <a:latin typeface="Times New Roman"/>
                        <a:ea typeface="Times New Roman"/>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a:ea typeface="Times New Roman"/>
                      </a:endParaRPr>
                    </a:p>
                  </a:txBody>
                  <a:tcPr marL="0" marR="0" marT="0" marB="0" vert="vert270"/>
                </a:tc>
                <a:tc>
                  <a:txBody>
                    <a:bodyPr/>
                    <a:lstStyle/>
                    <a:p>
                      <a:pPr algn="ctr">
                        <a:lnSpc>
                          <a:spcPct val="150000"/>
                        </a:lnSpc>
                        <a:spcBef>
                          <a:spcPts val="30"/>
                        </a:spcBef>
                        <a:spcAft>
                          <a:spcPts val="0"/>
                        </a:spcAft>
                      </a:pPr>
                      <a:r>
                        <a:rPr lang="tr-TR" sz="1400" b="1">
                          <a:effectLst/>
                        </a:rPr>
                        <a:t> </a:t>
                      </a:r>
                      <a:endParaRPr lang="tr-TR" sz="1800" b="1">
                        <a:effectLst/>
                      </a:endParaRPr>
                    </a:p>
                    <a:p>
                      <a:pPr marL="129540" algn="ctr">
                        <a:lnSpc>
                          <a:spcPct val="150000"/>
                        </a:lnSpc>
                        <a:spcAft>
                          <a:spcPts val="0"/>
                        </a:spcAft>
                      </a:pPr>
                      <a:r>
                        <a:rPr lang="tr-TR" sz="2000" b="1">
                          <a:effectLst/>
                        </a:rPr>
                        <a:t>Toplam</a:t>
                      </a:r>
                      <a:endParaRPr lang="tr-TR" sz="1800" b="1">
                        <a:effectLst/>
                        <a:latin typeface="Times New Roman"/>
                        <a:ea typeface="Times New Roman"/>
                      </a:endParaRPr>
                    </a:p>
                  </a:txBody>
                  <a:tcPr marL="0" marR="0" marT="0" marB="0" vert="vert270"/>
                </a:tc>
              </a:tr>
              <a:tr h="472776">
                <a:tc>
                  <a:txBody>
                    <a:bodyPr/>
                    <a:lstStyle/>
                    <a:p>
                      <a:pPr algn="ctr">
                        <a:lnSpc>
                          <a:spcPct val="150000"/>
                        </a:lnSpc>
                        <a:spcAft>
                          <a:spcPts val="0"/>
                        </a:spcAft>
                      </a:pPr>
                      <a:r>
                        <a:rPr lang="tr-TR" sz="2000" b="1">
                          <a:effectLst/>
                        </a:rPr>
                        <a:t>İlahiyat</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6</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4</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10</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5</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6</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11</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18</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a:effectLst/>
                        </a:rPr>
                        <a:t>21</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9</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27</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36</a:t>
                      </a:r>
                      <a:endParaRPr lang="tr-TR" sz="1800" b="1" dirty="0">
                        <a:effectLst/>
                        <a:latin typeface="Times New Roman"/>
                        <a:ea typeface="Times New Roman"/>
                      </a:endParaRPr>
                    </a:p>
                  </a:txBody>
                  <a:tcPr marL="0" marR="0" marT="0" marB="0"/>
                </a:tc>
              </a:tr>
              <a:tr h="726183">
                <a:tc>
                  <a:txBody>
                    <a:bodyPr/>
                    <a:lstStyle/>
                    <a:p>
                      <a:pPr algn="ctr">
                        <a:lnSpc>
                          <a:spcPct val="150000"/>
                        </a:lnSpc>
                        <a:spcAft>
                          <a:spcPts val="0"/>
                        </a:spcAft>
                      </a:pPr>
                      <a:r>
                        <a:rPr lang="tr-TR" sz="2000" b="1">
                          <a:effectLst/>
                        </a:rPr>
                        <a:t>İlahiyat (İ.Ö.)</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7</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27</a:t>
                      </a:r>
                      <a:endParaRPr lang="tr-TR" sz="1800" b="1" dirty="0">
                        <a:effectLst/>
                        <a:latin typeface="Times New Roman"/>
                        <a:ea typeface="Times New Roman"/>
                      </a:endParaRPr>
                    </a:p>
                  </a:txBody>
                  <a:tcPr marL="0" marR="0" marT="0" marB="0"/>
                </a:tc>
              </a:tr>
              <a:tr h="472776">
                <a:tc>
                  <a:txBody>
                    <a:bodyPr/>
                    <a:lstStyle/>
                    <a:p>
                      <a:pPr marL="34925" algn="ctr">
                        <a:lnSpc>
                          <a:spcPct val="150000"/>
                        </a:lnSpc>
                        <a:spcBef>
                          <a:spcPts val="420"/>
                        </a:spcBef>
                        <a:spcAft>
                          <a:spcPts val="0"/>
                        </a:spcAft>
                      </a:pPr>
                      <a:r>
                        <a:rPr lang="tr-TR" sz="2000" b="1">
                          <a:effectLst/>
                        </a:rPr>
                        <a:t>TOPLAM</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6</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4</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10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5</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6</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11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a:effectLst/>
                        </a:rPr>
                        <a:t>3</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21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24</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16</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47</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63</a:t>
                      </a:r>
                      <a:endParaRPr lang="tr-TR" sz="1800" b="1" dirty="0">
                        <a:effectLst/>
                        <a:latin typeface="Times New Roman"/>
                        <a:ea typeface="Times New Roman"/>
                      </a:endParaRPr>
                    </a:p>
                  </a:txBody>
                  <a:tcPr marL="0" marR="0" marT="0" marB="0"/>
                </a:tc>
              </a:tr>
            </a:tbl>
          </a:graphicData>
        </a:graphic>
      </p:graphicFrame>
    </p:spTree>
    <p:extLst>
      <p:ext uri="{BB962C8B-B14F-4D97-AF65-F5344CB8AC3E}">
        <p14:creationId xmlns:p14="http://schemas.microsoft.com/office/powerpoint/2010/main" val="3686546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graphicFrame>
        <p:nvGraphicFramePr>
          <p:cNvPr id="4" name="Tablo 3">
            <a:extLst>
              <a:ext uri="{FF2B5EF4-FFF2-40B4-BE49-F238E27FC236}">
                <a16:creationId xmlns:a16="http://schemas.microsoft.com/office/drawing/2014/main" xmlns="" id="{85F5CF47-A0DE-4D6C-9D57-9D5EF85D7625}"/>
              </a:ext>
            </a:extLst>
          </p:cNvPr>
          <p:cNvGraphicFramePr>
            <a:graphicFrameLocks noGrp="1"/>
          </p:cNvGraphicFramePr>
          <p:nvPr>
            <p:extLst>
              <p:ext uri="{D42A27DB-BD31-4B8C-83A1-F6EECF244321}">
                <p14:modId xmlns:p14="http://schemas.microsoft.com/office/powerpoint/2010/main" val="134400047"/>
              </p:ext>
            </p:extLst>
          </p:nvPr>
        </p:nvGraphicFramePr>
        <p:xfrm>
          <a:off x="627798" y="4"/>
          <a:ext cx="11564202" cy="6073256"/>
        </p:xfrm>
        <a:graphic>
          <a:graphicData uri="http://schemas.openxmlformats.org/drawingml/2006/table">
            <a:tbl>
              <a:tblPr firstRow="1" bandRow="1">
                <a:tableStyleId>{21E4AEA4-8DFA-4A89-87EB-49C32662AFE0}</a:tableStyleId>
              </a:tblPr>
              <a:tblGrid>
                <a:gridCol w="791534">
                  <a:extLst>
                    <a:ext uri="{9D8B030D-6E8A-4147-A177-3AD203B41FA5}">
                      <a16:colId xmlns:a16="http://schemas.microsoft.com/office/drawing/2014/main" xmlns="" val="690571319"/>
                    </a:ext>
                  </a:extLst>
                </a:gridCol>
                <a:gridCol w="2294606">
                  <a:extLst>
                    <a:ext uri="{9D8B030D-6E8A-4147-A177-3AD203B41FA5}">
                      <a16:colId xmlns:a16="http://schemas.microsoft.com/office/drawing/2014/main" xmlns="" val="3515488476"/>
                    </a:ext>
                  </a:extLst>
                </a:gridCol>
                <a:gridCol w="2520335">
                  <a:extLst>
                    <a:ext uri="{9D8B030D-6E8A-4147-A177-3AD203B41FA5}">
                      <a16:colId xmlns:a16="http://schemas.microsoft.com/office/drawing/2014/main" xmlns="" val="4169066548"/>
                    </a:ext>
                  </a:extLst>
                </a:gridCol>
                <a:gridCol w="630083">
                  <a:extLst>
                    <a:ext uri="{9D8B030D-6E8A-4147-A177-3AD203B41FA5}">
                      <a16:colId xmlns:a16="http://schemas.microsoft.com/office/drawing/2014/main" xmlns="" val="886330384"/>
                    </a:ext>
                  </a:extLst>
                </a:gridCol>
                <a:gridCol w="1093759">
                  <a:extLst>
                    <a:ext uri="{9D8B030D-6E8A-4147-A177-3AD203B41FA5}">
                      <a16:colId xmlns:a16="http://schemas.microsoft.com/office/drawing/2014/main" xmlns="" val="4149539271"/>
                    </a:ext>
                  </a:extLst>
                </a:gridCol>
                <a:gridCol w="2600897">
                  <a:extLst>
                    <a:ext uri="{9D8B030D-6E8A-4147-A177-3AD203B41FA5}">
                      <a16:colId xmlns:a16="http://schemas.microsoft.com/office/drawing/2014/main" xmlns="" val="1385534429"/>
                    </a:ext>
                  </a:extLst>
                </a:gridCol>
                <a:gridCol w="1632988">
                  <a:extLst>
                    <a:ext uri="{9D8B030D-6E8A-4147-A177-3AD203B41FA5}">
                      <a16:colId xmlns:a16="http://schemas.microsoft.com/office/drawing/2014/main" xmlns="" val="181762694"/>
                    </a:ext>
                  </a:extLst>
                </a:gridCol>
              </a:tblGrid>
              <a:tr h="325353">
                <a:tc>
                  <a:txBody>
                    <a:bodyPr/>
                    <a:lstStyle/>
                    <a:p>
                      <a:pPr algn="ctr"/>
                      <a:r>
                        <a:rPr lang="tr-TR" sz="1400" b="1" dirty="0">
                          <a:solidFill>
                            <a:schemeClr val="bg1"/>
                          </a:solidFill>
                        </a:rPr>
                        <a:t>No</a:t>
                      </a:r>
                    </a:p>
                  </a:txBody>
                  <a:tcPr>
                    <a:solidFill>
                      <a:schemeClr val="accent2">
                        <a:lumMod val="75000"/>
                      </a:schemeClr>
                    </a:solidFill>
                  </a:tcPr>
                </a:tc>
                <a:tc>
                  <a:txBody>
                    <a:bodyPr/>
                    <a:lstStyle/>
                    <a:p>
                      <a:pPr algn="ctr"/>
                      <a:r>
                        <a:rPr lang="tr-TR" sz="1400" b="1" dirty="0">
                          <a:solidFill>
                            <a:schemeClr val="bg1"/>
                          </a:solidFill>
                        </a:rPr>
                        <a:t>Sınıf</a:t>
                      </a:r>
                    </a:p>
                  </a:txBody>
                  <a:tcPr>
                    <a:solidFill>
                      <a:schemeClr val="accent2">
                        <a:lumMod val="75000"/>
                      </a:schemeClr>
                    </a:solidFill>
                  </a:tcPr>
                </a:tc>
                <a:tc>
                  <a:txBody>
                    <a:bodyPr/>
                    <a:lstStyle/>
                    <a:p>
                      <a:pPr algn="ctr"/>
                      <a:r>
                        <a:rPr lang="tr-TR" sz="1400" b="1" dirty="0">
                          <a:solidFill>
                            <a:schemeClr val="bg1"/>
                          </a:solidFill>
                        </a:rPr>
                        <a:t>Kapasite</a:t>
                      </a:r>
                    </a:p>
                  </a:txBody>
                  <a:tcPr>
                    <a:solidFill>
                      <a:schemeClr val="accent2">
                        <a:lumMod val="75000"/>
                      </a:schemeClr>
                    </a:solidFill>
                  </a:tcPr>
                </a:tc>
                <a:tc>
                  <a:txBody>
                    <a:bodyPr/>
                    <a:lstStyle/>
                    <a:p>
                      <a:pPr algn="ctr"/>
                      <a:endParaRPr lang="tr-TR" sz="1400" dirty="0"/>
                    </a:p>
                  </a:txBody>
                  <a:tcPr>
                    <a:solidFill>
                      <a:schemeClr val="accent2">
                        <a:lumMod val="75000"/>
                      </a:schemeClr>
                    </a:solidFill>
                  </a:tcPr>
                </a:tc>
                <a:tc>
                  <a:txBody>
                    <a:bodyPr/>
                    <a:lstStyle/>
                    <a:p>
                      <a:pPr algn="ctr"/>
                      <a:r>
                        <a:rPr lang="tr-TR" sz="1400" b="1" dirty="0">
                          <a:solidFill>
                            <a:schemeClr val="bg1"/>
                          </a:solidFill>
                        </a:rPr>
                        <a:t>No</a:t>
                      </a:r>
                    </a:p>
                  </a:txBody>
                  <a:tcPr>
                    <a:solidFill>
                      <a:schemeClr val="accent2">
                        <a:lumMod val="75000"/>
                      </a:schemeClr>
                    </a:solidFill>
                  </a:tcPr>
                </a:tc>
                <a:tc>
                  <a:txBody>
                    <a:bodyPr/>
                    <a:lstStyle/>
                    <a:p>
                      <a:pPr algn="ctr"/>
                      <a:r>
                        <a:rPr lang="tr-TR" sz="1400" b="0" dirty="0">
                          <a:solidFill>
                            <a:schemeClr val="bg1"/>
                          </a:solidFill>
                        </a:rPr>
                        <a:t>Sınıf</a:t>
                      </a:r>
                    </a:p>
                  </a:txBody>
                  <a:tcPr>
                    <a:solidFill>
                      <a:schemeClr val="accent2">
                        <a:lumMod val="75000"/>
                      </a:schemeClr>
                    </a:solidFill>
                  </a:tcPr>
                </a:tc>
                <a:tc>
                  <a:txBody>
                    <a:bodyPr/>
                    <a:lstStyle/>
                    <a:p>
                      <a:pPr algn="ctr"/>
                      <a:r>
                        <a:rPr lang="tr-TR" sz="1400" b="0" dirty="0">
                          <a:solidFill>
                            <a:schemeClr val="bg1"/>
                          </a:solidFill>
                        </a:rPr>
                        <a:t>Kapasite</a:t>
                      </a:r>
                    </a:p>
                  </a:txBody>
                  <a:tcPr>
                    <a:solidFill>
                      <a:schemeClr val="accent2">
                        <a:lumMod val="75000"/>
                      </a:schemeClr>
                    </a:solidFill>
                  </a:tcPr>
                </a:tc>
                <a:extLst>
                  <a:ext uri="{0D108BD9-81ED-4DB2-BD59-A6C34878D82A}">
                    <a16:rowId xmlns:a16="http://schemas.microsoft.com/office/drawing/2014/main" xmlns="" val="726230270"/>
                  </a:ext>
                </a:extLst>
              </a:tr>
              <a:tr h="325353">
                <a:tc>
                  <a:txBody>
                    <a:bodyPr/>
                    <a:lstStyle/>
                    <a:p>
                      <a:pPr algn="l"/>
                      <a:r>
                        <a:rPr lang="tr-TR" sz="1400" b="0" dirty="0"/>
                        <a:t>1</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1</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18</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18</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1984456055"/>
                  </a:ext>
                </a:extLst>
              </a:tr>
              <a:tr h="325353">
                <a:tc>
                  <a:txBody>
                    <a:bodyPr/>
                    <a:lstStyle/>
                    <a:p>
                      <a:pPr algn="l"/>
                      <a:r>
                        <a:rPr lang="tr-TR" sz="1400" b="0" dirty="0"/>
                        <a:t>2</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a:t>
                      </a:r>
                      <a:r>
                        <a:rPr lang="tr-TR" sz="1400" b="0" baseline="0" dirty="0" smtClean="0">
                          <a:latin typeface="Times New Roman"/>
                          <a:ea typeface="Times New Roman"/>
                          <a:cs typeface="Times New Roman"/>
                        </a:rPr>
                        <a:t> 2</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19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19</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1199579977"/>
                  </a:ext>
                </a:extLst>
              </a:tr>
              <a:tr h="325353">
                <a:tc>
                  <a:txBody>
                    <a:bodyPr/>
                    <a:lstStyle/>
                    <a:p>
                      <a:pPr algn="l"/>
                      <a:r>
                        <a:rPr lang="tr-TR" sz="1400" b="0" dirty="0"/>
                        <a:t>3</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3</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20</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1896073797"/>
                  </a:ext>
                </a:extLst>
              </a:tr>
              <a:tr h="325353">
                <a:tc>
                  <a:txBody>
                    <a:bodyPr/>
                    <a:lstStyle/>
                    <a:p>
                      <a:pPr algn="l"/>
                      <a:r>
                        <a:rPr lang="tr-TR" sz="1400" b="0" dirty="0"/>
                        <a:t>4</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4</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21 </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3696473174"/>
                  </a:ext>
                </a:extLst>
              </a:tr>
              <a:tr h="325353">
                <a:tc>
                  <a:txBody>
                    <a:bodyPr/>
                    <a:lstStyle/>
                    <a:p>
                      <a:pPr algn="l"/>
                      <a:r>
                        <a:rPr lang="tr-TR" sz="1400" b="0" dirty="0"/>
                        <a:t>5</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5</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22</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564075991"/>
                  </a:ext>
                </a:extLst>
              </a:tr>
              <a:tr h="325353">
                <a:tc>
                  <a:txBody>
                    <a:bodyPr/>
                    <a:lstStyle/>
                    <a:p>
                      <a:pPr algn="l"/>
                      <a:r>
                        <a:rPr lang="tr-TR" sz="1400" b="0" dirty="0"/>
                        <a:t>6</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6</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23</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2719356625"/>
                  </a:ext>
                </a:extLst>
              </a:tr>
              <a:tr h="325353">
                <a:tc>
                  <a:txBody>
                    <a:bodyPr/>
                    <a:lstStyle/>
                    <a:p>
                      <a:pPr algn="l"/>
                      <a:r>
                        <a:rPr lang="tr-TR" sz="1400" b="0" dirty="0"/>
                        <a:t>7</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7 </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smtClean="0"/>
                        <a:t>24</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24</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584365833"/>
                  </a:ext>
                </a:extLst>
              </a:tr>
              <a:tr h="325353">
                <a:tc>
                  <a:txBody>
                    <a:bodyPr/>
                    <a:lstStyle/>
                    <a:p>
                      <a:pPr algn="l"/>
                      <a:r>
                        <a:rPr lang="tr-TR" sz="1400" b="0" dirty="0"/>
                        <a:t>8</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a:t>
                      </a:r>
                      <a:r>
                        <a:rPr lang="tr-TR" sz="1400" b="0" baseline="0" dirty="0" smtClean="0">
                          <a:latin typeface="Times New Roman"/>
                          <a:ea typeface="Times New Roman"/>
                          <a:cs typeface="Times New Roman"/>
                        </a:rPr>
                        <a:t> 8</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smtClean="0"/>
                        <a:t>25</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25</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3688711268"/>
                  </a:ext>
                </a:extLst>
              </a:tr>
              <a:tr h="325353">
                <a:tc>
                  <a:txBody>
                    <a:bodyPr/>
                    <a:lstStyle/>
                    <a:p>
                      <a:pPr algn="l"/>
                      <a:r>
                        <a:rPr lang="tr-TR" sz="1400" b="0" dirty="0"/>
                        <a:t>9</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9</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smtClean="0"/>
                        <a:t>26</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26</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2428344738"/>
                  </a:ext>
                </a:extLst>
              </a:tr>
              <a:tr h="325353">
                <a:tc>
                  <a:txBody>
                    <a:bodyPr/>
                    <a:lstStyle/>
                    <a:p>
                      <a:pPr algn="l"/>
                      <a:r>
                        <a:rPr lang="tr-TR" sz="1400" b="0" dirty="0"/>
                        <a:t>10</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10</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smtClean="0"/>
                        <a:t>27</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27</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3687748590"/>
                  </a:ext>
                </a:extLst>
              </a:tr>
              <a:tr h="325353">
                <a:tc>
                  <a:txBody>
                    <a:bodyPr/>
                    <a:lstStyle/>
                    <a:p>
                      <a:pPr algn="l"/>
                      <a:r>
                        <a:rPr lang="tr-TR" sz="1400" b="0" dirty="0" smtClean="0"/>
                        <a:t>11</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11</a:t>
                      </a:r>
                      <a:endParaRPr lang="tr-TR" sz="1400" b="0" dirty="0" smtClean="0">
                        <a:latin typeface="Calibri"/>
                        <a:ea typeface="Times New Roman"/>
                        <a:cs typeface="Times New Roman"/>
                      </a:endParaRPr>
                    </a:p>
                  </a:txBody>
                  <a:tcPr/>
                </a:tc>
                <a:tc>
                  <a:txBody>
                    <a:bodyPr/>
                    <a:lstStyle/>
                    <a:p>
                      <a:pPr algn="l"/>
                      <a:r>
                        <a:rPr lang="tr-TR" sz="1400" b="0" dirty="0" smtClean="0"/>
                        <a:t>56</a:t>
                      </a:r>
                      <a:endParaRPr lang="tr-TR" sz="1400" b="0" dirty="0"/>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smtClean="0"/>
                        <a:t>28</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28</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2866421752"/>
                  </a:ext>
                </a:extLst>
              </a:tr>
              <a:tr h="325353">
                <a:tc>
                  <a:txBody>
                    <a:bodyPr/>
                    <a:lstStyle/>
                    <a:p>
                      <a:pPr algn="l"/>
                      <a:r>
                        <a:rPr lang="tr-TR" sz="1400" b="0" dirty="0" smtClean="0"/>
                        <a:t>12</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12</a:t>
                      </a:r>
                      <a:endParaRPr lang="tr-TR" sz="1400" b="0" dirty="0" smtClean="0">
                        <a:latin typeface="Calibri"/>
                        <a:ea typeface="Times New Roman"/>
                        <a:cs typeface="Times New Roman"/>
                      </a:endParaRPr>
                    </a:p>
                  </a:txBody>
                  <a:tcPr/>
                </a:tc>
                <a:tc>
                  <a:txBody>
                    <a:bodyPr/>
                    <a:lstStyle/>
                    <a:p>
                      <a:pPr algn="l"/>
                      <a:r>
                        <a:rPr lang="tr-TR" sz="1400" b="0" dirty="0" smtClean="0"/>
                        <a:t>56</a:t>
                      </a:r>
                      <a:endParaRPr lang="tr-TR" sz="1400" b="0" dirty="0"/>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smtClean="0"/>
                        <a:t>29</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29</a:t>
                      </a:r>
                      <a:endParaRPr lang="tr-TR" sz="1400" b="0" dirty="0" smtClean="0">
                        <a:latin typeface="Calibri"/>
                        <a:ea typeface="Times New Roman"/>
                        <a:cs typeface="Times New Roman"/>
                      </a:endParaRPr>
                    </a:p>
                  </a:txBody>
                  <a:tcPr/>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3048971322"/>
                  </a:ext>
                </a:extLst>
              </a:tr>
              <a:tr h="325353">
                <a:tc>
                  <a:txBody>
                    <a:bodyPr/>
                    <a:lstStyle/>
                    <a:p>
                      <a:pPr algn="l"/>
                      <a:r>
                        <a:rPr lang="tr-TR" sz="1400" b="0" dirty="0" smtClean="0"/>
                        <a:t>13</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13</a:t>
                      </a:r>
                      <a:endParaRPr lang="tr-TR" sz="1400" b="0" dirty="0" smtClean="0">
                        <a:latin typeface="Calibri"/>
                        <a:ea typeface="Times New Roman"/>
                        <a:cs typeface="Times New Roman"/>
                      </a:endParaRPr>
                    </a:p>
                  </a:txBody>
                  <a:tcPr/>
                </a:tc>
                <a:tc>
                  <a:txBody>
                    <a:bodyPr/>
                    <a:lstStyle/>
                    <a:p>
                      <a:pPr algn="l"/>
                      <a:r>
                        <a:rPr lang="tr-TR" sz="1400" b="0" dirty="0" smtClean="0"/>
                        <a:t>40</a:t>
                      </a:r>
                      <a:endParaRPr lang="tr-TR" sz="1400" b="0" dirty="0"/>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smtClean="0"/>
                        <a:t>30</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30</a:t>
                      </a:r>
                      <a:endParaRPr lang="tr-TR" sz="1400" b="0" dirty="0" smtClean="0">
                        <a:latin typeface="Calibri"/>
                        <a:ea typeface="Times New Roman"/>
                        <a:cs typeface="Times New Roman"/>
                      </a:endParaRPr>
                    </a:p>
                  </a:txBody>
                  <a:tcPr/>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xmlns="" val="1500281622"/>
                  </a:ext>
                </a:extLst>
              </a:tr>
              <a:tr h="325353">
                <a:tc>
                  <a:txBody>
                    <a:bodyPr/>
                    <a:lstStyle/>
                    <a:p>
                      <a:pPr algn="l"/>
                      <a:r>
                        <a:rPr lang="tr-TR" sz="1400" b="0" dirty="0" smtClean="0"/>
                        <a:t>14</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14</a:t>
                      </a:r>
                      <a:endParaRPr lang="tr-TR" sz="1400" b="0" dirty="0" smtClean="0">
                        <a:latin typeface="Calibri"/>
                        <a:ea typeface="Times New Roman"/>
                        <a:cs typeface="Times New Roman"/>
                      </a:endParaRPr>
                    </a:p>
                  </a:txBody>
                  <a:tcPr/>
                </a:tc>
                <a:tc>
                  <a:txBody>
                    <a:bodyPr/>
                    <a:lstStyle/>
                    <a:p>
                      <a:pPr algn="l"/>
                      <a:r>
                        <a:rPr lang="tr-TR" sz="1400" b="0" dirty="0" smtClean="0"/>
                        <a:t>40</a:t>
                      </a:r>
                      <a:endParaRPr lang="tr-TR" sz="1400" b="0" dirty="0"/>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smtClean="0"/>
                        <a:t>31</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Amfi</a:t>
                      </a:r>
                      <a:r>
                        <a:rPr lang="tr-TR" sz="1400" b="0" baseline="0" dirty="0" smtClean="0">
                          <a:latin typeface="Times New Roman"/>
                          <a:ea typeface="Times New Roman"/>
                          <a:cs typeface="Times New Roman"/>
                        </a:rPr>
                        <a:t> – 1</a:t>
                      </a:r>
                      <a:endParaRPr lang="tr-TR" sz="1400" b="0" dirty="0" smtClean="0">
                        <a:latin typeface="Calibri"/>
                        <a:ea typeface="Times New Roman"/>
                        <a:cs typeface="Times New Roman"/>
                      </a:endParaRPr>
                    </a:p>
                  </a:txBody>
                  <a:tcPr/>
                </a:tc>
                <a:tc>
                  <a:txBody>
                    <a:bodyPr/>
                    <a:lstStyle/>
                    <a:p>
                      <a:pPr algn="l"/>
                      <a:r>
                        <a:rPr lang="tr-TR" sz="1400" b="0" dirty="0" smtClean="0"/>
                        <a:t>122</a:t>
                      </a:r>
                      <a:endParaRPr lang="tr-TR" sz="1400" b="0" dirty="0"/>
                    </a:p>
                  </a:txBody>
                  <a:tcPr/>
                </a:tc>
                <a:extLst>
                  <a:ext uri="{0D108BD9-81ED-4DB2-BD59-A6C34878D82A}">
                    <a16:rowId xmlns:a16="http://schemas.microsoft.com/office/drawing/2014/main" xmlns="" val="10015"/>
                  </a:ext>
                </a:extLst>
              </a:tr>
              <a:tr h="325353">
                <a:tc>
                  <a:txBody>
                    <a:bodyPr/>
                    <a:lstStyle/>
                    <a:p>
                      <a:pPr algn="l"/>
                      <a:r>
                        <a:rPr lang="tr-TR" sz="1400" b="0" dirty="0" smtClean="0"/>
                        <a:t>15</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15</a:t>
                      </a:r>
                      <a:endParaRPr lang="tr-TR" sz="1400" b="0" dirty="0" smtClean="0">
                        <a:latin typeface="Calibri"/>
                        <a:ea typeface="Times New Roman"/>
                        <a:cs typeface="Times New Roman"/>
                      </a:endParaRPr>
                    </a:p>
                  </a:txBody>
                  <a:tcPr/>
                </a:tc>
                <a:tc>
                  <a:txBody>
                    <a:bodyPr/>
                    <a:lstStyle/>
                    <a:p>
                      <a:pPr algn="l"/>
                      <a:r>
                        <a:rPr lang="tr-TR" sz="1400" b="0" dirty="0" smtClean="0"/>
                        <a:t>40</a:t>
                      </a:r>
                      <a:endParaRPr lang="tr-TR" sz="1400" b="0" dirty="0"/>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smtClean="0"/>
                        <a:t>32</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Amfi</a:t>
                      </a:r>
                      <a:r>
                        <a:rPr lang="tr-TR" sz="1400" b="0" baseline="0" dirty="0" smtClean="0">
                          <a:latin typeface="Times New Roman"/>
                          <a:ea typeface="Times New Roman"/>
                          <a:cs typeface="Times New Roman"/>
                        </a:rPr>
                        <a:t> – 2</a:t>
                      </a:r>
                      <a:endParaRPr lang="tr-TR" sz="1400" b="0" dirty="0" smtClean="0">
                        <a:latin typeface="Calibri"/>
                        <a:ea typeface="Times New Roman"/>
                        <a:cs typeface="Times New Roman"/>
                      </a:endParaRPr>
                    </a:p>
                  </a:txBody>
                  <a:tcPr/>
                </a:tc>
                <a:tc>
                  <a:txBody>
                    <a:bodyPr/>
                    <a:lstStyle/>
                    <a:p>
                      <a:pPr algn="l"/>
                      <a:r>
                        <a:rPr lang="tr-TR" sz="1400" b="0" dirty="0" smtClean="0"/>
                        <a:t>122</a:t>
                      </a:r>
                      <a:endParaRPr lang="tr-TR" sz="1400" b="0" dirty="0"/>
                    </a:p>
                  </a:txBody>
                  <a:tcPr/>
                </a:tc>
                <a:extLst>
                  <a:ext uri="{0D108BD9-81ED-4DB2-BD59-A6C34878D82A}">
                    <a16:rowId xmlns:a16="http://schemas.microsoft.com/office/drawing/2014/main" xmlns="" val="10016"/>
                  </a:ext>
                </a:extLst>
              </a:tr>
              <a:tr h="433804">
                <a:tc>
                  <a:txBody>
                    <a:bodyPr/>
                    <a:lstStyle/>
                    <a:p>
                      <a:pPr algn="l"/>
                      <a:r>
                        <a:rPr lang="tr-TR" sz="1400" b="0" dirty="0"/>
                        <a:t>16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16</a:t>
                      </a:r>
                      <a:endParaRPr lang="tr-TR" sz="1400" b="0" dirty="0" smtClean="0">
                        <a:latin typeface="Calibri"/>
                        <a:ea typeface="Times New Roman"/>
                        <a:cs typeface="Times New Roman"/>
                      </a:endParaRPr>
                    </a:p>
                  </a:txBody>
                  <a:tcPr marL="55217" marR="55217" marT="0" marB="0"/>
                </a:tc>
                <a:tc>
                  <a:txBody>
                    <a:bodyPr/>
                    <a:lstStyle/>
                    <a:p>
                      <a:pPr algn="l"/>
                      <a:r>
                        <a:rPr lang="tr-TR" sz="1400" b="0" baseline="0" dirty="0" smtClean="0"/>
                        <a:t>40</a:t>
                      </a:r>
                      <a:endParaRPr lang="tr-TR" sz="1400" b="0" baseline="0" dirty="0"/>
                    </a:p>
                  </a:txBody>
                  <a:tcPr/>
                </a:tc>
                <a:tc>
                  <a:txBody>
                    <a:bodyPr/>
                    <a:lstStyle/>
                    <a:p>
                      <a:pPr algn="l"/>
                      <a:endParaRPr lang="tr-TR" sz="2000" b="0" dirty="0"/>
                    </a:p>
                  </a:txBody>
                  <a:tcPr>
                    <a:solidFill>
                      <a:schemeClr val="accent2">
                        <a:lumMod val="75000"/>
                      </a:schemeClr>
                    </a:solidFill>
                  </a:tcPr>
                </a:tc>
                <a:tc>
                  <a:txBody>
                    <a:bodyPr/>
                    <a:lstStyle/>
                    <a:p>
                      <a:pPr algn="l"/>
                      <a:r>
                        <a:rPr lang="tr-TR" sz="1400" b="0" baseline="0" dirty="0" smtClean="0"/>
                        <a:t>33</a:t>
                      </a:r>
                      <a:endParaRPr lang="tr-TR" sz="1400" b="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Amfi</a:t>
                      </a:r>
                      <a:r>
                        <a:rPr lang="tr-TR" sz="1400" b="0" baseline="0" dirty="0" smtClean="0">
                          <a:latin typeface="Times New Roman"/>
                          <a:ea typeface="Times New Roman"/>
                          <a:cs typeface="Times New Roman"/>
                        </a:rPr>
                        <a:t> – 3</a:t>
                      </a:r>
                      <a:endParaRPr lang="tr-TR" sz="1400" b="0" dirty="0" smtClean="0">
                        <a:latin typeface="Calibri"/>
                        <a:ea typeface="Times New Roman"/>
                        <a:cs typeface="Times New Roman"/>
                      </a:endParaRPr>
                    </a:p>
                  </a:txBody>
                  <a:tcPr/>
                </a:tc>
                <a:tc>
                  <a:txBody>
                    <a:bodyPr/>
                    <a:lstStyle/>
                    <a:p>
                      <a:pPr marL="0" indent="0" algn="l">
                        <a:buFont typeface="Arial" panose="020B0604020202020204" pitchFamily="34" charset="0"/>
                        <a:buNone/>
                      </a:pPr>
                      <a:r>
                        <a:rPr lang="tr-TR" sz="1400" b="0" baseline="0" dirty="0" smtClean="0"/>
                        <a:t>272</a:t>
                      </a:r>
                      <a:endParaRPr lang="tr-TR" sz="1400" b="0" baseline="0" dirty="0"/>
                    </a:p>
                  </a:txBody>
                  <a:tcPr/>
                </a:tc>
              </a:tr>
              <a:tr h="433804">
                <a:tc>
                  <a:txBody>
                    <a:bodyPr/>
                    <a:lstStyle/>
                    <a:p>
                      <a:pPr algn="l"/>
                      <a:r>
                        <a:rPr lang="tr-TR" sz="1400" b="0" baseline="0" dirty="0"/>
                        <a:t>17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baseline="0" dirty="0" smtClean="0">
                          <a:latin typeface="Times New Roman"/>
                          <a:ea typeface="Times New Roman"/>
                          <a:cs typeface="Times New Roman"/>
                        </a:rPr>
                        <a:t>Derslik 17</a:t>
                      </a:r>
                      <a:endParaRPr lang="tr-TR" sz="1400" b="0" baseline="0" dirty="0" smtClean="0">
                        <a:latin typeface="Calibri"/>
                        <a:ea typeface="Times New Roman"/>
                        <a:cs typeface="Times New Roman"/>
                      </a:endParaRPr>
                    </a:p>
                  </a:txBody>
                  <a:tcPr marL="55217" marR="55217" marT="0" marB="0"/>
                </a:tc>
                <a:tc>
                  <a:txBody>
                    <a:bodyPr/>
                    <a:lstStyle/>
                    <a:p>
                      <a:pPr algn="l"/>
                      <a:r>
                        <a:rPr lang="tr-TR" sz="1400" b="0" baseline="0" dirty="0" smtClean="0"/>
                        <a:t>56</a:t>
                      </a:r>
                      <a:endParaRPr lang="tr-TR" sz="1400" b="0" baseline="0" dirty="0"/>
                    </a:p>
                  </a:txBody>
                  <a:tcPr/>
                </a:tc>
                <a:tc>
                  <a:txBody>
                    <a:bodyPr/>
                    <a:lstStyle/>
                    <a:p>
                      <a:pPr algn="l"/>
                      <a:endParaRPr lang="tr-TR" sz="2000" b="0" dirty="0"/>
                    </a:p>
                  </a:txBody>
                  <a:tcPr>
                    <a:solidFill>
                      <a:schemeClr val="accent2">
                        <a:lumMod val="75000"/>
                      </a:schemeClr>
                    </a:solidFill>
                  </a:tcPr>
                </a:tc>
                <a:tc gridSpan="2">
                  <a:txBody>
                    <a:bodyPr/>
                    <a:lstStyle/>
                    <a:p>
                      <a:pPr algn="r"/>
                      <a:r>
                        <a:rPr lang="tr-TR" sz="2000" b="0" dirty="0" smtClean="0"/>
                        <a:t>Genel Toplam</a:t>
                      </a:r>
                      <a:endParaRPr lang="tr-TR" sz="2000" b="0" dirty="0"/>
                    </a:p>
                  </a:txBody>
                  <a:tcPr/>
                </a:tc>
                <a:tc hMerge="1">
                  <a:txBody>
                    <a:bodyPr/>
                    <a:lstStyle/>
                    <a:p>
                      <a:pPr algn="l"/>
                      <a:endParaRPr lang="tr-TR" b="0" dirty="0"/>
                    </a:p>
                  </a:txBody>
                  <a:tcPr/>
                </a:tc>
                <a:tc>
                  <a:txBody>
                    <a:bodyPr/>
                    <a:lstStyle/>
                    <a:p>
                      <a:pPr algn="l"/>
                      <a:r>
                        <a:rPr lang="tr-TR" sz="2000" b="0" dirty="0" smtClean="0"/>
                        <a:t>1860</a:t>
                      </a:r>
                      <a:endParaRPr lang="tr-TR" sz="2000" b="0" dirty="0"/>
                    </a:p>
                  </a:txBody>
                  <a:tcPr/>
                </a:tc>
              </a:tr>
            </a:tbl>
          </a:graphicData>
        </a:graphic>
      </p:graphicFrame>
      <p:sp>
        <p:nvSpPr>
          <p:cNvPr id="5" name="Unvan 1">
            <a:extLst>
              <a:ext uri="{FF2B5EF4-FFF2-40B4-BE49-F238E27FC236}">
                <a16:creationId xmlns:a16="http://schemas.microsoft.com/office/drawing/2014/main" xmlns="" id="{837F0268-B04E-4690-A690-6BA79A063209}"/>
              </a:ext>
            </a:extLst>
          </p:cNvPr>
          <p:cNvSpPr txBox="1">
            <a:spLocks/>
          </p:cNvSpPr>
          <p:nvPr/>
        </p:nvSpPr>
        <p:spPr>
          <a:xfrm>
            <a:off x="-15180" y="0"/>
            <a:ext cx="842764" cy="6059606"/>
          </a:xfrm>
          <a:prstGeom prst="rect">
            <a:avLst/>
          </a:prstGeom>
        </p:spPr>
        <p:txBody>
          <a:bodyPr vert="vert270"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800" b="1" dirty="0" smtClean="0">
                <a:solidFill>
                  <a:srgbClr val="FF0000"/>
                </a:solidFill>
              </a:rPr>
              <a:t>Derslikler ve Kapasite</a:t>
            </a:r>
            <a:endParaRPr lang="tr-TR" sz="4800" b="1" dirty="0">
              <a:solidFill>
                <a:srgbClr val="FF0000"/>
              </a:solidFill>
            </a:endParaRPr>
          </a:p>
        </p:txBody>
      </p:sp>
    </p:spTree>
    <p:extLst>
      <p:ext uri="{BB962C8B-B14F-4D97-AF65-F5344CB8AC3E}">
        <p14:creationId xmlns:p14="http://schemas.microsoft.com/office/powerpoint/2010/main" val="7301327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524744354"/>
              </p:ext>
            </p:extLst>
          </p:nvPr>
        </p:nvGraphicFramePr>
        <p:xfrm>
          <a:off x="0" y="0"/>
          <a:ext cx="12192000" cy="6879087"/>
        </p:xfrm>
        <a:graphic>
          <a:graphicData uri="http://schemas.openxmlformats.org/drawingml/2006/table">
            <a:tbl>
              <a:tblPr firstRow="1" bandRow="1">
                <a:tableStyleId>{EB9631B5-78F2-41C9-869B-9F39066F8104}</a:tableStyleId>
              </a:tblPr>
              <a:tblGrid>
                <a:gridCol w="9677384"/>
                <a:gridCol w="2514616"/>
              </a:tblGrid>
              <a:tr h="652583">
                <a:tc gridSpan="2">
                  <a:txBody>
                    <a:bodyPr/>
                    <a:lstStyle/>
                    <a:p>
                      <a:pPr algn="ctr"/>
                      <a:r>
                        <a:rPr lang="tr-TR" sz="2000" b="1" dirty="0" smtClean="0"/>
                        <a:t>DİĞER</a:t>
                      </a:r>
                      <a:r>
                        <a:rPr lang="tr-TR" sz="2000" b="1" baseline="0" dirty="0" smtClean="0"/>
                        <a:t> ÇALIŞMA ALANLARIMIZ</a:t>
                      </a:r>
                      <a:endParaRPr lang="tr-TR" sz="2000" b="1" dirty="0"/>
                    </a:p>
                  </a:txBody>
                  <a:tcPr>
                    <a:lnB w="12700" cap="flat" cmpd="sng" algn="ctr">
                      <a:solidFill>
                        <a:schemeClr val="tx1"/>
                      </a:solidFill>
                      <a:prstDash val="solid"/>
                      <a:round/>
                      <a:headEnd type="none" w="med" len="med"/>
                      <a:tailEnd type="none" w="med" len="med"/>
                    </a:lnB>
                  </a:tcPr>
                </a:tc>
                <a:tc hMerge="1">
                  <a:txBody>
                    <a:bodyPr/>
                    <a:lstStyle/>
                    <a:p>
                      <a:endParaRPr lang="tr-TR"/>
                    </a:p>
                  </a:txBody>
                  <a:tcPr/>
                </a:tc>
              </a:tr>
              <a:tr h="652583">
                <a:tc>
                  <a:txBody>
                    <a:bodyPr/>
                    <a:lstStyle/>
                    <a:p>
                      <a:r>
                        <a:rPr lang="tr-TR" sz="2000" b="1" dirty="0" smtClean="0"/>
                        <a:t>Çalışma</a:t>
                      </a:r>
                      <a:r>
                        <a:rPr lang="tr-TR" sz="2000" b="1" baseline="0" dirty="0" smtClean="0"/>
                        <a:t> Odaları</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tr-TR" sz="2000" b="1" dirty="0" smtClean="0"/>
                        <a:t>3 Adet</a:t>
                      </a:r>
                      <a:endParaRPr lang="tr-TR" sz="2000"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r h="652583">
                <a:tc>
                  <a:txBody>
                    <a:bodyPr/>
                    <a:lstStyle/>
                    <a:p>
                      <a:r>
                        <a:rPr lang="tr-TR" sz="2000" b="1" dirty="0" smtClean="0"/>
                        <a:t>Laboratuvar</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5 Adet</a:t>
                      </a:r>
                      <a:endParaRPr lang="tr-TR" sz="2000" b="1" dirty="0"/>
                    </a:p>
                  </a:txBody>
                  <a:tcPr>
                    <a:lnL w="12700" cap="flat" cmpd="sng" algn="ctr">
                      <a:solidFill>
                        <a:schemeClr val="tx1"/>
                      </a:solidFill>
                      <a:prstDash val="solid"/>
                      <a:round/>
                      <a:headEnd type="none" w="med" len="med"/>
                      <a:tailEnd type="none" w="med" len="med"/>
                    </a:lnL>
                  </a:tcPr>
                </a:tc>
              </a:tr>
              <a:tr h="652583">
                <a:tc>
                  <a:txBody>
                    <a:bodyPr/>
                    <a:lstStyle/>
                    <a:p>
                      <a:r>
                        <a:rPr lang="tr-TR" sz="2000" b="1" dirty="0" smtClean="0"/>
                        <a:t>Yüksek lisans</a:t>
                      </a:r>
                      <a:r>
                        <a:rPr lang="tr-TR" sz="2000" b="1" baseline="0" dirty="0" smtClean="0"/>
                        <a:t> Sınıfları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6 Adet</a:t>
                      </a:r>
                      <a:endParaRPr lang="tr-TR" sz="2000" b="1" dirty="0"/>
                    </a:p>
                  </a:txBody>
                  <a:tcPr>
                    <a:lnL w="12700" cap="flat" cmpd="sng" algn="ctr">
                      <a:solidFill>
                        <a:schemeClr val="tx1"/>
                      </a:solidFill>
                      <a:prstDash val="solid"/>
                      <a:round/>
                      <a:headEnd type="none" w="med" len="med"/>
                      <a:tailEnd type="none" w="med" len="med"/>
                    </a:lnL>
                  </a:tcPr>
                </a:tc>
              </a:tr>
              <a:tr h="652583">
                <a:tc>
                  <a:txBody>
                    <a:bodyPr/>
                    <a:lstStyle/>
                    <a:p>
                      <a:r>
                        <a:rPr lang="tr-TR" sz="2000" b="1" dirty="0" smtClean="0"/>
                        <a:t>Hazırlık ve Multimedya Salonu</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 Adet</a:t>
                      </a:r>
                      <a:endParaRPr lang="tr-TR" sz="2000" b="1" dirty="0"/>
                    </a:p>
                  </a:txBody>
                  <a:tcPr>
                    <a:lnL w="12700" cap="flat" cmpd="sng" algn="ctr">
                      <a:solidFill>
                        <a:schemeClr val="tx1"/>
                      </a:solidFill>
                      <a:prstDash val="solid"/>
                      <a:round/>
                      <a:headEnd type="none" w="med" len="med"/>
                      <a:tailEnd type="none" w="med" len="med"/>
                    </a:lnL>
                  </a:tcPr>
                </a:tc>
              </a:tr>
              <a:tr h="652583">
                <a:tc>
                  <a:txBody>
                    <a:bodyPr/>
                    <a:lstStyle/>
                    <a:p>
                      <a:r>
                        <a:rPr lang="tr-TR" sz="2000" b="1" dirty="0" smtClean="0"/>
                        <a:t>Akademisyen Dinlenme</a:t>
                      </a:r>
                      <a:r>
                        <a:rPr lang="tr-TR" sz="2000" b="1" baseline="0" dirty="0" smtClean="0"/>
                        <a:t>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 Adet</a:t>
                      </a:r>
                      <a:endParaRPr lang="tr-TR" sz="2000" b="1" dirty="0"/>
                    </a:p>
                  </a:txBody>
                  <a:tcPr>
                    <a:lnL w="12700" cap="flat" cmpd="sng" algn="ctr">
                      <a:solidFill>
                        <a:schemeClr val="tx1"/>
                      </a:solidFill>
                      <a:prstDash val="solid"/>
                      <a:round/>
                      <a:headEnd type="none" w="med" len="med"/>
                      <a:tailEnd type="none" w="med" len="med"/>
                    </a:lnL>
                  </a:tcPr>
                </a:tc>
              </a:tr>
              <a:tr h="652583">
                <a:tc>
                  <a:txBody>
                    <a:bodyPr/>
                    <a:lstStyle/>
                    <a:p>
                      <a:r>
                        <a:rPr lang="tr-TR" sz="2000" b="1" dirty="0" smtClean="0"/>
                        <a:t>Bölüm Başkanlıkları Toplantı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3 Adet</a:t>
                      </a:r>
                      <a:endParaRPr lang="tr-TR" sz="2000" b="1" dirty="0"/>
                    </a:p>
                  </a:txBody>
                  <a:tcPr>
                    <a:lnL w="12700" cap="flat" cmpd="sng" algn="ctr">
                      <a:solidFill>
                        <a:schemeClr val="tx1"/>
                      </a:solidFill>
                      <a:prstDash val="solid"/>
                      <a:round/>
                      <a:headEnd type="none" w="med" len="med"/>
                      <a:tailEnd type="none" w="med" len="med"/>
                    </a:lnL>
                  </a:tcPr>
                </a:tc>
              </a:tr>
              <a:tr h="652583">
                <a:tc>
                  <a:txBody>
                    <a:bodyPr/>
                    <a:lstStyle/>
                    <a:p>
                      <a:r>
                        <a:rPr lang="tr-TR" sz="2000" b="1" dirty="0" smtClean="0"/>
                        <a:t>Yönetim Kurulu Toplantı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 Adet</a:t>
                      </a:r>
                      <a:endParaRPr lang="tr-TR" sz="2000" b="1" dirty="0"/>
                    </a:p>
                  </a:txBody>
                  <a:tcPr>
                    <a:lnL w="12700" cap="flat" cmpd="sng" algn="ctr">
                      <a:solidFill>
                        <a:schemeClr val="tx1"/>
                      </a:solidFill>
                      <a:prstDash val="solid"/>
                      <a:round/>
                      <a:headEnd type="none" w="med" len="med"/>
                      <a:tailEnd type="none" w="med" len="med"/>
                    </a:lnL>
                  </a:tcPr>
                </a:tc>
              </a:tr>
              <a:tr h="984753">
                <a:tc>
                  <a:txBody>
                    <a:bodyPr/>
                    <a:lstStyle/>
                    <a:p>
                      <a:r>
                        <a:rPr lang="tr-TR" sz="2000" b="1" dirty="0" smtClean="0"/>
                        <a:t>Akademisyen Odalarımız</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105</a:t>
                      </a:r>
                      <a:r>
                        <a:rPr lang="tr-TR" sz="2000" b="1" baseline="0" dirty="0" smtClean="0"/>
                        <a:t> Adet </a:t>
                      </a:r>
                    </a:p>
                    <a:p>
                      <a:r>
                        <a:rPr lang="tr-TR" sz="2000" b="1" baseline="0" dirty="0" smtClean="0"/>
                        <a:t>(18 Adeti YDYO)</a:t>
                      </a:r>
                    </a:p>
                    <a:p>
                      <a:r>
                        <a:rPr lang="tr-TR" sz="2000" b="1" baseline="0" dirty="0" smtClean="0"/>
                        <a:t>(12 Adeti TOMYO)</a:t>
                      </a:r>
                      <a:endParaRPr lang="tr-TR" sz="2000" b="1" dirty="0"/>
                    </a:p>
                  </a:txBody>
                  <a:tcPr>
                    <a:lnL w="12700" cap="flat" cmpd="sng" algn="ctr">
                      <a:solidFill>
                        <a:schemeClr val="tx1"/>
                      </a:solidFill>
                      <a:prstDash val="solid"/>
                      <a:round/>
                      <a:headEnd type="none" w="med" len="med"/>
                      <a:tailEnd type="none" w="med" len="med"/>
                    </a:lnL>
                  </a:tcPr>
                </a:tc>
              </a:tr>
              <a:tr h="652583">
                <a:tc>
                  <a:txBody>
                    <a:bodyPr/>
                    <a:lstStyle/>
                    <a:p>
                      <a:r>
                        <a:rPr lang="tr-TR" sz="2000" b="1" dirty="0" smtClean="0"/>
                        <a:t>Fuaye ve Sergi Odaları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7 Adet</a:t>
                      </a:r>
                      <a:endParaRPr lang="tr-TR" sz="2000" b="1" dirty="0"/>
                    </a:p>
                  </a:txBody>
                  <a:tcPr>
                    <a:lnL w="12700" cap="flat" cmpd="sng" algn="ctr">
                      <a:solidFill>
                        <a:schemeClr val="tx1"/>
                      </a:solidFill>
                      <a:prstDash val="solid"/>
                      <a:round/>
                      <a:headEnd type="none" w="med" len="med"/>
                      <a:tailEnd type="none" w="med" len="med"/>
                    </a:lnL>
                  </a:tcPr>
                </a:tc>
              </a:tr>
            </a:tbl>
          </a:graphicData>
        </a:graphic>
      </p:graphicFrame>
    </p:spTree>
    <p:extLst>
      <p:ext uri="{BB962C8B-B14F-4D97-AF65-F5344CB8AC3E}">
        <p14:creationId xmlns:p14="http://schemas.microsoft.com/office/powerpoint/2010/main" val="2755577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xmlns="" id="{8B9ED2C4-9F09-4F0D-ADF4-E728F2B7F9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83439" y="115261"/>
            <a:ext cx="4786327" cy="5952078"/>
          </a:xfrm>
          <a:prstGeom prst="rect">
            <a:avLst/>
          </a:prstGeom>
        </p:spPr>
      </p:pic>
      <p:sp>
        <p:nvSpPr>
          <p:cNvPr id="5" name="İçerik Yer Tutucusu 3">
            <a:extLst>
              <a:ext uri="{FF2B5EF4-FFF2-40B4-BE49-F238E27FC236}">
                <a16:creationId xmlns:a16="http://schemas.microsoft.com/office/drawing/2014/main" xmlns="" id="{BE2C7A81-327A-4115-AB4E-1917C734CC6F}"/>
              </a:ext>
            </a:extLst>
          </p:cNvPr>
          <p:cNvSpPr>
            <a:spLocks noGrp="1"/>
          </p:cNvSpPr>
          <p:nvPr>
            <p:ph idx="1"/>
          </p:nvPr>
        </p:nvSpPr>
        <p:spPr>
          <a:xfrm>
            <a:off x="467543" y="1491630"/>
            <a:ext cx="6915895" cy="3899236"/>
          </a:xfrm>
        </p:spPr>
        <p:txBody>
          <a:bodyPr>
            <a:normAutofit/>
          </a:bodyPr>
          <a:lstStyle/>
          <a:p>
            <a:pPr algn="ctr"/>
            <a:endParaRPr lang="tr-TR" sz="4800" b="1" dirty="0">
              <a:solidFill>
                <a:srgbClr val="FF0000"/>
              </a:solidFill>
            </a:endParaRPr>
          </a:p>
          <a:p>
            <a:pPr marL="0" indent="0" algn="ctr">
              <a:buNone/>
            </a:pPr>
            <a:r>
              <a:rPr lang="tr-TR" sz="8000" b="1" dirty="0" smtClean="0"/>
              <a:t>AKADEMİK PERSONEL</a:t>
            </a:r>
            <a:endParaRPr lang="tr-TR" sz="8000" dirty="0"/>
          </a:p>
        </p:txBody>
      </p:sp>
    </p:spTree>
    <p:extLst>
      <p:ext uri="{BB962C8B-B14F-4D97-AF65-F5344CB8AC3E}">
        <p14:creationId xmlns:p14="http://schemas.microsoft.com/office/powerpoint/2010/main" val="30435923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29784" y="174053"/>
            <a:ext cx="12072582" cy="1325563"/>
          </a:xfrm>
        </p:spPr>
        <p:txBody>
          <a:bodyPr>
            <a:normAutofit/>
          </a:bodyPr>
          <a:lstStyle/>
          <a:p>
            <a:r>
              <a:rPr lang="tr-TR" sz="2800" dirty="0"/>
              <a:t>Akademik Personel Sayısı </a:t>
            </a:r>
            <a:r>
              <a:rPr lang="tr-TR" sz="2800" dirty="0" smtClean="0"/>
              <a:t>(</a:t>
            </a:r>
            <a:r>
              <a:rPr lang="tr-TR" sz="2800" dirty="0"/>
              <a:t>Yıllara Göre </a:t>
            </a:r>
            <a:r>
              <a:rPr lang="tr-TR" sz="2800" dirty="0" smtClean="0"/>
              <a:t>Değişimi) </a:t>
            </a:r>
            <a:endParaRPr lang="tr-TR" sz="2800" dirty="0"/>
          </a:p>
        </p:txBody>
      </p:sp>
      <p:graphicFrame>
        <p:nvGraphicFramePr>
          <p:cNvPr id="4" name="Tablo 3"/>
          <p:cNvGraphicFramePr>
            <a:graphicFrameLocks noGrp="1"/>
          </p:cNvGraphicFramePr>
          <p:nvPr>
            <p:extLst>
              <p:ext uri="{D42A27DB-BD31-4B8C-83A1-F6EECF244321}">
                <p14:modId xmlns:p14="http://schemas.microsoft.com/office/powerpoint/2010/main" val="2628017628"/>
              </p:ext>
            </p:extLst>
          </p:nvPr>
        </p:nvGraphicFramePr>
        <p:xfrm>
          <a:off x="0" y="1187354"/>
          <a:ext cx="12192000" cy="4790363"/>
        </p:xfrm>
        <a:graphic>
          <a:graphicData uri="http://schemas.openxmlformats.org/drawingml/2006/table">
            <a:tbl>
              <a:tblPr firstRow="1" firstCol="1" lastRow="1" lastCol="1" bandRow="1" bandCol="1">
                <a:tableStyleId>{17292A2E-F333-43FB-9621-5CBBE7FDCDCB}</a:tableStyleId>
              </a:tblPr>
              <a:tblGrid>
                <a:gridCol w="5574276"/>
                <a:gridCol w="1654067"/>
                <a:gridCol w="1654067"/>
                <a:gridCol w="1654067"/>
                <a:gridCol w="1655523"/>
              </a:tblGrid>
              <a:tr h="420715">
                <a:tc gridSpan="5">
                  <a:txBody>
                    <a:bodyPr/>
                    <a:lstStyle/>
                    <a:p>
                      <a:pPr marL="1073785" algn="l">
                        <a:spcBef>
                          <a:spcPts val="45"/>
                        </a:spcBef>
                        <a:spcAft>
                          <a:spcPts val="0"/>
                        </a:spcAft>
                      </a:pPr>
                      <a:r>
                        <a:rPr lang="tr-TR" sz="2400" dirty="0" smtClean="0">
                          <a:effectLst/>
                        </a:rPr>
                        <a:t>Akademik </a:t>
                      </a:r>
                      <a:r>
                        <a:rPr lang="tr-TR" sz="2400" dirty="0">
                          <a:effectLst/>
                        </a:rPr>
                        <a:t>Personel Değişim Tablosu</a:t>
                      </a:r>
                      <a:endParaRPr lang="tr-TR" sz="2000" b="1" dirty="0">
                        <a:effectLst/>
                        <a:latin typeface="Times New Roman"/>
                        <a:ea typeface="Times New Roman"/>
                      </a:endParaRPr>
                    </a:p>
                  </a:txBody>
                  <a:tcPr marL="0" marR="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00357">
                <a:tc>
                  <a:txBody>
                    <a:bodyPr/>
                    <a:lstStyle/>
                    <a:p>
                      <a:pPr marL="34925" algn="l">
                        <a:lnSpc>
                          <a:spcPts val="1355"/>
                        </a:lnSpc>
                        <a:spcBef>
                          <a:spcPts val="20"/>
                        </a:spcBef>
                        <a:spcAft>
                          <a:spcPts val="0"/>
                        </a:spcAft>
                      </a:pPr>
                      <a:r>
                        <a:rPr lang="tr-TR" sz="2400">
                          <a:effectLst/>
                        </a:rPr>
                        <a:t>Unvan</a:t>
                      </a:r>
                      <a:endParaRPr lang="tr-TR" sz="2400">
                        <a:effectLst/>
                        <a:latin typeface="Times New Roman"/>
                        <a:ea typeface="Times New Roman"/>
                      </a:endParaRPr>
                    </a:p>
                  </a:txBody>
                  <a:tcPr marL="0" marR="0" marT="0" marB="0" anchor="ctr"/>
                </a:tc>
                <a:tc>
                  <a:txBody>
                    <a:bodyPr/>
                    <a:lstStyle/>
                    <a:p>
                      <a:pPr marL="179705" algn="ctr">
                        <a:lnSpc>
                          <a:spcPts val="1350"/>
                        </a:lnSpc>
                        <a:spcAft>
                          <a:spcPts val="0"/>
                        </a:spcAft>
                      </a:pPr>
                      <a:r>
                        <a:rPr lang="tr-TR" sz="2400" dirty="0" smtClean="0">
                          <a:effectLst/>
                        </a:rPr>
                        <a:t>2015</a:t>
                      </a:r>
                      <a:endParaRPr lang="tr-TR" sz="2400" dirty="0">
                        <a:effectLst/>
                        <a:latin typeface="Times New Roman"/>
                        <a:ea typeface="Times New Roman"/>
                      </a:endParaRPr>
                    </a:p>
                  </a:txBody>
                  <a:tcPr marL="0" marR="0" marT="0" marB="0" anchor="ctr"/>
                </a:tc>
                <a:tc>
                  <a:txBody>
                    <a:bodyPr/>
                    <a:lstStyle/>
                    <a:p>
                      <a:pPr marL="179705" algn="ctr">
                        <a:lnSpc>
                          <a:spcPts val="1350"/>
                        </a:lnSpc>
                        <a:spcAft>
                          <a:spcPts val="0"/>
                        </a:spcAft>
                      </a:pPr>
                      <a:r>
                        <a:rPr lang="tr-TR" sz="2400" dirty="0" smtClean="0">
                          <a:effectLst/>
                        </a:rPr>
                        <a:t>2016</a:t>
                      </a:r>
                      <a:endParaRPr lang="tr-TR" sz="2400" dirty="0">
                        <a:effectLst/>
                        <a:latin typeface="Times New Roman"/>
                        <a:ea typeface="Times New Roman"/>
                      </a:endParaRPr>
                    </a:p>
                  </a:txBody>
                  <a:tcPr marL="0" marR="0" marT="0" marB="0" anchor="ctr"/>
                </a:tc>
                <a:tc>
                  <a:txBody>
                    <a:bodyPr/>
                    <a:lstStyle/>
                    <a:p>
                      <a:pPr marL="179705" algn="ctr">
                        <a:lnSpc>
                          <a:spcPts val="1350"/>
                        </a:lnSpc>
                        <a:spcAft>
                          <a:spcPts val="0"/>
                        </a:spcAft>
                      </a:pPr>
                      <a:r>
                        <a:rPr lang="tr-TR" sz="2400" dirty="0" smtClean="0">
                          <a:effectLst/>
                        </a:rPr>
                        <a:t>2017</a:t>
                      </a:r>
                      <a:endParaRPr lang="tr-TR" sz="2400" dirty="0">
                        <a:effectLst/>
                        <a:latin typeface="Times New Roman"/>
                        <a:ea typeface="Times New Roman"/>
                      </a:endParaRPr>
                    </a:p>
                  </a:txBody>
                  <a:tcPr marL="0" marR="0" marT="0" marB="0" anchor="ctr"/>
                </a:tc>
                <a:tc>
                  <a:txBody>
                    <a:bodyPr/>
                    <a:lstStyle/>
                    <a:p>
                      <a:pPr marL="180340" algn="ctr">
                        <a:lnSpc>
                          <a:spcPts val="1350"/>
                        </a:lnSpc>
                        <a:spcAft>
                          <a:spcPts val="0"/>
                        </a:spcAft>
                      </a:pPr>
                      <a:r>
                        <a:rPr lang="tr-TR" sz="2400" dirty="0" smtClean="0">
                          <a:effectLst/>
                        </a:rPr>
                        <a:t>2018</a:t>
                      </a:r>
                      <a:endParaRPr lang="tr-TR" sz="2400" dirty="0">
                        <a:effectLst/>
                        <a:latin typeface="Times New Roman"/>
                        <a:ea typeface="Times New Roman"/>
                      </a:endParaRPr>
                    </a:p>
                  </a:txBody>
                  <a:tcPr marL="0" marR="0" marT="0" marB="0" anchor="ctr"/>
                </a:tc>
              </a:tr>
              <a:tr h="373214">
                <a:tc>
                  <a:txBody>
                    <a:bodyPr/>
                    <a:lstStyle/>
                    <a:p>
                      <a:pPr marL="34925" algn="l">
                        <a:lnSpc>
                          <a:spcPts val="1280"/>
                        </a:lnSpc>
                        <a:spcAft>
                          <a:spcPts val="0"/>
                        </a:spcAft>
                      </a:pPr>
                      <a:r>
                        <a:rPr lang="tr-TR" sz="2400">
                          <a:effectLst/>
                        </a:rPr>
                        <a:t>Profesör</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3</a:t>
                      </a:r>
                      <a:endParaRPr lang="tr-TR" sz="2400" dirty="0">
                        <a:effectLst/>
                        <a:latin typeface="Times New Roman"/>
                        <a:ea typeface="Times New Roman"/>
                      </a:endParaRPr>
                    </a:p>
                  </a:txBody>
                  <a:tcPr marL="0" marR="0" marT="0" marB="0" anchor="ctr"/>
                </a:tc>
              </a:tr>
              <a:tr h="375931">
                <a:tc>
                  <a:txBody>
                    <a:bodyPr/>
                    <a:lstStyle/>
                    <a:p>
                      <a:pPr marL="34925" algn="l">
                        <a:lnSpc>
                          <a:spcPts val="1285"/>
                        </a:lnSpc>
                        <a:spcAft>
                          <a:spcPts val="0"/>
                        </a:spcAft>
                      </a:pPr>
                      <a:r>
                        <a:rPr lang="tr-TR" sz="2400">
                          <a:effectLst/>
                        </a:rPr>
                        <a:t>Doçent</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1</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1</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2</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3</a:t>
                      </a:r>
                      <a:endParaRPr lang="tr-TR" sz="2400" dirty="0">
                        <a:effectLst/>
                        <a:latin typeface="Times New Roman"/>
                        <a:ea typeface="Times New Roman"/>
                      </a:endParaRPr>
                    </a:p>
                  </a:txBody>
                  <a:tcPr marL="0" marR="0" marT="0" marB="0" anchor="ctr"/>
                </a:tc>
              </a:tr>
              <a:tr h="373214">
                <a:tc>
                  <a:txBody>
                    <a:bodyPr/>
                    <a:lstStyle/>
                    <a:p>
                      <a:pPr marL="34925" algn="l">
                        <a:lnSpc>
                          <a:spcPts val="1280"/>
                        </a:lnSpc>
                        <a:spcAft>
                          <a:spcPts val="0"/>
                        </a:spcAft>
                      </a:pPr>
                      <a:r>
                        <a:rPr lang="tr-TR" sz="2400" dirty="0" smtClean="0">
                          <a:effectLst/>
                        </a:rPr>
                        <a:t>Dr. </a:t>
                      </a:r>
                      <a:r>
                        <a:rPr lang="tr-TR" sz="2400" dirty="0" err="1" smtClean="0">
                          <a:effectLst/>
                        </a:rPr>
                        <a:t>Öğrt</a:t>
                      </a:r>
                      <a:r>
                        <a:rPr lang="tr-TR" sz="2400" dirty="0" smtClean="0">
                          <a:effectLst/>
                        </a:rPr>
                        <a:t>. Üyesi</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7</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10</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16</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17</a:t>
                      </a:r>
                      <a:endParaRPr lang="tr-TR" sz="2400" dirty="0">
                        <a:effectLst/>
                        <a:latin typeface="Times New Roman"/>
                        <a:ea typeface="Times New Roman"/>
                      </a:endParaRPr>
                    </a:p>
                  </a:txBody>
                  <a:tcPr marL="0" marR="0" marT="0" marB="0" anchor="ctr"/>
                </a:tc>
              </a:tr>
              <a:tr h="373214">
                <a:tc>
                  <a:txBody>
                    <a:bodyPr/>
                    <a:lstStyle/>
                    <a:p>
                      <a:pPr marL="34925" algn="l">
                        <a:lnSpc>
                          <a:spcPts val="1280"/>
                        </a:lnSpc>
                        <a:spcAft>
                          <a:spcPts val="0"/>
                        </a:spcAft>
                      </a:pPr>
                      <a:r>
                        <a:rPr lang="tr-TR" sz="2400" dirty="0">
                          <a:effectLst/>
                        </a:rPr>
                        <a:t>Öğretim Üyeleri Toplamı</a:t>
                      </a:r>
                      <a:endParaRPr lang="tr-TR" sz="2400" b="1" dirty="0">
                        <a:solidFill>
                          <a:srgbClr val="FF0000"/>
                        </a:solidFill>
                        <a:effectLst/>
                        <a:latin typeface="Times New Roman"/>
                        <a:ea typeface="Times New Roman"/>
                      </a:endParaRPr>
                    </a:p>
                  </a:txBody>
                  <a:tcPr marL="0" marR="0" marT="0" marB="0" anchor="ctr"/>
                </a:tc>
                <a:tc>
                  <a:txBody>
                    <a:bodyPr/>
                    <a:lstStyle/>
                    <a:p>
                      <a:pPr algn="ctr">
                        <a:spcAft>
                          <a:spcPts val="0"/>
                        </a:spcAft>
                      </a:pPr>
                      <a:r>
                        <a:rPr lang="tr-TR" sz="2400" dirty="0">
                          <a:effectLst/>
                        </a:rPr>
                        <a:t>11</a:t>
                      </a:r>
                      <a:endParaRPr lang="tr-TR" sz="2400" b="1" dirty="0">
                        <a:solidFill>
                          <a:srgbClr val="FF0000"/>
                        </a:solidFill>
                        <a:effectLst/>
                        <a:latin typeface="Times New Roman"/>
                        <a:ea typeface="Times New Roman"/>
                      </a:endParaRPr>
                    </a:p>
                  </a:txBody>
                  <a:tcPr marL="0" marR="0" marT="0" marB="0" anchor="ctr"/>
                </a:tc>
                <a:tc>
                  <a:txBody>
                    <a:bodyPr/>
                    <a:lstStyle/>
                    <a:p>
                      <a:pPr algn="ctr">
                        <a:spcAft>
                          <a:spcPts val="0"/>
                        </a:spcAft>
                      </a:pPr>
                      <a:r>
                        <a:rPr lang="tr-TR" sz="2400" dirty="0">
                          <a:effectLst/>
                        </a:rPr>
                        <a:t>14</a:t>
                      </a:r>
                      <a:endParaRPr lang="tr-TR" sz="2400" b="1" dirty="0">
                        <a:solidFill>
                          <a:srgbClr val="FF0000"/>
                        </a:solidFill>
                        <a:effectLst/>
                        <a:latin typeface="Times New Roman"/>
                        <a:ea typeface="Times New Roman"/>
                      </a:endParaRPr>
                    </a:p>
                  </a:txBody>
                  <a:tcPr marL="0" marR="0" marT="0" marB="0" anchor="ctr"/>
                </a:tc>
                <a:tc>
                  <a:txBody>
                    <a:bodyPr/>
                    <a:lstStyle/>
                    <a:p>
                      <a:pPr algn="ctr">
                        <a:spcAft>
                          <a:spcPts val="0"/>
                        </a:spcAft>
                      </a:pPr>
                      <a:r>
                        <a:rPr lang="tr-TR" sz="2400" dirty="0">
                          <a:effectLst/>
                        </a:rPr>
                        <a:t>21</a:t>
                      </a:r>
                      <a:endParaRPr lang="tr-TR" sz="2400" b="1" dirty="0">
                        <a:solidFill>
                          <a:srgbClr val="FF0000"/>
                        </a:solidFill>
                        <a:effectLst/>
                        <a:latin typeface="Times New Roman"/>
                        <a:ea typeface="Times New Roman"/>
                      </a:endParaRPr>
                    </a:p>
                  </a:txBody>
                  <a:tcPr marL="0" marR="0" marT="0" marB="0" anchor="ctr"/>
                </a:tc>
                <a:tc>
                  <a:txBody>
                    <a:bodyPr/>
                    <a:lstStyle/>
                    <a:p>
                      <a:pPr algn="ctr">
                        <a:spcAft>
                          <a:spcPts val="0"/>
                        </a:spcAft>
                      </a:pPr>
                      <a:r>
                        <a:rPr lang="tr-TR" sz="2400" dirty="0" smtClean="0">
                          <a:effectLst/>
                        </a:rPr>
                        <a:t>23</a:t>
                      </a:r>
                      <a:endParaRPr lang="tr-TR" sz="2400" b="1" dirty="0">
                        <a:solidFill>
                          <a:srgbClr val="FF0000"/>
                        </a:solidFill>
                        <a:effectLst/>
                        <a:latin typeface="Times New Roman"/>
                        <a:ea typeface="Times New Roman"/>
                      </a:endParaRPr>
                    </a:p>
                  </a:txBody>
                  <a:tcPr marL="0" marR="0" marT="0" marB="0" anchor="ctr"/>
                </a:tc>
              </a:tr>
              <a:tr h="388143">
                <a:tc>
                  <a:txBody>
                    <a:bodyPr/>
                    <a:lstStyle/>
                    <a:p>
                      <a:pPr marL="34925" algn="l">
                        <a:lnSpc>
                          <a:spcPts val="1335"/>
                        </a:lnSpc>
                        <a:spcAft>
                          <a:spcPts val="0"/>
                        </a:spcAft>
                      </a:pPr>
                      <a:r>
                        <a:rPr lang="tr-TR" sz="2400">
                          <a:effectLst/>
                        </a:rPr>
                        <a:t>Öğretim Görevlisi</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8</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8</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7</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9</a:t>
                      </a:r>
                      <a:endParaRPr lang="tr-TR" sz="2400" dirty="0">
                        <a:effectLst/>
                        <a:latin typeface="Times New Roman"/>
                        <a:ea typeface="Times New Roman"/>
                      </a:endParaRPr>
                    </a:p>
                  </a:txBody>
                  <a:tcPr marL="0" marR="0" marT="0" marB="0" anchor="ctr"/>
                </a:tc>
              </a:tr>
              <a:tr h="390858">
                <a:tc>
                  <a:txBody>
                    <a:bodyPr/>
                    <a:lstStyle/>
                    <a:p>
                      <a:pPr marL="34925" algn="l">
                        <a:lnSpc>
                          <a:spcPts val="1280"/>
                        </a:lnSpc>
                        <a:spcAft>
                          <a:spcPts val="0"/>
                        </a:spcAft>
                      </a:pPr>
                      <a:r>
                        <a:rPr lang="tr-TR" sz="2400">
                          <a:effectLst/>
                        </a:rPr>
                        <a:t>Okutman</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1</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3</a:t>
                      </a:r>
                      <a:endParaRPr lang="tr-TR" sz="2400" dirty="0">
                        <a:effectLst/>
                        <a:latin typeface="Times New Roman"/>
                        <a:ea typeface="Times New Roman"/>
                      </a:endParaRPr>
                    </a:p>
                  </a:txBody>
                  <a:tcPr marL="0" marR="0" marT="0" marB="0" anchor="ctr"/>
                </a:tc>
              </a:tr>
              <a:tr h="390858">
                <a:tc>
                  <a:txBody>
                    <a:bodyPr/>
                    <a:lstStyle/>
                    <a:p>
                      <a:pPr marL="34925" algn="l">
                        <a:lnSpc>
                          <a:spcPts val="1280"/>
                        </a:lnSpc>
                        <a:spcAft>
                          <a:spcPts val="0"/>
                        </a:spcAft>
                      </a:pPr>
                      <a:r>
                        <a:rPr lang="tr-TR" sz="2400">
                          <a:effectLst/>
                        </a:rPr>
                        <a:t>Araştırma Görevlisi</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10</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18</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15</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16</a:t>
                      </a:r>
                      <a:endParaRPr lang="tr-TR" sz="2400" dirty="0">
                        <a:effectLst/>
                        <a:latin typeface="Times New Roman"/>
                        <a:ea typeface="Times New Roman"/>
                      </a:endParaRPr>
                    </a:p>
                  </a:txBody>
                  <a:tcPr marL="0" marR="0" marT="0" marB="0" anchor="ctr"/>
                </a:tc>
              </a:tr>
              <a:tr h="373214">
                <a:tc>
                  <a:txBody>
                    <a:bodyPr/>
                    <a:lstStyle/>
                    <a:p>
                      <a:pPr marL="34925" algn="l">
                        <a:lnSpc>
                          <a:spcPts val="1280"/>
                        </a:lnSpc>
                        <a:spcAft>
                          <a:spcPts val="0"/>
                        </a:spcAft>
                      </a:pPr>
                      <a:r>
                        <a:rPr lang="tr-TR" sz="2400">
                          <a:effectLst/>
                        </a:rPr>
                        <a:t>Uzman</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 </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 </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 </a:t>
                      </a:r>
                      <a:endParaRPr lang="tr-TR" sz="2400" dirty="0">
                        <a:effectLst/>
                        <a:latin typeface="Times New Roman"/>
                        <a:ea typeface="Times New Roman"/>
                      </a:endParaRPr>
                    </a:p>
                  </a:txBody>
                  <a:tcPr marL="0" marR="0" marT="0" marB="0" anchor="ctr"/>
                </a:tc>
                <a:tc>
                  <a:txBody>
                    <a:bodyPr/>
                    <a:lstStyle/>
                    <a:p>
                      <a:pPr algn="ctr">
                        <a:spcAft>
                          <a:spcPts val="0"/>
                        </a:spcAft>
                      </a:pPr>
                      <a:endParaRPr lang="tr-TR" sz="2400" dirty="0">
                        <a:effectLst/>
                        <a:latin typeface="Times New Roman"/>
                        <a:ea typeface="Times New Roman"/>
                      </a:endParaRPr>
                    </a:p>
                  </a:txBody>
                  <a:tcPr marL="0" marR="0" marT="0" marB="0" anchor="ctr"/>
                </a:tc>
              </a:tr>
              <a:tr h="537075">
                <a:tc>
                  <a:txBody>
                    <a:bodyPr/>
                    <a:lstStyle/>
                    <a:p>
                      <a:pPr marL="34925" algn="l">
                        <a:lnSpc>
                          <a:spcPts val="1305"/>
                        </a:lnSpc>
                        <a:spcAft>
                          <a:spcPts val="0"/>
                        </a:spcAft>
                      </a:pPr>
                      <a:r>
                        <a:rPr lang="tr-TR" sz="1800" dirty="0">
                          <a:effectLst/>
                        </a:rPr>
                        <a:t>Öğretim Üyesi Dışındaki </a:t>
                      </a:r>
                      <a:r>
                        <a:rPr lang="tr-TR" sz="1800" dirty="0" smtClean="0">
                          <a:effectLst/>
                        </a:rPr>
                        <a:t>Akademik Personel </a:t>
                      </a:r>
                      <a:r>
                        <a:rPr lang="tr-TR" sz="1800" dirty="0">
                          <a:effectLst/>
                        </a:rPr>
                        <a:t>Toplamı</a:t>
                      </a:r>
                      <a:endParaRPr lang="tr-TR" sz="1800" dirty="0">
                        <a:effectLst/>
                        <a:latin typeface="Times New Roman"/>
                        <a:ea typeface="Times New Roman"/>
                      </a:endParaRPr>
                    </a:p>
                  </a:txBody>
                  <a:tcPr marL="0" marR="0" marT="0" marB="0" anchor="ctr"/>
                </a:tc>
                <a:tc>
                  <a:txBody>
                    <a:bodyPr/>
                    <a:lstStyle/>
                    <a:p>
                      <a:pPr algn="ctr">
                        <a:spcAft>
                          <a:spcPts val="0"/>
                        </a:spcAft>
                      </a:pPr>
                      <a:r>
                        <a:rPr lang="tr-TR" sz="2400" dirty="0">
                          <a:effectLst/>
                        </a:rPr>
                        <a:t>18</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27</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25</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28</a:t>
                      </a:r>
                      <a:endParaRPr lang="tr-TR" sz="2400" dirty="0">
                        <a:effectLst/>
                        <a:latin typeface="Times New Roman"/>
                        <a:ea typeface="Times New Roman"/>
                      </a:endParaRPr>
                    </a:p>
                  </a:txBody>
                  <a:tcPr marL="0" marR="0" marT="0" marB="0" anchor="ctr"/>
                </a:tc>
              </a:tr>
              <a:tr h="393570">
                <a:tc>
                  <a:txBody>
                    <a:bodyPr/>
                    <a:lstStyle/>
                    <a:p>
                      <a:pPr marL="34925" algn="l">
                        <a:lnSpc>
                          <a:spcPts val="1350"/>
                        </a:lnSpc>
                        <a:spcAft>
                          <a:spcPts val="0"/>
                        </a:spcAft>
                      </a:pPr>
                      <a:r>
                        <a:rPr lang="tr-TR" sz="2400" dirty="0">
                          <a:effectLst/>
                        </a:rPr>
                        <a:t>TOPLAM</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29</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41</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46</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51</a:t>
                      </a:r>
                      <a:endParaRPr lang="tr-TR" sz="2400" dirty="0">
                        <a:effectLst/>
                        <a:latin typeface="Times New Roman"/>
                        <a:ea typeface="Times New Roman"/>
                      </a:endParaRPr>
                    </a:p>
                  </a:txBody>
                  <a:tcPr marL="0" marR="0" marT="0" marB="0" anchor="ctr"/>
                </a:tc>
              </a:tr>
            </a:tbl>
          </a:graphicData>
        </a:graphic>
      </p:graphicFrame>
    </p:spTree>
    <p:extLst>
      <p:ext uri="{BB962C8B-B14F-4D97-AF65-F5344CB8AC3E}">
        <p14:creationId xmlns:p14="http://schemas.microsoft.com/office/powerpoint/2010/main" val="27938000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xmlns="" id="{6DBEF7FF-E0EC-442F-8D51-627EEA9E8B4D}"/>
              </a:ext>
            </a:extLst>
          </p:cNvPr>
          <p:cNvSpPr txBox="1">
            <a:spLocks/>
          </p:cNvSpPr>
          <p:nvPr/>
        </p:nvSpPr>
        <p:spPr>
          <a:xfrm>
            <a:off x="1763687" y="2211710"/>
            <a:ext cx="9372885" cy="1800732"/>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tr-TR" sz="6600" smtClean="0"/>
              <a:t>İDARİ PERSONEL</a:t>
            </a:r>
            <a:endParaRPr lang="tr-TR" sz="6600" dirty="0"/>
          </a:p>
        </p:txBody>
      </p:sp>
    </p:spTree>
    <p:extLst>
      <p:ext uri="{BB962C8B-B14F-4D97-AF65-F5344CB8AC3E}">
        <p14:creationId xmlns:p14="http://schemas.microsoft.com/office/powerpoint/2010/main" val="19738682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a:extLst>
              <a:ext uri="{FF2B5EF4-FFF2-40B4-BE49-F238E27FC236}">
                <a16:creationId xmlns:a16="http://schemas.microsoft.com/office/drawing/2014/main" xmlns="" id="{6E1FAB52-3738-4005-8260-5AD720388506}"/>
              </a:ext>
            </a:extLst>
          </p:cNvPr>
          <p:cNvGraphicFramePr>
            <a:graphicFrameLocks noGrp="1"/>
          </p:cNvGraphicFramePr>
          <p:nvPr>
            <p:extLst>
              <p:ext uri="{D42A27DB-BD31-4B8C-83A1-F6EECF244321}">
                <p14:modId xmlns:p14="http://schemas.microsoft.com/office/powerpoint/2010/main" val="1900811090"/>
              </p:ext>
            </p:extLst>
          </p:nvPr>
        </p:nvGraphicFramePr>
        <p:xfrm>
          <a:off x="1652167" y="1105466"/>
          <a:ext cx="7027810" cy="4394583"/>
        </p:xfrm>
        <a:graphic>
          <a:graphicData uri="http://schemas.openxmlformats.org/drawingml/2006/table">
            <a:tbl>
              <a:tblPr firstRow="1" firstCol="1" bandRow="1">
                <a:tableStyleId>{9DCAF9ED-07DC-4A11-8D7F-57B35C25682E}</a:tableStyleId>
              </a:tblPr>
              <a:tblGrid>
                <a:gridCol w="3243605">
                  <a:extLst>
                    <a:ext uri="{9D8B030D-6E8A-4147-A177-3AD203B41FA5}">
                      <a16:colId xmlns:a16="http://schemas.microsoft.com/office/drawing/2014/main" xmlns="" val="653404013"/>
                    </a:ext>
                  </a:extLst>
                </a:gridCol>
                <a:gridCol w="3784205">
                  <a:extLst>
                    <a:ext uri="{9D8B030D-6E8A-4147-A177-3AD203B41FA5}">
                      <a16:colId xmlns:a16="http://schemas.microsoft.com/office/drawing/2014/main" xmlns="" val="1916147619"/>
                    </a:ext>
                  </a:extLst>
                </a:gridCol>
              </a:tblGrid>
              <a:tr h="488287">
                <a:tc>
                  <a:txBody>
                    <a:bodyPr/>
                    <a:lstStyle/>
                    <a:p>
                      <a:pPr>
                        <a:lnSpc>
                          <a:spcPct val="115000"/>
                        </a:lnSpc>
                        <a:spcAft>
                          <a:spcPts val="0"/>
                        </a:spcAft>
                      </a:pPr>
                      <a:r>
                        <a:rPr lang="tr-TR" sz="1800" dirty="0">
                          <a:effectLst/>
                          <a:latin typeface="Calibri" panose="020F0502020204030204" pitchFamily="34" charset="0"/>
                          <a:ea typeface="Times New Roman" panose="02020603050405020304" pitchFamily="18" charset="0"/>
                          <a:cs typeface="Calibri" panose="020F0502020204030204" pitchFamily="34" charset="0"/>
                        </a:rPr>
                        <a:t>İdari Görev</a:t>
                      </a:r>
                    </a:p>
                  </a:txBody>
                  <a:tcPr marL="44450" marR="44450" marT="0" marB="0" anchor="ctr"/>
                </a:tc>
                <a:tc>
                  <a:txBody>
                    <a:bodyPr/>
                    <a:lstStyle/>
                    <a:p>
                      <a:pPr algn="ctr">
                        <a:lnSpc>
                          <a:spcPct val="115000"/>
                        </a:lnSpc>
                        <a:spcAft>
                          <a:spcPts val="0"/>
                        </a:spcAft>
                      </a:pPr>
                      <a:r>
                        <a:rPr lang="tr-TR" sz="1800" dirty="0">
                          <a:effectLst/>
                          <a:latin typeface="Calibri" panose="020F0502020204030204" pitchFamily="34" charset="0"/>
                          <a:ea typeface="Times New Roman" panose="02020603050405020304" pitchFamily="18" charset="0"/>
                          <a:cs typeface="Calibri" panose="020F0502020204030204" pitchFamily="34" charset="0"/>
                        </a:rPr>
                        <a:t>Sayı</a:t>
                      </a:r>
                    </a:p>
                  </a:txBody>
                  <a:tcPr marL="44450" marR="44450" marT="0" marB="0" anchor="ctr"/>
                </a:tc>
                <a:extLst>
                  <a:ext uri="{0D108BD9-81ED-4DB2-BD59-A6C34878D82A}">
                    <a16:rowId xmlns:a16="http://schemas.microsoft.com/office/drawing/2014/main" xmlns="" val="2578237416"/>
                  </a:ext>
                </a:extLst>
              </a:tr>
              <a:tr h="488287">
                <a:tc>
                  <a:txBody>
                    <a:bodyPr/>
                    <a:lstStyle/>
                    <a:p>
                      <a:pPr algn="l">
                        <a:lnSpc>
                          <a:spcPct val="115000"/>
                        </a:lnSpc>
                        <a:spcAft>
                          <a:spcPts val="0"/>
                        </a:spcAft>
                      </a:pPr>
                      <a:r>
                        <a:rPr lang="tr-TR" sz="2000" b="0" dirty="0">
                          <a:latin typeface="Calibri" panose="020F0502020204030204" pitchFamily="34" charset="0"/>
                          <a:ea typeface="Times New Roman"/>
                          <a:cs typeface="Calibri" panose="020F0502020204030204" pitchFamily="34" charset="0"/>
                        </a:rPr>
                        <a:t>Fakülte Sekreteri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pitchFamily="34" charset="0"/>
                          <a:ea typeface="Times New Roman"/>
                          <a:cs typeface="Calibri" panose="020F0502020204030204" pitchFamily="34" charset="0"/>
                        </a:rPr>
                        <a:t>1</a:t>
                      </a:r>
                    </a:p>
                  </a:txBody>
                  <a:tcPr marL="68580" marR="68580" marT="0" marB="0" anchor="ctr"/>
                </a:tc>
                <a:extLst>
                  <a:ext uri="{0D108BD9-81ED-4DB2-BD59-A6C34878D82A}">
                    <a16:rowId xmlns:a16="http://schemas.microsoft.com/office/drawing/2014/main" xmlns="" val="1348694634"/>
                  </a:ext>
                </a:extLst>
              </a:tr>
              <a:tr h="488287">
                <a:tc>
                  <a:txBody>
                    <a:bodyPr/>
                    <a:lstStyle/>
                    <a:p>
                      <a:pPr algn="l">
                        <a:lnSpc>
                          <a:spcPct val="115000"/>
                        </a:lnSpc>
                        <a:spcAft>
                          <a:spcPts val="0"/>
                        </a:spcAft>
                      </a:pPr>
                      <a:r>
                        <a:rPr lang="tr-TR" sz="2000" b="0">
                          <a:latin typeface="Calibri" panose="020F0502020204030204" pitchFamily="34" charset="0"/>
                          <a:ea typeface="Times New Roman"/>
                          <a:cs typeface="Calibri" panose="020F0502020204030204" pitchFamily="34" charset="0"/>
                        </a:rPr>
                        <a:t>Dekanlık Sekreterliği</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0</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xmlns="" val="3098607097"/>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Yazı İşleri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pitchFamily="34" charset="0"/>
                          <a:ea typeface="Times New Roman"/>
                          <a:cs typeface="Calibri" panose="020F0502020204030204" pitchFamily="34" charset="0"/>
                        </a:rPr>
                        <a:t>1</a:t>
                      </a:r>
                    </a:p>
                  </a:txBody>
                  <a:tcPr marL="68580" marR="68580" marT="0" marB="0" anchor="ctr"/>
                </a:tc>
                <a:extLst>
                  <a:ext uri="{0D108BD9-81ED-4DB2-BD59-A6C34878D82A}">
                    <a16:rowId xmlns:a16="http://schemas.microsoft.com/office/drawing/2014/main" xmlns="" val="3536003555"/>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Teknik Personel</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1</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xmlns="" val="4032870927"/>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Öğrenci İşleri</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2</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xmlns="" val="3597424899"/>
                  </a:ext>
                </a:extLst>
              </a:tr>
              <a:tr h="488287">
                <a:tc>
                  <a:txBody>
                    <a:bodyPr/>
                    <a:lstStyle/>
                    <a:p>
                      <a:pPr algn="l">
                        <a:lnSpc>
                          <a:spcPct val="115000"/>
                        </a:lnSpc>
                        <a:spcAft>
                          <a:spcPts val="0"/>
                        </a:spcAft>
                      </a:pPr>
                      <a:r>
                        <a:rPr lang="tr-TR" sz="2000" b="0" dirty="0">
                          <a:latin typeface="Calibri" panose="020F0502020204030204" pitchFamily="34" charset="0"/>
                          <a:ea typeface="Times New Roman"/>
                          <a:cs typeface="Calibri" panose="020F0502020204030204" pitchFamily="34" charset="0"/>
                        </a:rPr>
                        <a:t>Mutemetlik</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pitchFamily="34" charset="0"/>
                          <a:ea typeface="Times New Roman"/>
                          <a:cs typeface="Calibri" panose="020F0502020204030204" pitchFamily="34" charset="0"/>
                        </a:rPr>
                        <a:t>1</a:t>
                      </a:r>
                    </a:p>
                  </a:txBody>
                  <a:tcPr marL="68580" marR="68580" marT="0" marB="0" anchor="ctr"/>
                </a:tc>
                <a:extLst>
                  <a:ext uri="{0D108BD9-81ED-4DB2-BD59-A6C34878D82A}">
                    <a16:rowId xmlns:a16="http://schemas.microsoft.com/office/drawing/2014/main" xmlns="" val="3447019336"/>
                  </a:ext>
                </a:extLst>
              </a:tr>
              <a:tr h="488287">
                <a:tc>
                  <a:txBody>
                    <a:bodyPr/>
                    <a:lstStyle/>
                    <a:p>
                      <a:pPr algn="l">
                        <a:lnSpc>
                          <a:spcPct val="115000"/>
                        </a:lnSpc>
                        <a:spcAft>
                          <a:spcPts val="0"/>
                        </a:spcAft>
                      </a:pPr>
                      <a:r>
                        <a:rPr lang="tr-TR" sz="2000" b="0" dirty="0" smtClean="0">
                          <a:latin typeface="Calibri" panose="020F0502020204030204" pitchFamily="34" charset="0"/>
                          <a:ea typeface="Times New Roman"/>
                          <a:cs typeface="Calibri" panose="020F0502020204030204" pitchFamily="34" charset="0"/>
                        </a:rPr>
                        <a:t>Taşınır Kontrol</a:t>
                      </a:r>
                      <a:endParaRPr lang="tr-TR" sz="2000" b="0" dirty="0">
                        <a:latin typeface="Calibri" panose="020F0502020204030204" pitchFamily="34" charset="0"/>
                        <a:ea typeface="Times New Roman"/>
                        <a:cs typeface="Calibri" panose="020F0502020204030204" pitchFamily="34" charset="0"/>
                      </a:endParaRP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1</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xmlns="" val="10007"/>
                  </a:ext>
                </a:extLst>
              </a:tr>
              <a:tr h="488287">
                <a:tc>
                  <a:txBody>
                    <a:bodyPr/>
                    <a:lstStyle/>
                    <a:p>
                      <a:pPr algn="l">
                        <a:lnSpc>
                          <a:spcPct val="115000"/>
                        </a:lnSpc>
                        <a:spcAft>
                          <a:spcPts val="0"/>
                        </a:spcAft>
                      </a:pPr>
                      <a:r>
                        <a:rPr lang="tr-TR" sz="2000" b="0" dirty="0" smtClean="0">
                          <a:latin typeface="Calibri" panose="020F0502020204030204" pitchFamily="34" charset="0"/>
                          <a:ea typeface="Times New Roman"/>
                          <a:cs typeface="Calibri" panose="020F0502020204030204" pitchFamily="34" charset="0"/>
                        </a:rPr>
                        <a:t>Yardımcı Hizmetli</a:t>
                      </a:r>
                      <a:endParaRPr lang="tr-TR" sz="2000" b="0" dirty="0">
                        <a:latin typeface="Calibri" panose="020F0502020204030204" pitchFamily="34" charset="0"/>
                        <a:ea typeface="Times New Roman"/>
                        <a:cs typeface="Calibri" panose="020F0502020204030204" pitchFamily="34" charset="0"/>
                      </a:endParaRP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2</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tr>
            </a:tbl>
          </a:graphicData>
        </a:graphic>
      </p:graphicFrame>
    </p:spTree>
    <p:extLst>
      <p:ext uri="{BB962C8B-B14F-4D97-AF65-F5344CB8AC3E}">
        <p14:creationId xmlns:p14="http://schemas.microsoft.com/office/powerpoint/2010/main" val="15305945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xmlns="" id="{2885F0A0-D902-4AF6-A94B-95B6975401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27783" y="1491630"/>
            <a:ext cx="7621685" cy="4823092"/>
          </a:xfrm>
          <a:prstGeom prst="rect">
            <a:avLst/>
          </a:prstGeom>
        </p:spPr>
      </p:pic>
      <p:sp>
        <p:nvSpPr>
          <p:cNvPr id="5" name="İçerik Yer Tutucusu 3">
            <a:extLst>
              <a:ext uri="{FF2B5EF4-FFF2-40B4-BE49-F238E27FC236}">
                <a16:creationId xmlns:a16="http://schemas.microsoft.com/office/drawing/2014/main" xmlns="" id="{43E48D27-1DAC-4994-AE19-5600B2EF822C}"/>
              </a:ext>
            </a:extLst>
          </p:cNvPr>
          <p:cNvSpPr>
            <a:spLocks noGrp="1"/>
          </p:cNvSpPr>
          <p:nvPr>
            <p:ph idx="1"/>
          </p:nvPr>
        </p:nvSpPr>
        <p:spPr>
          <a:xfrm>
            <a:off x="10632" y="520694"/>
            <a:ext cx="8352532" cy="1140147"/>
          </a:xfrm>
        </p:spPr>
        <p:txBody>
          <a:bodyPr>
            <a:normAutofit/>
          </a:bodyPr>
          <a:lstStyle/>
          <a:p>
            <a:pPr marL="0" indent="0" algn="ctr">
              <a:buNone/>
            </a:pPr>
            <a:r>
              <a:rPr lang="tr-TR" sz="4000" b="1" dirty="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BİLİMSEL FAALİYETLER</a:t>
            </a:r>
          </a:p>
          <a:p>
            <a:endParaRPr lang="tr-TR" sz="2400" dirty="0"/>
          </a:p>
        </p:txBody>
      </p:sp>
    </p:spTree>
    <p:extLst>
      <p:ext uri="{BB962C8B-B14F-4D97-AF65-F5344CB8AC3E}">
        <p14:creationId xmlns:p14="http://schemas.microsoft.com/office/powerpoint/2010/main" val="32821074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1" y="791575"/>
            <a:ext cx="10822675" cy="884466"/>
          </a:xfrm>
        </p:spPr>
        <p:txBody>
          <a:bodyPr>
            <a:noAutofit/>
          </a:bodyPr>
          <a:lstStyle/>
          <a:p>
            <a:pPr algn="ctr"/>
            <a:r>
              <a:rPr lang="en-US" sz="2800" dirty="0" smtClean="0">
                <a:latin typeface="Calibri" panose="020F0502020204030204" pitchFamily="34" charset="0"/>
                <a:cs typeface="Calibri" panose="020F0502020204030204" pitchFamily="34" charset="0"/>
              </a:rPr>
              <a:t>20</a:t>
            </a:r>
            <a:r>
              <a:rPr lang="tr-TR" sz="2800" dirty="0" smtClean="0">
                <a:latin typeface="Calibri" panose="020F0502020204030204" pitchFamily="34" charset="0"/>
                <a:cs typeface="Calibri" panose="020F0502020204030204" pitchFamily="34" charset="0"/>
              </a:rPr>
              <a:t>14</a:t>
            </a:r>
            <a:r>
              <a:rPr lang="en-US" sz="2800" dirty="0" smtClean="0">
                <a:latin typeface="Calibri" panose="020F0502020204030204" pitchFamily="34" charset="0"/>
                <a:cs typeface="Calibri" panose="020F0502020204030204" pitchFamily="34" charset="0"/>
              </a:rPr>
              <a:t>-201</a:t>
            </a:r>
            <a:r>
              <a:rPr lang="tr-TR" sz="2800" dirty="0" smtClean="0">
                <a:latin typeface="Calibri" panose="020F0502020204030204" pitchFamily="34" charset="0"/>
                <a:cs typeface="Calibri" panose="020F0502020204030204" pitchFamily="34" charset="0"/>
              </a:rPr>
              <a:t>8</a:t>
            </a:r>
            <a:r>
              <a:rPr lang="en-US" sz="2800" dirty="0" smtClean="0">
                <a:latin typeface="Calibri" panose="020F0502020204030204" pitchFamily="34" charset="0"/>
                <a:cs typeface="Calibri" panose="020F0502020204030204" pitchFamily="34" charset="0"/>
              </a:rPr>
              <a:t> </a:t>
            </a:r>
            <a:r>
              <a:rPr lang="en-US" sz="2800" dirty="0">
                <a:latin typeface="Calibri" panose="020F0502020204030204" pitchFamily="34" charset="0"/>
                <a:cs typeface="Calibri" panose="020F0502020204030204" pitchFamily="34" charset="0"/>
              </a:rPr>
              <a:t>YILLARINDA SİİRT ÜNİVERSİTESİ </a:t>
            </a:r>
            <a:r>
              <a:rPr lang="tr-TR" sz="2800" dirty="0">
                <a:latin typeface="Calibri" panose="020F0502020204030204" pitchFamily="34" charset="0"/>
                <a:cs typeface="Calibri" panose="020F0502020204030204" pitchFamily="34" charset="0"/>
              </a:rPr>
              <a:t/>
            </a:r>
            <a:br>
              <a:rPr lang="tr-TR" sz="2800" dirty="0">
                <a:latin typeface="Calibri" panose="020F0502020204030204" pitchFamily="34" charset="0"/>
                <a:cs typeface="Calibri" panose="020F0502020204030204" pitchFamily="34" charset="0"/>
              </a:rPr>
            </a:br>
            <a:r>
              <a:rPr lang="tr-TR" sz="2800" dirty="0" smtClean="0">
                <a:latin typeface="Calibri" panose="020F0502020204030204" pitchFamily="34" charset="0"/>
                <a:cs typeface="Calibri" panose="020F0502020204030204" pitchFamily="34" charset="0"/>
              </a:rPr>
              <a:t>İLAHİYAT</a:t>
            </a:r>
            <a:r>
              <a:rPr lang="en-US" sz="2800" dirty="0" smtClean="0">
                <a:latin typeface="Calibri" panose="020F0502020204030204" pitchFamily="34" charset="0"/>
                <a:cs typeface="Calibri" panose="020F0502020204030204" pitchFamily="34" charset="0"/>
              </a:rPr>
              <a:t> </a:t>
            </a:r>
            <a:r>
              <a:rPr lang="en-US" sz="2800" dirty="0">
                <a:latin typeface="Calibri" panose="020F0502020204030204" pitchFamily="34" charset="0"/>
                <a:cs typeface="Calibri" panose="020F0502020204030204" pitchFamily="34" charset="0"/>
              </a:rPr>
              <a:t>FAKÜLTESİ’NDE GERÇEKLEŞTİRİLEN </a:t>
            </a:r>
            <a:r>
              <a:rPr lang="tr-TR" sz="2800" dirty="0">
                <a:latin typeface="Calibri" panose="020F0502020204030204" pitchFamily="34" charset="0"/>
                <a:cs typeface="Calibri" panose="020F0502020204030204" pitchFamily="34" charset="0"/>
              </a:rPr>
              <a:t/>
            </a:r>
            <a:br>
              <a:rPr lang="tr-TR" sz="2800" dirty="0">
                <a:latin typeface="Calibri" panose="020F0502020204030204" pitchFamily="34" charset="0"/>
                <a:cs typeface="Calibri" panose="020F0502020204030204" pitchFamily="34" charset="0"/>
              </a:rPr>
            </a:br>
            <a:r>
              <a:rPr lang="en-US" sz="2800" dirty="0">
                <a:latin typeface="Calibri" panose="020F0502020204030204" pitchFamily="34" charset="0"/>
                <a:cs typeface="Calibri" panose="020F0502020204030204" pitchFamily="34" charset="0"/>
              </a:rPr>
              <a:t>YAYINLAR VE BİLİMSEL FAALİYETLER</a:t>
            </a:r>
          </a:p>
        </p:txBody>
      </p:sp>
      <p:graphicFrame>
        <p:nvGraphicFramePr>
          <p:cNvPr id="5" name="Tablo 4">
            <a:extLst>
              <a:ext uri="{FF2B5EF4-FFF2-40B4-BE49-F238E27FC236}">
                <a16:creationId xmlns:a16="http://schemas.microsoft.com/office/drawing/2014/main" xmlns="" id="{983836AF-2B44-433C-BCA2-353AE79F2814}"/>
              </a:ext>
            </a:extLst>
          </p:cNvPr>
          <p:cNvGraphicFramePr>
            <a:graphicFrameLocks noGrp="1"/>
          </p:cNvGraphicFramePr>
          <p:nvPr>
            <p:extLst>
              <p:ext uri="{D42A27DB-BD31-4B8C-83A1-F6EECF244321}">
                <p14:modId xmlns:p14="http://schemas.microsoft.com/office/powerpoint/2010/main" val="3288943719"/>
              </p:ext>
            </p:extLst>
          </p:nvPr>
        </p:nvGraphicFramePr>
        <p:xfrm>
          <a:off x="2420209" y="1874678"/>
          <a:ext cx="8893785" cy="4206002"/>
        </p:xfrm>
        <a:graphic>
          <a:graphicData uri="http://schemas.openxmlformats.org/drawingml/2006/table">
            <a:tbl>
              <a:tblPr firstRow="1" firstCol="1" bandRow="1">
                <a:tableStyleId>{00A15C55-8517-42AA-B614-E9B94910E393}</a:tableStyleId>
              </a:tblPr>
              <a:tblGrid>
                <a:gridCol w="3267248">
                  <a:extLst>
                    <a:ext uri="{9D8B030D-6E8A-4147-A177-3AD203B41FA5}">
                      <a16:colId xmlns:a16="http://schemas.microsoft.com/office/drawing/2014/main" xmlns="" val="3416888682"/>
                    </a:ext>
                  </a:extLst>
                </a:gridCol>
                <a:gridCol w="941748">
                  <a:extLst>
                    <a:ext uri="{9D8B030D-6E8A-4147-A177-3AD203B41FA5}">
                      <a16:colId xmlns:a16="http://schemas.microsoft.com/office/drawing/2014/main" xmlns="" val="245950587"/>
                    </a:ext>
                  </a:extLst>
                </a:gridCol>
                <a:gridCol w="824579">
                  <a:extLst>
                    <a:ext uri="{9D8B030D-6E8A-4147-A177-3AD203B41FA5}">
                      <a16:colId xmlns:a16="http://schemas.microsoft.com/office/drawing/2014/main" xmlns="" val="128187289"/>
                    </a:ext>
                  </a:extLst>
                </a:gridCol>
                <a:gridCol w="824579">
                  <a:extLst>
                    <a:ext uri="{9D8B030D-6E8A-4147-A177-3AD203B41FA5}">
                      <a16:colId xmlns:a16="http://schemas.microsoft.com/office/drawing/2014/main" xmlns="" val="4269071652"/>
                    </a:ext>
                  </a:extLst>
                </a:gridCol>
                <a:gridCol w="824579">
                  <a:extLst>
                    <a:ext uri="{9D8B030D-6E8A-4147-A177-3AD203B41FA5}">
                      <a16:colId xmlns:a16="http://schemas.microsoft.com/office/drawing/2014/main" xmlns="" val="3837123159"/>
                    </a:ext>
                  </a:extLst>
                </a:gridCol>
                <a:gridCol w="824579">
                  <a:extLst>
                    <a:ext uri="{9D8B030D-6E8A-4147-A177-3AD203B41FA5}">
                      <a16:colId xmlns:a16="http://schemas.microsoft.com/office/drawing/2014/main" xmlns="" val="1691603165"/>
                    </a:ext>
                  </a:extLst>
                </a:gridCol>
                <a:gridCol w="1386473">
                  <a:extLst>
                    <a:ext uri="{9D8B030D-6E8A-4147-A177-3AD203B41FA5}">
                      <a16:colId xmlns:a16="http://schemas.microsoft.com/office/drawing/2014/main" xmlns="" val="2212173005"/>
                    </a:ext>
                  </a:extLst>
                </a:gridCol>
              </a:tblGrid>
              <a:tr h="485611">
                <a:tc>
                  <a:txBody>
                    <a:bodyPr/>
                    <a:lstStyle/>
                    <a:p>
                      <a:pPr>
                        <a:lnSpc>
                          <a:spcPct val="115000"/>
                        </a:lnSpc>
                        <a:spcAft>
                          <a:spcPts val="0"/>
                        </a:spcAft>
                      </a:pPr>
                      <a:r>
                        <a:rPr lang="tr-TR" sz="1800" dirty="0">
                          <a:effectLst/>
                        </a:rPr>
                        <a:t> </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nSpc>
                          <a:spcPct val="115000"/>
                        </a:lnSpc>
                        <a:spcAft>
                          <a:spcPts val="0"/>
                        </a:spcAft>
                      </a:pPr>
                      <a:r>
                        <a:rPr lang="tr-TR" sz="1800" dirty="0" smtClean="0">
                          <a:effectLst/>
                        </a:rPr>
                        <a:t>2014</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nSpc>
                          <a:spcPct val="115000"/>
                        </a:lnSpc>
                        <a:spcAft>
                          <a:spcPts val="0"/>
                        </a:spcAft>
                      </a:pPr>
                      <a:r>
                        <a:rPr lang="tr-TR" sz="1800" dirty="0" smtClean="0">
                          <a:effectLst/>
                        </a:rPr>
                        <a:t>2015</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nSpc>
                          <a:spcPct val="115000"/>
                        </a:lnSpc>
                        <a:spcAft>
                          <a:spcPts val="0"/>
                        </a:spcAft>
                      </a:pPr>
                      <a:r>
                        <a:rPr lang="tr-TR" sz="1800" dirty="0" smtClean="0">
                          <a:effectLst/>
                        </a:rPr>
                        <a:t>2016</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nSpc>
                          <a:spcPct val="115000"/>
                        </a:lnSpc>
                        <a:spcAft>
                          <a:spcPts val="0"/>
                        </a:spcAft>
                      </a:pPr>
                      <a:r>
                        <a:rPr lang="tr-TR" sz="1800" dirty="0" smtClean="0">
                          <a:effectLst/>
                        </a:rPr>
                        <a:t>2017</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nSpc>
                          <a:spcPct val="115000"/>
                        </a:lnSpc>
                        <a:spcAft>
                          <a:spcPts val="0"/>
                        </a:spcAft>
                      </a:pPr>
                      <a:r>
                        <a:rPr lang="tr-TR" sz="1800" dirty="0" smtClean="0">
                          <a:effectLst/>
                        </a:rPr>
                        <a:t>2018</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nSpc>
                          <a:spcPct val="115000"/>
                        </a:lnSpc>
                        <a:spcAft>
                          <a:spcPts val="0"/>
                        </a:spcAft>
                      </a:pPr>
                      <a:r>
                        <a:rPr lang="tr-TR" sz="2000" dirty="0">
                          <a:effectLst/>
                        </a:rPr>
                        <a:t>TOPLAM</a:t>
                      </a:r>
                      <a:endParaRPr lang="tr-TR" sz="20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xmlns="" val="2898416401"/>
                  </a:ext>
                </a:extLst>
              </a:tr>
              <a:tr h="374108">
                <a:tc>
                  <a:txBody>
                    <a:bodyPr/>
                    <a:lstStyle/>
                    <a:p>
                      <a:pPr algn="ctr">
                        <a:lnSpc>
                          <a:spcPct val="115000"/>
                        </a:lnSpc>
                        <a:spcAft>
                          <a:spcPts val="0"/>
                        </a:spcAft>
                      </a:pPr>
                      <a:r>
                        <a:rPr lang="tr-TR" sz="1800" dirty="0">
                          <a:effectLst/>
                        </a:rPr>
                        <a:t>Uluslararası Makale</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xmlns="" val="3849567589"/>
                  </a:ext>
                </a:extLst>
              </a:tr>
              <a:tr h="374108">
                <a:tc>
                  <a:txBody>
                    <a:bodyPr/>
                    <a:lstStyle/>
                    <a:p>
                      <a:pPr algn="ctr">
                        <a:lnSpc>
                          <a:spcPct val="115000"/>
                        </a:lnSpc>
                        <a:spcAft>
                          <a:spcPts val="0"/>
                        </a:spcAft>
                      </a:pPr>
                      <a:r>
                        <a:rPr lang="tr-TR" sz="1800" dirty="0">
                          <a:effectLst/>
                        </a:rPr>
                        <a:t>Ulusal Makale</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xmlns="" val="963580166"/>
                  </a:ext>
                </a:extLst>
              </a:tr>
              <a:tr h="498811">
                <a:tc>
                  <a:txBody>
                    <a:bodyPr/>
                    <a:lstStyle/>
                    <a:p>
                      <a:pPr algn="ctr">
                        <a:lnSpc>
                          <a:spcPct val="115000"/>
                        </a:lnSpc>
                        <a:spcAft>
                          <a:spcPts val="0"/>
                        </a:spcAft>
                      </a:pPr>
                      <a:r>
                        <a:rPr lang="tr-TR" sz="1600" dirty="0" smtClean="0">
                          <a:effectLst/>
                        </a:rPr>
                        <a:t>Ulusal Yayınevleri Tarafından Yayımlanan Kitap</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6</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4</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16</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xmlns="" val="1738657119"/>
                  </a:ext>
                </a:extLst>
              </a:tr>
              <a:tr h="374108">
                <a:tc>
                  <a:txBody>
                    <a:bodyPr/>
                    <a:lstStyle/>
                    <a:p>
                      <a:pPr algn="ctr">
                        <a:lnSpc>
                          <a:spcPct val="115000"/>
                        </a:lnSpc>
                        <a:spcAft>
                          <a:spcPts val="0"/>
                        </a:spcAft>
                      </a:pPr>
                      <a:r>
                        <a:rPr lang="tr-TR" sz="1800" dirty="0" smtClean="0">
                          <a:effectLst/>
                        </a:rPr>
                        <a:t>Ulusal Hakemli Dergiler</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3</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11</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18</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xmlns="" val="1258032357"/>
                  </a:ext>
                </a:extLst>
              </a:tr>
              <a:tr h="409253">
                <a:tc>
                  <a:txBody>
                    <a:bodyPr/>
                    <a:lstStyle/>
                    <a:p>
                      <a:pPr algn="ctr">
                        <a:lnSpc>
                          <a:spcPct val="115000"/>
                        </a:lnSpc>
                        <a:spcAft>
                          <a:spcPts val="0"/>
                        </a:spcAft>
                      </a:pPr>
                      <a:r>
                        <a:rPr lang="tr-TR" sz="1800" dirty="0">
                          <a:effectLst/>
                        </a:rPr>
                        <a:t> </a:t>
                      </a:r>
                      <a:r>
                        <a:rPr lang="tr-TR" sz="1800" dirty="0" smtClean="0">
                          <a:effectLst/>
                        </a:rPr>
                        <a:t>Uluslararası</a:t>
                      </a:r>
                      <a:r>
                        <a:rPr lang="tr-TR" sz="1800" baseline="0" dirty="0" smtClean="0">
                          <a:effectLst/>
                        </a:rPr>
                        <a:t> Hakemli Dergi</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26</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xmlns="" val="3272351579"/>
                  </a:ext>
                </a:extLst>
              </a:tr>
              <a:tr h="553333">
                <a:tc>
                  <a:txBody>
                    <a:bodyPr/>
                    <a:lstStyle/>
                    <a:p>
                      <a:pPr algn="ctr">
                        <a:lnSpc>
                          <a:spcPct val="115000"/>
                        </a:lnSpc>
                        <a:spcAft>
                          <a:spcPts val="0"/>
                        </a:spcAft>
                      </a:pPr>
                      <a:r>
                        <a:rPr lang="tr-TR" sz="1800" dirty="0" smtClean="0">
                          <a:effectLst/>
                        </a:rPr>
                        <a:t>Ulusal Hakemsiz Dergiler</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3</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1</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10</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xmlns="" val="931175273"/>
                  </a:ext>
                </a:extLst>
              </a:tr>
              <a:tr h="573128">
                <a:tc>
                  <a:txBody>
                    <a:bodyPr/>
                    <a:lstStyle/>
                    <a:p>
                      <a:pPr algn="ctr">
                        <a:lnSpc>
                          <a:spcPct val="115000"/>
                        </a:lnSpc>
                        <a:spcAft>
                          <a:spcPts val="0"/>
                        </a:spcAft>
                      </a:pPr>
                      <a:r>
                        <a:rPr lang="tr-TR" sz="1800" dirty="0" smtClean="0">
                          <a:effectLst/>
                        </a:rPr>
                        <a:t>Uluslararası Sözlü Bildiri</a:t>
                      </a:r>
                      <a:endParaRPr lang="tr-TR" sz="1800" dirty="0" smtClean="0">
                        <a:effectLst/>
                        <a:latin typeface="Calibri" panose="020F0502020204030204" pitchFamily="34"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10</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18</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25</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13</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66</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xmlns="" val="748055489"/>
                  </a:ext>
                </a:extLst>
              </a:tr>
              <a:tr h="501521">
                <a:tc>
                  <a:txBody>
                    <a:bodyPr/>
                    <a:lstStyle/>
                    <a:p>
                      <a:pPr algn="ctr">
                        <a:lnSpc>
                          <a:spcPct val="115000"/>
                        </a:lnSpc>
                        <a:spcAft>
                          <a:spcPts val="0"/>
                        </a:spcAft>
                      </a:pPr>
                      <a:r>
                        <a:rPr lang="tr-TR" sz="1800" dirty="0" smtClean="0">
                          <a:effectLst/>
                        </a:rPr>
                        <a:t>Ulusal</a:t>
                      </a:r>
                      <a:r>
                        <a:rPr lang="tr-TR" sz="1800" baseline="0" dirty="0" smtClean="0">
                          <a:effectLst/>
                        </a:rPr>
                        <a:t> Sözlü Bildiri</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11</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9</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8</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30</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xmlns="" val="2877404792"/>
                  </a:ext>
                </a:extLst>
              </a:tr>
            </a:tbl>
          </a:graphicData>
        </a:graphic>
      </p:graphicFrame>
    </p:spTree>
    <p:extLst>
      <p:ext uri="{BB962C8B-B14F-4D97-AF65-F5344CB8AC3E}">
        <p14:creationId xmlns:p14="http://schemas.microsoft.com/office/powerpoint/2010/main" val="12640050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a:extLst>
              <a:ext uri="{FF2B5EF4-FFF2-40B4-BE49-F238E27FC236}">
                <a16:creationId xmlns:a16="http://schemas.microsoft.com/office/drawing/2014/main" xmlns="" id="{43E48D27-1DAC-4994-AE19-5600B2EF822C}"/>
              </a:ext>
            </a:extLst>
          </p:cNvPr>
          <p:cNvSpPr>
            <a:spLocks noGrp="1"/>
          </p:cNvSpPr>
          <p:nvPr>
            <p:ph idx="1"/>
          </p:nvPr>
        </p:nvSpPr>
        <p:spPr>
          <a:xfrm>
            <a:off x="22218" y="570305"/>
            <a:ext cx="10352028" cy="603405"/>
          </a:xfrm>
        </p:spPr>
        <p:txBody>
          <a:bodyPr>
            <a:normAutofit fontScale="92500" lnSpcReduction="10000"/>
          </a:bodyPr>
          <a:lstStyle/>
          <a:p>
            <a:pPr marL="0" indent="0" algn="ctr">
              <a:buNone/>
            </a:pPr>
            <a:r>
              <a:rPr lang="tr-TR" sz="4400" b="1" dirty="0" smtClean="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BÜTÇE</a:t>
            </a:r>
            <a:endParaRPr lang="tr-TR" sz="4400" b="1" dirty="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marL="0" indent="0">
              <a:buNone/>
            </a:pPr>
            <a:endParaRPr lang="tr-TR" dirty="0"/>
          </a:p>
        </p:txBody>
      </p:sp>
      <p:pic>
        <p:nvPicPr>
          <p:cNvPr id="5" name="Picture 6" descr="İlgili resi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26964" y="2426041"/>
            <a:ext cx="6340617" cy="3271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35710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1295759296"/>
              </p:ext>
            </p:extLst>
          </p:nvPr>
        </p:nvGraphicFramePr>
        <p:xfrm>
          <a:off x="35497" y="20538"/>
          <a:ext cx="12156503" cy="6837461"/>
        </p:xfrm>
        <a:graphic>
          <a:graphicData uri="http://schemas.openxmlformats.org/drawingml/2006/table">
            <a:tbl>
              <a:tblPr firstRow="1" firstCol="1" bandRow="1">
                <a:tableStyleId>{00A15C55-8517-42AA-B614-E9B94910E393}</a:tableStyleId>
              </a:tblPr>
              <a:tblGrid>
                <a:gridCol w="6663674"/>
                <a:gridCol w="1900921"/>
                <a:gridCol w="1963591"/>
                <a:gridCol w="1628317"/>
              </a:tblGrid>
              <a:tr h="1030990">
                <a:tc gridSpan="4">
                  <a:txBody>
                    <a:bodyPr/>
                    <a:lstStyle/>
                    <a:p>
                      <a:pPr algn="ctr">
                        <a:lnSpc>
                          <a:spcPct val="115000"/>
                        </a:lnSpc>
                        <a:spcAft>
                          <a:spcPts val="0"/>
                        </a:spcAft>
                      </a:pPr>
                      <a:r>
                        <a:rPr lang="tr-TR" sz="3600" dirty="0" smtClean="0">
                          <a:effectLst/>
                        </a:rPr>
                        <a:t>2018 </a:t>
                      </a:r>
                      <a:r>
                        <a:rPr lang="tr-TR" sz="3600" dirty="0">
                          <a:effectLst/>
                        </a:rPr>
                        <a:t>BÜTÇE DETAYI</a:t>
                      </a:r>
                      <a:endParaRPr lang="tr-TR" sz="1800" dirty="0">
                        <a:effectLst/>
                        <a:latin typeface="Calibri"/>
                        <a:ea typeface="Calibri"/>
                        <a:cs typeface="Times New Roman"/>
                      </a:endParaRPr>
                    </a:p>
                  </a:txBody>
                  <a:tcPr marL="44450" marR="44450" marT="0" marB="0" anchor="ctr"/>
                </a:tc>
                <a:tc hMerge="1">
                  <a:txBody>
                    <a:bodyPr/>
                    <a:lstStyle/>
                    <a:p>
                      <a:endParaRPr lang="tr-TR"/>
                    </a:p>
                  </a:txBody>
                  <a:tcPr/>
                </a:tc>
                <a:tc hMerge="1">
                  <a:txBody>
                    <a:bodyPr/>
                    <a:lstStyle/>
                    <a:p>
                      <a:endParaRPr lang="tr-TR"/>
                    </a:p>
                  </a:txBody>
                  <a:tcPr/>
                </a:tc>
                <a:tc hMerge="1">
                  <a:txBody>
                    <a:bodyPr/>
                    <a:lstStyle/>
                    <a:p>
                      <a:endParaRPr lang="tr-TR"/>
                    </a:p>
                  </a:txBody>
                  <a:tcPr/>
                </a:tc>
              </a:tr>
              <a:tr h="941814">
                <a:tc>
                  <a:txBody>
                    <a:bodyPr/>
                    <a:lstStyle/>
                    <a:p>
                      <a:pPr>
                        <a:lnSpc>
                          <a:spcPct val="115000"/>
                        </a:lnSpc>
                        <a:spcAft>
                          <a:spcPts val="0"/>
                        </a:spcAft>
                      </a:pPr>
                      <a:r>
                        <a:rPr lang="tr-TR" sz="2400" dirty="0">
                          <a:effectLst/>
                        </a:rPr>
                        <a:t>Ödeme Kalemleri</a:t>
                      </a:r>
                      <a:endParaRPr lang="tr-TR" sz="1800" dirty="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tr-TR" sz="2400">
                          <a:effectLst/>
                        </a:rPr>
                        <a:t>Ayrılan Ödenek</a:t>
                      </a:r>
                      <a:endParaRPr lang="tr-TR" sz="180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tr-TR" sz="2400">
                          <a:effectLst/>
                        </a:rPr>
                        <a:t>Harcama</a:t>
                      </a:r>
                      <a:endParaRPr lang="tr-TR" sz="180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tr-TR" sz="2400">
                          <a:effectLst/>
                        </a:rPr>
                        <a:t>Kalan</a:t>
                      </a:r>
                      <a:endParaRPr lang="tr-TR" sz="1800">
                        <a:effectLst/>
                        <a:latin typeface="Calibri"/>
                        <a:ea typeface="Calibri"/>
                        <a:cs typeface="Times New Roman"/>
                      </a:endParaRPr>
                    </a:p>
                  </a:txBody>
                  <a:tcPr marL="44450" marR="44450" marT="0" marB="0" anchor="ctr"/>
                </a:tc>
              </a:tr>
              <a:tr h="597414">
                <a:tc>
                  <a:txBody>
                    <a:bodyPr/>
                    <a:lstStyle/>
                    <a:p>
                      <a:pPr>
                        <a:lnSpc>
                          <a:spcPct val="115000"/>
                        </a:lnSpc>
                        <a:spcAft>
                          <a:spcPts val="0"/>
                        </a:spcAft>
                      </a:pPr>
                      <a:r>
                        <a:rPr lang="tr-TR" sz="2000" dirty="0">
                          <a:effectLst/>
                        </a:rPr>
                        <a:t>Personel Giderleri Toplamı</a:t>
                      </a:r>
                      <a:endParaRPr lang="tr-TR" sz="1800" b="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tr-TR" sz="1800" dirty="0" smtClean="0">
                          <a:effectLst/>
                        </a:rPr>
                        <a:t>3.923.500,00</a:t>
                      </a:r>
                      <a:endParaRPr lang="tr-TR" sz="18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3.923.498,85</a:t>
                      </a:r>
                      <a:endParaRPr lang="tr-TR" sz="18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1,15</a:t>
                      </a:r>
                      <a:endParaRPr lang="tr-TR" sz="1800" dirty="0">
                        <a:effectLst/>
                        <a:latin typeface="Calibri"/>
                        <a:ea typeface="Calibri"/>
                        <a:cs typeface="Times New Roman"/>
                      </a:endParaRPr>
                    </a:p>
                  </a:txBody>
                  <a:tcPr marL="44450" marR="44450" marT="0" marB="0"/>
                </a:tc>
              </a:tr>
              <a:tr h="597414">
                <a:tc>
                  <a:txBody>
                    <a:bodyPr/>
                    <a:lstStyle/>
                    <a:p>
                      <a:pPr>
                        <a:lnSpc>
                          <a:spcPct val="115000"/>
                        </a:lnSpc>
                        <a:spcAft>
                          <a:spcPts val="0"/>
                        </a:spcAft>
                      </a:pPr>
                      <a:r>
                        <a:rPr lang="tr-TR" sz="2000" dirty="0">
                          <a:effectLst/>
                        </a:rPr>
                        <a:t>Ders Ücreti Karşılığında Görevlendirilenlerin Ücretleri</a:t>
                      </a:r>
                      <a:endParaRPr lang="tr-TR" sz="1800" b="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tr-TR" sz="1800" dirty="0" smtClean="0">
                          <a:effectLst/>
                        </a:rPr>
                        <a:t>278.600,00</a:t>
                      </a:r>
                      <a:endParaRPr lang="tr-TR" sz="18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278.340,27</a:t>
                      </a:r>
                      <a:endParaRPr lang="tr-TR" sz="18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259,73</a:t>
                      </a:r>
                      <a:endParaRPr lang="tr-TR" sz="1800" dirty="0">
                        <a:effectLst/>
                        <a:latin typeface="Calibri"/>
                        <a:ea typeface="Calibri"/>
                        <a:cs typeface="Times New Roman"/>
                      </a:endParaRPr>
                    </a:p>
                  </a:txBody>
                  <a:tcPr marL="44450" marR="44450" marT="0" marB="0"/>
                </a:tc>
              </a:tr>
              <a:tr h="597414">
                <a:tc>
                  <a:txBody>
                    <a:bodyPr/>
                    <a:lstStyle/>
                    <a:p>
                      <a:pPr>
                        <a:lnSpc>
                          <a:spcPct val="115000"/>
                        </a:lnSpc>
                        <a:spcAft>
                          <a:spcPts val="0"/>
                        </a:spcAft>
                      </a:pPr>
                      <a:r>
                        <a:rPr lang="tr-TR" sz="2000" dirty="0">
                          <a:effectLst/>
                        </a:rPr>
                        <a:t>Sos. </a:t>
                      </a:r>
                      <a:r>
                        <a:rPr lang="tr-TR" sz="2000" dirty="0" err="1">
                          <a:effectLst/>
                        </a:rPr>
                        <a:t>Güv</a:t>
                      </a:r>
                      <a:r>
                        <a:rPr lang="tr-TR" sz="2000" dirty="0">
                          <a:effectLst/>
                        </a:rPr>
                        <a:t>. Kur. Prim. Giderleri</a:t>
                      </a:r>
                      <a:endParaRPr lang="tr-TR" sz="1800" b="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tr-TR" sz="1800" dirty="0" smtClean="0">
                          <a:effectLst/>
                        </a:rPr>
                        <a:t>753.276,96</a:t>
                      </a:r>
                      <a:endParaRPr lang="tr-TR" sz="18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753.276,96</a:t>
                      </a:r>
                      <a:endParaRPr lang="tr-TR" sz="18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0</a:t>
                      </a:r>
                      <a:endParaRPr lang="tr-TR" sz="1800" dirty="0">
                        <a:effectLst/>
                        <a:latin typeface="Calibri"/>
                        <a:ea typeface="Calibri"/>
                        <a:cs typeface="Times New Roman"/>
                      </a:endParaRPr>
                    </a:p>
                  </a:txBody>
                  <a:tcPr marL="44450" marR="44450" marT="0" marB="0"/>
                </a:tc>
              </a:tr>
              <a:tr h="597414">
                <a:tc>
                  <a:txBody>
                    <a:bodyPr/>
                    <a:lstStyle/>
                    <a:p>
                      <a:pPr>
                        <a:lnSpc>
                          <a:spcPct val="115000"/>
                        </a:lnSpc>
                        <a:spcAft>
                          <a:spcPts val="0"/>
                        </a:spcAft>
                      </a:pPr>
                      <a:r>
                        <a:rPr lang="tr-TR" sz="2000" dirty="0">
                          <a:effectLst/>
                        </a:rPr>
                        <a:t>Mal ve Hizmet Alım Giderleri</a:t>
                      </a:r>
                      <a:endParaRPr lang="tr-TR" sz="1800" b="0" dirty="0">
                        <a:solidFill>
                          <a:schemeClr val="bg1"/>
                        </a:solidFill>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tr-TR" sz="1800" dirty="0" smtClean="0">
                          <a:effectLst/>
                        </a:rPr>
                        <a:t>110.000</a:t>
                      </a:r>
                      <a:endParaRPr lang="tr-TR" sz="18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104.352,47</a:t>
                      </a:r>
                      <a:endParaRPr lang="tr-TR" sz="18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5.647,53</a:t>
                      </a:r>
                      <a:endParaRPr lang="tr-TR" sz="1800" b="0" dirty="0">
                        <a:solidFill>
                          <a:schemeClr val="tx1"/>
                        </a:solidFill>
                        <a:effectLst/>
                        <a:latin typeface="Calibri"/>
                        <a:ea typeface="Calibri"/>
                        <a:cs typeface="Times New Roman"/>
                      </a:endParaRPr>
                    </a:p>
                  </a:txBody>
                  <a:tcPr marL="44450" marR="44450" marT="0" marB="0"/>
                </a:tc>
              </a:tr>
              <a:tr h="597414">
                <a:tc>
                  <a:txBody>
                    <a:bodyPr/>
                    <a:lstStyle/>
                    <a:p>
                      <a:pPr>
                        <a:lnSpc>
                          <a:spcPct val="115000"/>
                        </a:lnSpc>
                        <a:spcAft>
                          <a:spcPts val="0"/>
                        </a:spcAft>
                      </a:pPr>
                      <a:r>
                        <a:rPr lang="tr-TR" sz="2000" dirty="0">
                          <a:effectLst/>
                        </a:rPr>
                        <a:t>Yolluk Ödemeleri</a:t>
                      </a:r>
                      <a:endParaRPr lang="tr-TR" sz="1800" b="0" dirty="0">
                        <a:solidFill>
                          <a:schemeClr val="bg1"/>
                        </a:solidFill>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tr-TR" sz="1800" dirty="0" smtClean="0">
                          <a:effectLst/>
                        </a:rPr>
                        <a:t>27.300,00</a:t>
                      </a:r>
                      <a:endParaRPr lang="tr-TR" sz="18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27.004,92</a:t>
                      </a:r>
                      <a:endParaRPr lang="tr-TR" sz="1800" dirty="0">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295,08</a:t>
                      </a:r>
                      <a:endParaRPr lang="tr-TR" sz="1800" dirty="0">
                        <a:effectLst/>
                        <a:latin typeface="Calibri"/>
                        <a:ea typeface="Calibri"/>
                        <a:cs typeface="Times New Roman"/>
                      </a:endParaRPr>
                    </a:p>
                  </a:txBody>
                  <a:tcPr marL="44450" marR="44450" marT="0" marB="0"/>
                </a:tc>
              </a:tr>
              <a:tr h="597414">
                <a:tc>
                  <a:txBody>
                    <a:bodyPr/>
                    <a:lstStyle/>
                    <a:p>
                      <a:pPr>
                        <a:lnSpc>
                          <a:spcPct val="115000"/>
                        </a:lnSpc>
                        <a:spcAft>
                          <a:spcPts val="0"/>
                        </a:spcAft>
                      </a:pPr>
                      <a:r>
                        <a:rPr lang="tr-TR" sz="2000" dirty="0">
                          <a:effectLst/>
                        </a:rPr>
                        <a:t>Hizmet Alım Gideri</a:t>
                      </a:r>
                      <a:endParaRPr lang="tr-TR" sz="1800" b="0" dirty="0">
                        <a:solidFill>
                          <a:schemeClr val="bg1"/>
                        </a:solidFill>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tr-TR" sz="1800" dirty="0" smtClean="0">
                          <a:effectLst/>
                        </a:rPr>
                        <a:t>1200</a:t>
                      </a:r>
                      <a:endParaRPr lang="tr-TR" sz="18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480,00</a:t>
                      </a:r>
                      <a:endParaRPr lang="tr-TR" sz="18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720,00</a:t>
                      </a:r>
                      <a:endParaRPr lang="tr-TR" sz="1800" b="0" dirty="0">
                        <a:solidFill>
                          <a:schemeClr val="tx1"/>
                        </a:solidFill>
                        <a:effectLst/>
                        <a:latin typeface="Calibri"/>
                        <a:ea typeface="Calibri"/>
                        <a:cs typeface="Times New Roman"/>
                      </a:endParaRPr>
                    </a:p>
                  </a:txBody>
                  <a:tcPr marL="44450" marR="44450" marT="0" marB="0"/>
                </a:tc>
              </a:tr>
              <a:tr h="597414">
                <a:tc>
                  <a:txBody>
                    <a:bodyPr/>
                    <a:lstStyle/>
                    <a:p>
                      <a:pPr>
                        <a:lnSpc>
                          <a:spcPct val="115000"/>
                        </a:lnSpc>
                        <a:spcAft>
                          <a:spcPts val="0"/>
                        </a:spcAft>
                      </a:pPr>
                      <a:r>
                        <a:rPr lang="tr-TR" sz="2000" dirty="0">
                          <a:effectLst/>
                        </a:rPr>
                        <a:t>Dayanıklı Malzeme Alımı ve Bakım Onarım Giderleri</a:t>
                      </a:r>
                      <a:endParaRPr lang="tr-TR" sz="1800" b="0" dirty="0">
                        <a:solidFill>
                          <a:schemeClr val="bg1"/>
                        </a:solidFill>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tr-TR" sz="1800" dirty="0" smtClean="0">
                          <a:effectLst/>
                        </a:rPr>
                        <a:t>21.200,00</a:t>
                      </a:r>
                      <a:endParaRPr lang="tr-TR" sz="18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20.432,00</a:t>
                      </a:r>
                      <a:endParaRPr lang="tr-TR" sz="1800" b="0" dirty="0">
                        <a:solidFill>
                          <a:schemeClr val="tx1"/>
                        </a:solidFill>
                        <a:effectLst/>
                        <a:latin typeface="Calibri"/>
                        <a:ea typeface="Calibri"/>
                        <a:cs typeface="Times New Roman"/>
                      </a:endParaRPr>
                    </a:p>
                  </a:txBody>
                  <a:tcPr marL="44450" marR="44450" marT="0" marB="0"/>
                </a:tc>
                <a:tc>
                  <a:txBody>
                    <a:bodyPr/>
                    <a:lstStyle/>
                    <a:p>
                      <a:pPr algn="ctr">
                        <a:lnSpc>
                          <a:spcPct val="115000"/>
                        </a:lnSpc>
                        <a:spcAft>
                          <a:spcPts val="0"/>
                        </a:spcAft>
                      </a:pPr>
                      <a:r>
                        <a:rPr lang="tr-TR" sz="1800" dirty="0" smtClean="0">
                          <a:effectLst/>
                        </a:rPr>
                        <a:t>768,00</a:t>
                      </a:r>
                      <a:endParaRPr lang="tr-TR" sz="1800" b="0" dirty="0">
                        <a:solidFill>
                          <a:schemeClr val="tx1"/>
                        </a:solidFill>
                        <a:effectLst/>
                        <a:latin typeface="Calibri"/>
                        <a:ea typeface="Calibri"/>
                        <a:cs typeface="Times New Roman"/>
                      </a:endParaRPr>
                    </a:p>
                  </a:txBody>
                  <a:tcPr marL="44450" marR="44450" marT="0" marB="0"/>
                </a:tc>
              </a:tr>
              <a:tr h="682759">
                <a:tc>
                  <a:txBody>
                    <a:bodyPr/>
                    <a:lstStyle/>
                    <a:p>
                      <a:pPr algn="ctr">
                        <a:lnSpc>
                          <a:spcPct val="115000"/>
                        </a:lnSpc>
                        <a:spcAft>
                          <a:spcPts val="0"/>
                        </a:spcAft>
                      </a:pPr>
                      <a:r>
                        <a:rPr lang="tr-TR" sz="2800" dirty="0">
                          <a:effectLst/>
                        </a:rPr>
                        <a:t>TOPLAM</a:t>
                      </a:r>
                      <a:endParaRPr lang="tr-TR" sz="1800" dirty="0">
                        <a:effectLst/>
                        <a:latin typeface="Calibri"/>
                        <a:ea typeface="Calibri"/>
                        <a:cs typeface="Times New Roman"/>
                      </a:endParaRPr>
                    </a:p>
                  </a:txBody>
                  <a:tcPr marL="44450" marR="44450" marT="0" marB="0" anchor="ctr"/>
                </a:tc>
                <a:tc>
                  <a:txBody>
                    <a:bodyPr/>
                    <a:lstStyle/>
                    <a:p>
                      <a:pPr algn="ctr">
                        <a:lnSpc>
                          <a:spcPct val="115000"/>
                        </a:lnSpc>
                        <a:spcAft>
                          <a:spcPts val="0"/>
                        </a:spcAft>
                      </a:pPr>
                      <a:endParaRPr lang="tr-TR" sz="1800" dirty="0">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800" dirty="0">
                        <a:effectLst/>
                        <a:latin typeface="Calibri"/>
                        <a:ea typeface="Calibri"/>
                        <a:cs typeface="Times New Roman"/>
                      </a:endParaRPr>
                    </a:p>
                  </a:txBody>
                  <a:tcPr marL="44450" marR="44450" marT="0" marB="0"/>
                </a:tc>
                <a:tc>
                  <a:txBody>
                    <a:bodyPr/>
                    <a:lstStyle/>
                    <a:p>
                      <a:pPr algn="ctr">
                        <a:lnSpc>
                          <a:spcPct val="115000"/>
                        </a:lnSpc>
                        <a:spcAft>
                          <a:spcPts val="0"/>
                        </a:spcAft>
                      </a:pPr>
                      <a:endParaRPr lang="tr-TR" sz="1800" dirty="0">
                        <a:effectLst/>
                        <a:latin typeface="Calibri"/>
                        <a:ea typeface="Calibri"/>
                        <a:cs typeface="Times New Roman"/>
                      </a:endParaRPr>
                    </a:p>
                  </a:txBody>
                  <a:tcPr marL="44450" marR="44450" marT="0" marB="0"/>
                </a:tc>
              </a:tr>
            </a:tbl>
          </a:graphicData>
        </a:graphic>
      </p:graphicFrame>
    </p:spTree>
    <p:extLst>
      <p:ext uri="{BB962C8B-B14F-4D97-AF65-F5344CB8AC3E}">
        <p14:creationId xmlns:p14="http://schemas.microsoft.com/office/powerpoint/2010/main" val="17156784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a:p>
        </p:txBody>
      </p:sp>
      <p:graphicFrame>
        <p:nvGraphicFramePr>
          <p:cNvPr id="5" name="Tablo 4"/>
          <p:cNvGraphicFramePr>
            <a:graphicFrameLocks noGrp="1"/>
          </p:cNvGraphicFramePr>
          <p:nvPr>
            <p:extLst>
              <p:ext uri="{D42A27DB-BD31-4B8C-83A1-F6EECF244321}">
                <p14:modId xmlns:p14="http://schemas.microsoft.com/office/powerpoint/2010/main" val="1268284317"/>
              </p:ext>
            </p:extLst>
          </p:nvPr>
        </p:nvGraphicFramePr>
        <p:xfrm>
          <a:off x="0" y="10"/>
          <a:ext cx="12192000" cy="6937134"/>
        </p:xfrm>
        <a:graphic>
          <a:graphicData uri="http://schemas.openxmlformats.org/drawingml/2006/table">
            <a:tbl>
              <a:tblPr firstRow="1" firstCol="1" bandRow="1">
                <a:tableStyleId>{00A15C55-8517-42AA-B614-E9B94910E393}</a:tableStyleId>
              </a:tblPr>
              <a:tblGrid>
                <a:gridCol w="316509"/>
                <a:gridCol w="395007"/>
                <a:gridCol w="502619"/>
                <a:gridCol w="487427"/>
                <a:gridCol w="7634246"/>
                <a:gridCol w="2856192"/>
              </a:tblGrid>
              <a:tr h="267834">
                <a:tc gridSpan="6">
                  <a:txBody>
                    <a:bodyPr/>
                    <a:lstStyle/>
                    <a:p>
                      <a:pPr algn="ctr">
                        <a:lnSpc>
                          <a:spcPct val="115000"/>
                        </a:lnSpc>
                        <a:spcAft>
                          <a:spcPts val="0"/>
                        </a:spcAft>
                      </a:pPr>
                      <a:r>
                        <a:rPr lang="tr-TR" sz="1400" dirty="0">
                          <a:effectLst/>
                        </a:rPr>
                        <a:t>EKONOMİK SINIFLANDIRMA BAZINDA </a:t>
                      </a:r>
                      <a:r>
                        <a:rPr lang="tr-TR" sz="1400" dirty="0" smtClean="0">
                          <a:effectLst/>
                        </a:rPr>
                        <a:t>2018 </a:t>
                      </a:r>
                      <a:r>
                        <a:rPr lang="tr-TR" sz="1400" dirty="0">
                          <a:effectLst/>
                        </a:rPr>
                        <a:t>YILINDA YAPILAN HARCAMALAR</a:t>
                      </a:r>
                      <a:endParaRPr lang="tr-TR" sz="14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264006">
                <a:tc gridSpan="4">
                  <a:txBody>
                    <a:bodyPr/>
                    <a:lstStyle/>
                    <a:p>
                      <a:pPr algn="ctr">
                        <a:lnSpc>
                          <a:spcPct val="115000"/>
                        </a:lnSpc>
                        <a:spcAft>
                          <a:spcPts val="0"/>
                        </a:spcAft>
                      </a:pPr>
                      <a:r>
                        <a:rPr lang="tr-TR" sz="600">
                          <a:effectLst/>
                        </a:rPr>
                        <a:t>Ekonomik Kod</a:t>
                      </a:r>
                      <a:endParaRPr lang="tr-TR" sz="600">
                        <a:effectLst/>
                        <a:latin typeface="Calibri"/>
                        <a:ea typeface="Calibri"/>
                        <a:cs typeface="Times New Roman"/>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a:lnSpc>
                          <a:spcPct val="115000"/>
                        </a:lnSpc>
                        <a:spcAft>
                          <a:spcPts val="0"/>
                        </a:spcAft>
                      </a:pPr>
                      <a:r>
                        <a:rPr lang="tr-TR" sz="2000" dirty="0">
                          <a:effectLst/>
                        </a:rPr>
                        <a:t>Ekonomik Sınıflandırmanın Adı</a:t>
                      </a:r>
                      <a:endParaRPr lang="tr-TR" sz="2000" dirty="0">
                        <a:effectLst/>
                        <a:latin typeface="Calibri"/>
                        <a:ea typeface="Calibri"/>
                        <a:cs typeface="Times New Roman"/>
                      </a:endParaRPr>
                    </a:p>
                  </a:txBody>
                  <a:tcPr marL="18995" marR="18995" marT="0" marB="0" anchor="ctr"/>
                </a:tc>
                <a:tc rowSpan="2">
                  <a:txBody>
                    <a:bodyPr/>
                    <a:lstStyle/>
                    <a:p>
                      <a:pPr algn="ctr">
                        <a:lnSpc>
                          <a:spcPct val="115000"/>
                        </a:lnSpc>
                        <a:spcAft>
                          <a:spcPts val="0"/>
                        </a:spcAft>
                      </a:pPr>
                      <a:r>
                        <a:rPr lang="tr-TR" sz="1800" dirty="0">
                          <a:effectLst/>
                        </a:rPr>
                        <a:t>Harcama Tutarı</a:t>
                      </a:r>
                      <a:endParaRPr lang="tr-TR" sz="1800" dirty="0">
                        <a:effectLst/>
                        <a:latin typeface="Calibri"/>
                        <a:ea typeface="Calibri"/>
                        <a:cs typeface="Times New Roman"/>
                      </a:endParaRPr>
                    </a:p>
                  </a:txBody>
                  <a:tcPr marL="18995" marR="18995" marT="0" marB="0" anchor="ctr"/>
                </a:tc>
              </a:tr>
              <a:tr h="128706">
                <a:tc>
                  <a:txBody>
                    <a:bodyPr/>
                    <a:lstStyle/>
                    <a:p>
                      <a:pPr algn="ctr">
                        <a:lnSpc>
                          <a:spcPct val="115000"/>
                        </a:lnSpc>
                        <a:spcAft>
                          <a:spcPts val="0"/>
                        </a:spcAft>
                      </a:pPr>
                      <a:r>
                        <a:rPr lang="tr-TR" sz="600">
                          <a:effectLst/>
                        </a:rPr>
                        <a:t>I</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II</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III</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IV</a:t>
                      </a:r>
                      <a:endParaRPr lang="tr-TR" sz="600">
                        <a:effectLst/>
                        <a:latin typeface="Calibri"/>
                        <a:ea typeface="Calibri"/>
                        <a:cs typeface="Times New Roman"/>
                      </a:endParaRPr>
                    </a:p>
                  </a:txBody>
                  <a:tcPr marL="18995" marR="18995" marT="0" marB="0" anchor="b"/>
                </a:tc>
                <a:tc vMerge="1">
                  <a:txBody>
                    <a:bodyPr/>
                    <a:lstStyle/>
                    <a:p>
                      <a:endParaRPr lang="tr-TR"/>
                    </a:p>
                  </a:txBody>
                  <a:tcPr/>
                </a:tc>
                <a:tc vMerge="1">
                  <a:txBody>
                    <a:bodyPr/>
                    <a:lstStyle/>
                    <a:p>
                      <a:endParaRPr lang="tr-TR"/>
                    </a:p>
                  </a:txBody>
                  <a:tcPr/>
                </a:tc>
              </a:tr>
              <a:tr h="229535">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Temel Maaşlar</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rPr>
                        <a:t>3.923.498,85</a:t>
                      </a:r>
                      <a:endParaRPr lang="tr-TR" sz="1400" dirty="0" smtClean="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Taban Aylık</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Zamlar ve Tazminatlar</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Ödenekler</a:t>
                      </a:r>
                      <a:endParaRPr lang="tr-TR" sz="1200" dirty="0">
                        <a:effectLst/>
                        <a:latin typeface="Calibri"/>
                        <a:ea typeface="Calibri"/>
                        <a:cs typeface="Times New Roman"/>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endParaRPr lang="tr-TR" sz="1200" dirty="0" smtClean="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Sosyal Haklar</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b"/>
                </a:tc>
              </a:tr>
              <a:tr h="229535">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Ek Çalışma Karşılıkları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rPr>
                        <a:t>278.340,27</a:t>
                      </a:r>
                      <a:endParaRPr lang="tr-TR" sz="1400" dirty="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Ek Ders Ücretleri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b"/>
                </a:tc>
              </a:tr>
              <a:tr h="210407">
                <a:tc gridSpan="5">
                  <a:txBody>
                    <a:bodyPr/>
                    <a:lstStyle/>
                    <a:p>
                      <a:pPr algn="ctr">
                        <a:lnSpc>
                          <a:spcPct val="115000"/>
                        </a:lnSpc>
                        <a:spcAft>
                          <a:spcPts val="0"/>
                        </a:spcAft>
                      </a:pPr>
                      <a:r>
                        <a:rPr lang="tr-TR" sz="1200" dirty="0">
                          <a:effectLst/>
                        </a:rPr>
                        <a:t>PERSONEL GİDERLERİ TOPLAMI</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ctr"/>
                </a:tc>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Ders Ücreti Karşılığında Görevlendirilenlerin Ücretleri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b"/>
                </a:tc>
              </a:tr>
              <a:tr h="210407">
                <a:tc gridSpan="5">
                  <a:txBody>
                    <a:bodyPr/>
                    <a:lstStyle/>
                    <a:p>
                      <a:pPr algn="ctr">
                        <a:lnSpc>
                          <a:spcPct val="115000"/>
                        </a:lnSpc>
                        <a:spcAft>
                          <a:spcPts val="0"/>
                        </a:spcAft>
                      </a:pPr>
                      <a:r>
                        <a:rPr lang="tr-TR" sz="1200" dirty="0">
                          <a:effectLst/>
                        </a:rPr>
                        <a:t>DERS ÜCRETİ KARŞILIĞINDA GÖREVLENDİRİLENLERİN ÜCRETLERİ</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ctr"/>
                </a:tc>
              </a:tr>
              <a:tr h="210407">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Sağlık Güvenlik Primi Ödemeleri</a:t>
                      </a:r>
                      <a:endParaRPr lang="tr-TR" sz="1200" dirty="0">
                        <a:effectLst/>
                        <a:latin typeface="Calibri"/>
                        <a:ea typeface="Calibri"/>
                        <a:cs typeface="Times New Roman"/>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tr-TR" sz="1200" dirty="0" smtClean="0">
                          <a:effectLst/>
                        </a:rPr>
                        <a:t>753.276,96</a:t>
                      </a:r>
                      <a:endParaRPr lang="tr-TR" sz="1200" dirty="0" smtClean="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Sosyal Primi Ödemeleri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Geçici Personel Sağlık Güvenlik Primi Ödemeleri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b"/>
                </a:tc>
              </a:tr>
              <a:tr h="210407">
                <a:tc gridSpan="5">
                  <a:txBody>
                    <a:bodyPr/>
                    <a:lstStyle/>
                    <a:p>
                      <a:pPr algn="ctr">
                        <a:lnSpc>
                          <a:spcPct val="115000"/>
                        </a:lnSpc>
                        <a:spcAft>
                          <a:spcPts val="0"/>
                        </a:spcAft>
                      </a:pPr>
                      <a:r>
                        <a:rPr lang="tr-TR" sz="1200" dirty="0" smtClean="0">
                          <a:effectLst/>
                        </a:rPr>
                        <a:t>MAL</a:t>
                      </a:r>
                      <a:r>
                        <a:rPr lang="tr-TR" sz="1200" baseline="0" dirty="0" smtClean="0">
                          <a:effectLst/>
                        </a:rPr>
                        <a:t> VE HİZMET</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ctr"/>
                </a:tc>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Kırtasiye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3.798</a:t>
                      </a:r>
                      <a:endParaRPr lang="tr-TR" sz="1200" dirty="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smtClean="0">
                          <a:effectLst/>
                        </a:rPr>
                        <a:t>Tefrişat ve Bakım-Onarım Giderleri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2.099</a:t>
                      </a:r>
                      <a:endParaRPr lang="tr-TR" sz="1200" dirty="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smtClean="0">
                          <a:effectLst/>
                        </a:rPr>
                        <a:t>Kırtasiye </a:t>
                      </a:r>
                      <a:r>
                        <a:rPr lang="tr-TR" sz="1200" dirty="0">
                          <a:effectLst/>
                        </a:rPr>
                        <a:t>ve Büro </a:t>
                      </a:r>
                      <a:r>
                        <a:rPr lang="tr-TR" sz="1200" dirty="0" err="1">
                          <a:effectLst/>
                        </a:rPr>
                        <a:t>Malz</a:t>
                      </a:r>
                      <a:r>
                        <a:rPr lang="tr-TR" sz="1200" dirty="0">
                          <a:effectLst/>
                        </a:rPr>
                        <a:t>. Alım.</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00</a:t>
                      </a:r>
                      <a:endParaRPr lang="tr-TR" sz="1200" dirty="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Temizlik Malzemesi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00</a:t>
                      </a:r>
                      <a:endParaRPr lang="tr-TR" sz="1200" dirty="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Diğer tüketim Mal ve Malzeme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97.205,47</a:t>
                      </a:r>
                      <a:endParaRPr lang="tr-TR" sz="1200" dirty="0">
                        <a:effectLst/>
                        <a:latin typeface="Calibri"/>
                        <a:ea typeface="Calibri"/>
                        <a:cs typeface="Times New Roman"/>
                      </a:endParaRPr>
                    </a:p>
                  </a:txBody>
                  <a:tcPr marL="18995" marR="18995" marT="0" marB="0" anchor="b"/>
                </a:tc>
              </a:tr>
              <a:tr h="210407">
                <a:tc gridSpan="5">
                  <a:txBody>
                    <a:bodyPr/>
                    <a:lstStyle/>
                    <a:p>
                      <a:pPr algn="ctr">
                        <a:lnSpc>
                          <a:spcPct val="115000"/>
                        </a:lnSpc>
                        <a:spcAft>
                          <a:spcPts val="0"/>
                        </a:spcAft>
                      </a:pPr>
                      <a:r>
                        <a:rPr lang="tr-TR" sz="1200" dirty="0" smtClean="0">
                          <a:effectLst/>
                        </a:rPr>
                        <a:t>YOLLUKLAR</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ctr"/>
                </a:tc>
              </a:tr>
              <a:tr h="229535">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Yurtiçi Geçici Görev Yollukları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rPr>
                        <a:t>6.828,93 </a:t>
                      </a:r>
                      <a:endParaRPr lang="tr-TR" sz="1400" dirty="0" smtClean="0">
                        <a:effectLst/>
                        <a:latin typeface="Calibri"/>
                        <a:ea typeface="Calibri"/>
                        <a:cs typeface="Times New Roman"/>
                      </a:endParaRPr>
                    </a:p>
                  </a:txBody>
                  <a:tcPr marL="18995" marR="18995" marT="0" marB="0" anchor="b"/>
                </a:tc>
              </a:tr>
              <a:tr h="229535">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Yurtiçi Sürekli Görev Yollukları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rPr>
                        <a:t>15.792,25</a:t>
                      </a:r>
                      <a:endParaRPr lang="tr-TR" sz="1400" dirty="0">
                        <a:effectLst/>
                        <a:latin typeface="Calibri"/>
                        <a:ea typeface="Calibri"/>
                        <a:cs typeface="Times New Roman"/>
                      </a:endParaRPr>
                    </a:p>
                  </a:txBody>
                  <a:tcPr marL="18995" marR="18995" marT="0" marB="0" anchor="b"/>
                </a:tc>
              </a:tr>
              <a:tr h="229535">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Yurtdışı Geçici Görev Yollukları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rPr>
                        <a:t>6.000,00</a:t>
                      </a:r>
                      <a:endParaRPr lang="tr-TR" sz="1400" dirty="0">
                        <a:effectLst/>
                        <a:latin typeface="Calibri"/>
                        <a:ea typeface="Calibri"/>
                        <a:cs typeface="Times New Roman"/>
                      </a:endParaRPr>
                    </a:p>
                  </a:txBody>
                  <a:tcPr marL="18995" marR="18995" marT="0" marB="0" anchor="b"/>
                </a:tc>
              </a:tr>
              <a:tr h="210407">
                <a:tc gridSpan="5">
                  <a:txBody>
                    <a:bodyPr/>
                    <a:lstStyle/>
                    <a:p>
                      <a:pPr algn="ctr">
                        <a:lnSpc>
                          <a:spcPct val="115000"/>
                        </a:lnSpc>
                        <a:spcAft>
                          <a:spcPts val="0"/>
                        </a:spcAft>
                      </a:pPr>
                      <a:r>
                        <a:rPr lang="tr-TR" sz="1200" dirty="0" smtClean="0">
                          <a:effectLst/>
                        </a:rPr>
                        <a:t>İLETİŞİM</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Telefon ve Abonelik Kullanım Ücretleri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480.00</a:t>
                      </a:r>
                      <a:endParaRPr lang="tr-TR" sz="1200" dirty="0">
                        <a:effectLst/>
                        <a:latin typeface="Calibri"/>
                        <a:ea typeface="Calibri"/>
                        <a:cs typeface="Times New Roman"/>
                      </a:endParaRPr>
                    </a:p>
                  </a:txBody>
                  <a:tcPr marL="18995" marR="18995" marT="0" marB="0" anchor="b"/>
                </a:tc>
              </a:tr>
              <a:tr h="210407">
                <a:tc gridSpan="5">
                  <a:txBody>
                    <a:bodyPr/>
                    <a:lstStyle/>
                    <a:p>
                      <a:pPr algn="ctr">
                        <a:lnSpc>
                          <a:spcPct val="115000"/>
                        </a:lnSpc>
                        <a:spcAft>
                          <a:spcPts val="0"/>
                        </a:spcAft>
                      </a:pPr>
                      <a:r>
                        <a:rPr lang="tr-TR" sz="1200" dirty="0">
                          <a:effectLst/>
                        </a:rPr>
                        <a:t>HİZMET ALIM GİDERİ</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ctr"/>
                </a:tc>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Diğer Dayanıklı Mal ve Malzeme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1.750,00</a:t>
                      </a:r>
                      <a:endParaRPr lang="tr-TR" sz="1200" b="1" dirty="0">
                        <a:effectLst/>
                        <a:latin typeface="Calibri"/>
                        <a:ea typeface="Calibri"/>
                        <a:cs typeface="Times New Roman"/>
                      </a:endParaRPr>
                    </a:p>
                  </a:txBody>
                  <a:tcPr marL="18995" marR="18995" marT="0" marB="0" anchor="b"/>
                </a:tc>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Diğer Bakım ve Onarım Giderleri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18.682,00</a:t>
                      </a:r>
                      <a:endParaRPr lang="tr-TR" sz="1200" dirty="0">
                        <a:effectLst/>
                        <a:latin typeface="Calibri"/>
                        <a:ea typeface="Calibri"/>
                        <a:cs typeface="Times New Roman"/>
                      </a:endParaRPr>
                    </a:p>
                  </a:txBody>
                  <a:tcPr marL="18995" marR="18995" marT="0" marB="0" anchor="b"/>
                </a:tc>
              </a:tr>
              <a:tr h="210407">
                <a:tc gridSpan="5">
                  <a:txBody>
                    <a:bodyPr/>
                    <a:lstStyle/>
                    <a:p>
                      <a:pPr algn="ctr">
                        <a:lnSpc>
                          <a:spcPct val="115000"/>
                        </a:lnSpc>
                        <a:spcAft>
                          <a:spcPts val="600"/>
                        </a:spcAft>
                      </a:pPr>
                      <a:r>
                        <a:rPr lang="tr-TR" sz="1200" dirty="0">
                          <a:effectLst/>
                        </a:rPr>
                        <a:t>DAYANIKLI MAL MALZEME ALIMI VE BAKIM ONARIM GİDERLERİ</a:t>
                      </a:r>
                      <a:endParaRPr lang="tr-TR" sz="1200" dirty="0">
                        <a:effectLst/>
                        <a:latin typeface="Calibri"/>
                        <a:ea typeface="Calibri"/>
                        <a:cs typeface="Times New Roman"/>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r>
                        <a:rPr lang="tr-TR" sz="1200" dirty="0" smtClean="0">
                          <a:effectLst/>
                        </a:rPr>
                        <a:t>20.432,00</a:t>
                      </a:r>
                      <a:endParaRPr lang="tr-TR" sz="1200" b="1" dirty="0">
                        <a:effectLst/>
                        <a:latin typeface="Calibri"/>
                        <a:ea typeface="Calibri"/>
                        <a:cs typeface="Times New Roman"/>
                      </a:endParaRPr>
                    </a:p>
                  </a:txBody>
                  <a:tcPr marL="18995" marR="18995" marT="0" marB="0" anchor="ctr"/>
                </a:tc>
              </a:tr>
            </a:tbl>
          </a:graphicData>
        </a:graphic>
      </p:graphicFrame>
    </p:spTree>
    <p:extLst>
      <p:ext uri="{BB962C8B-B14F-4D97-AF65-F5344CB8AC3E}">
        <p14:creationId xmlns:p14="http://schemas.microsoft.com/office/powerpoint/2010/main" val="40535102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a:p>
        </p:txBody>
      </p:sp>
      <p:graphicFrame>
        <p:nvGraphicFramePr>
          <p:cNvPr id="4" name="Tablo 3"/>
          <p:cNvGraphicFramePr>
            <a:graphicFrameLocks noGrp="1"/>
          </p:cNvGraphicFramePr>
          <p:nvPr>
            <p:extLst>
              <p:ext uri="{D42A27DB-BD31-4B8C-83A1-F6EECF244321}">
                <p14:modId xmlns:p14="http://schemas.microsoft.com/office/powerpoint/2010/main" val="3670478846"/>
              </p:ext>
            </p:extLst>
          </p:nvPr>
        </p:nvGraphicFramePr>
        <p:xfrm>
          <a:off x="0" y="-2"/>
          <a:ext cx="12192000" cy="6858001"/>
        </p:xfrm>
        <a:graphic>
          <a:graphicData uri="http://schemas.openxmlformats.org/drawingml/2006/table">
            <a:tbl>
              <a:tblPr firstRow="1" firstCol="1" bandRow="1">
                <a:tableStyleId>{21E4AEA4-8DFA-4A89-87EB-49C32662AFE0}</a:tableStyleId>
              </a:tblPr>
              <a:tblGrid>
                <a:gridCol w="8970442"/>
                <a:gridCol w="3221558"/>
              </a:tblGrid>
              <a:tr h="1715595">
                <a:tc gridSpan="2">
                  <a:txBody>
                    <a:bodyPr/>
                    <a:lstStyle/>
                    <a:p>
                      <a:pPr algn="ctr">
                        <a:lnSpc>
                          <a:spcPct val="115000"/>
                        </a:lnSpc>
                        <a:spcAft>
                          <a:spcPts val="0"/>
                        </a:spcAft>
                      </a:pPr>
                      <a:r>
                        <a:rPr lang="tr-TR" sz="2800" dirty="0" smtClean="0">
                          <a:effectLst/>
                        </a:rPr>
                        <a:t>2018</a:t>
                      </a:r>
                      <a:r>
                        <a:rPr lang="tr-TR" sz="2800" baseline="0" dirty="0" smtClean="0">
                          <a:effectLst/>
                        </a:rPr>
                        <a:t>   </a:t>
                      </a:r>
                      <a:r>
                        <a:rPr lang="tr-TR" sz="2800" dirty="0" smtClean="0">
                          <a:effectLst/>
                        </a:rPr>
                        <a:t>YILINDAN </a:t>
                      </a:r>
                      <a:r>
                        <a:rPr lang="tr-TR" sz="2800" dirty="0">
                          <a:effectLst/>
                        </a:rPr>
                        <a:t>KALAN BORÇLAR</a:t>
                      </a:r>
                      <a:endParaRPr lang="tr-TR" sz="1800" dirty="0">
                        <a:effectLst/>
                        <a:latin typeface="Calibri"/>
                        <a:ea typeface="Calibri"/>
                        <a:cs typeface="Times New Roman"/>
                      </a:endParaRPr>
                    </a:p>
                  </a:txBody>
                  <a:tcPr marL="44450" marR="44450" marT="0" marB="0" anchor="ctr"/>
                </a:tc>
                <a:tc hMerge="1">
                  <a:txBody>
                    <a:bodyPr/>
                    <a:lstStyle/>
                    <a:p>
                      <a:endParaRPr lang="tr-TR"/>
                    </a:p>
                  </a:txBody>
                  <a:tcPr/>
                </a:tc>
              </a:tr>
              <a:tr h="642507">
                <a:tc>
                  <a:txBody>
                    <a:bodyPr/>
                    <a:lstStyle/>
                    <a:p>
                      <a:pPr>
                        <a:lnSpc>
                          <a:spcPct val="115000"/>
                        </a:lnSpc>
                        <a:spcAft>
                          <a:spcPts val="0"/>
                        </a:spcAft>
                      </a:pPr>
                      <a:r>
                        <a:rPr lang="tr-TR" sz="2000">
                          <a:effectLst/>
                        </a:rPr>
                        <a:t>Ödenek Kalemleri</a:t>
                      </a:r>
                      <a:endParaRPr lang="tr-TR" sz="180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tr-TR" sz="2800" dirty="0">
                          <a:effectLst/>
                        </a:rPr>
                        <a:t>TUTAR</a:t>
                      </a:r>
                      <a:endParaRPr lang="tr-TR" sz="2400" dirty="0">
                        <a:effectLst/>
                        <a:latin typeface="Calibri"/>
                        <a:ea typeface="Calibri"/>
                        <a:cs typeface="Times New Roman"/>
                      </a:endParaRPr>
                    </a:p>
                  </a:txBody>
                  <a:tcPr marL="44450" marR="44450" marT="0" marB="0" anchor="ctr"/>
                </a:tc>
              </a:tr>
              <a:tr h="557062">
                <a:tc>
                  <a:txBody>
                    <a:bodyPr/>
                    <a:lstStyle/>
                    <a:p>
                      <a:pPr>
                        <a:lnSpc>
                          <a:spcPct val="115000"/>
                        </a:lnSpc>
                        <a:spcAft>
                          <a:spcPts val="0"/>
                        </a:spcAft>
                      </a:pPr>
                      <a:r>
                        <a:rPr lang="tr-TR" sz="2000">
                          <a:effectLst/>
                        </a:rPr>
                        <a:t>Yurtiçi Geçici Görev Yollukları</a:t>
                      </a:r>
                      <a:endParaRPr lang="tr-TR" sz="18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2800" dirty="0" smtClean="0">
                          <a:effectLst/>
                          <a:latin typeface="Calibri"/>
                          <a:ea typeface="Calibri"/>
                          <a:cs typeface="Times New Roman"/>
                        </a:rPr>
                        <a:t>6.828,93 </a:t>
                      </a:r>
                    </a:p>
                  </a:txBody>
                  <a:tcPr marL="18995" marR="18995" marT="0" marB="0" anchor="b"/>
                </a:tc>
              </a:tr>
              <a:tr h="557062">
                <a:tc>
                  <a:txBody>
                    <a:bodyPr/>
                    <a:lstStyle/>
                    <a:p>
                      <a:pPr>
                        <a:lnSpc>
                          <a:spcPct val="115000"/>
                        </a:lnSpc>
                        <a:spcAft>
                          <a:spcPts val="0"/>
                        </a:spcAft>
                      </a:pPr>
                      <a:r>
                        <a:rPr lang="tr-TR" sz="2000">
                          <a:effectLst/>
                        </a:rPr>
                        <a:t>Yurtiçi Sürekli Görev Yollukları</a:t>
                      </a:r>
                      <a:endParaRPr lang="tr-TR" sz="18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2800" dirty="0" smtClean="0">
                          <a:effectLst/>
                          <a:latin typeface="Calibri"/>
                          <a:ea typeface="Calibri"/>
                          <a:cs typeface="Times New Roman"/>
                        </a:rPr>
                        <a:t>15.792,25</a:t>
                      </a:r>
                      <a:endParaRPr lang="tr-TR" sz="2800" dirty="0">
                        <a:effectLst/>
                        <a:latin typeface="Calibri"/>
                        <a:ea typeface="Calibri"/>
                        <a:cs typeface="Times New Roman"/>
                      </a:endParaRPr>
                    </a:p>
                  </a:txBody>
                  <a:tcPr marL="18995" marR="18995" marT="0" marB="0" anchor="b"/>
                </a:tc>
              </a:tr>
              <a:tr h="557062">
                <a:tc>
                  <a:txBody>
                    <a:bodyPr/>
                    <a:lstStyle/>
                    <a:p>
                      <a:pPr>
                        <a:lnSpc>
                          <a:spcPct val="115000"/>
                        </a:lnSpc>
                        <a:spcAft>
                          <a:spcPts val="0"/>
                        </a:spcAft>
                      </a:pPr>
                      <a:r>
                        <a:rPr lang="tr-TR" sz="2000" dirty="0">
                          <a:effectLst/>
                        </a:rPr>
                        <a:t>Yurtdışı Geçici Görev Yollukları</a:t>
                      </a:r>
                      <a:endParaRPr lang="tr-TR" sz="1800" dirty="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2800" dirty="0" smtClean="0">
                          <a:effectLst/>
                          <a:latin typeface="Calibri"/>
                          <a:ea typeface="Calibri"/>
                          <a:cs typeface="Times New Roman"/>
                        </a:rPr>
                        <a:t>6.000,00</a:t>
                      </a:r>
                      <a:endParaRPr lang="tr-TR" sz="2800" dirty="0">
                        <a:effectLst/>
                        <a:latin typeface="Calibri"/>
                        <a:ea typeface="Calibri"/>
                        <a:cs typeface="Times New Roman"/>
                      </a:endParaRPr>
                    </a:p>
                  </a:txBody>
                  <a:tcPr marL="18995" marR="18995" marT="0" marB="0" anchor="b"/>
                </a:tc>
              </a:tr>
              <a:tr h="600457">
                <a:tc>
                  <a:txBody>
                    <a:bodyPr/>
                    <a:lstStyle/>
                    <a:p>
                      <a:pPr>
                        <a:lnSpc>
                          <a:spcPct val="115000"/>
                        </a:lnSpc>
                        <a:spcAft>
                          <a:spcPts val="0"/>
                        </a:spcAft>
                      </a:pPr>
                      <a:r>
                        <a:rPr lang="tr-TR" sz="2000">
                          <a:effectLst/>
                        </a:rPr>
                        <a:t>YOLLUK KALEMİ TOPLAMI</a:t>
                      </a:r>
                      <a:endParaRPr lang="tr-TR" sz="18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2400" b="1" dirty="0" smtClean="0">
                          <a:effectLst/>
                          <a:latin typeface="Calibri"/>
                          <a:ea typeface="Calibri"/>
                          <a:cs typeface="Times New Roman"/>
                        </a:rPr>
                        <a:t>28.621,18</a:t>
                      </a:r>
                      <a:endParaRPr lang="tr-TR" sz="2400" b="1" dirty="0">
                        <a:effectLst/>
                        <a:latin typeface="Calibri"/>
                        <a:ea typeface="Calibri"/>
                        <a:cs typeface="Times New Roman"/>
                      </a:endParaRPr>
                    </a:p>
                  </a:txBody>
                  <a:tcPr marL="44450" marR="44450" marT="0" marB="0" anchor="b"/>
                </a:tc>
              </a:tr>
              <a:tr h="1114128">
                <a:tc>
                  <a:txBody>
                    <a:bodyPr/>
                    <a:lstStyle/>
                    <a:p>
                      <a:pPr>
                        <a:lnSpc>
                          <a:spcPct val="115000"/>
                        </a:lnSpc>
                        <a:spcAft>
                          <a:spcPts val="0"/>
                        </a:spcAft>
                      </a:pPr>
                      <a:r>
                        <a:rPr lang="tr-TR" sz="2000">
                          <a:effectLst/>
                        </a:rPr>
                        <a:t>Mal ve Hizmet Alım Giderleri </a:t>
                      </a:r>
                      <a:endParaRPr lang="tr-TR" sz="1800">
                        <a:effectLst/>
                      </a:endParaRPr>
                    </a:p>
                    <a:p>
                      <a:pPr>
                        <a:lnSpc>
                          <a:spcPct val="115000"/>
                        </a:lnSpc>
                        <a:spcAft>
                          <a:spcPts val="0"/>
                        </a:spcAft>
                      </a:pPr>
                      <a:r>
                        <a:rPr lang="tr-TR" sz="2000">
                          <a:effectLst/>
                        </a:rPr>
                        <a:t>(Sertifikalar, Masa Takvimleri, Zarflar, Dosyalar, Kapı Kolları, Boya)</a:t>
                      </a:r>
                      <a:endParaRPr lang="tr-TR" sz="18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2400" b="1" dirty="0" smtClean="0">
                          <a:effectLst/>
                          <a:latin typeface="Calibri"/>
                          <a:ea typeface="Calibri"/>
                          <a:cs typeface="Times New Roman"/>
                        </a:rPr>
                        <a:t>104.352,47</a:t>
                      </a:r>
                    </a:p>
                    <a:p>
                      <a:pPr algn="r">
                        <a:lnSpc>
                          <a:spcPct val="115000"/>
                        </a:lnSpc>
                        <a:spcAft>
                          <a:spcPts val="0"/>
                        </a:spcAft>
                      </a:pPr>
                      <a:endParaRPr lang="tr-TR" sz="2400" b="1" dirty="0">
                        <a:effectLst/>
                        <a:latin typeface="Calibri"/>
                        <a:ea typeface="Calibri"/>
                        <a:cs typeface="Times New Roman"/>
                      </a:endParaRPr>
                    </a:p>
                  </a:txBody>
                  <a:tcPr marL="44450" marR="44450" marT="0" marB="0" anchor="b"/>
                </a:tc>
              </a:tr>
              <a:tr h="1114128">
                <a:tc>
                  <a:txBody>
                    <a:bodyPr/>
                    <a:lstStyle/>
                    <a:p>
                      <a:pPr>
                        <a:lnSpc>
                          <a:spcPct val="115000"/>
                        </a:lnSpc>
                        <a:spcAft>
                          <a:spcPts val="0"/>
                        </a:spcAft>
                      </a:pPr>
                      <a:r>
                        <a:rPr lang="tr-TR" sz="2000">
                          <a:effectLst/>
                        </a:rPr>
                        <a:t>Dayanıklı Mal Malzeme Alımı ve Bakım Onarım Giderleri</a:t>
                      </a:r>
                      <a:endParaRPr lang="tr-TR" sz="1800">
                        <a:effectLst/>
                      </a:endParaRPr>
                    </a:p>
                    <a:p>
                      <a:pPr>
                        <a:lnSpc>
                          <a:spcPct val="115000"/>
                        </a:lnSpc>
                        <a:spcAft>
                          <a:spcPts val="0"/>
                        </a:spcAft>
                      </a:pPr>
                      <a:r>
                        <a:rPr lang="tr-TR" sz="2000">
                          <a:effectLst/>
                        </a:rPr>
                        <a:t>(Fizik Laboratuvarı için yapılan Mobilyalar)</a:t>
                      </a:r>
                      <a:endParaRPr lang="tr-TR" sz="1800">
                        <a:effectLst/>
                        <a:latin typeface="Calibri"/>
                        <a:ea typeface="Calibri"/>
                        <a:cs typeface="Times New Roman"/>
                      </a:endParaRPr>
                    </a:p>
                  </a:txBody>
                  <a:tcPr marL="44450" marR="44450" marT="0" marB="0" anchor="b"/>
                </a:tc>
                <a:tc>
                  <a:txBody>
                    <a:bodyPr/>
                    <a:lstStyle/>
                    <a:p>
                      <a:pPr algn="r">
                        <a:lnSpc>
                          <a:spcPct val="115000"/>
                        </a:lnSpc>
                        <a:spcAft>
                          <a:spcPts val="0"/>
                        </a:spcAft>
                      </a:pPr>
                      <a:r>
                        <a:rPr lang="tr-TR" sz="2400" b="1" dirty="0" smtClean="0">
                          <a:effectLst/>
                          <a:latin typeface="Calibri"/>
                          <a:ea typeface="Calibri"/>
                          <a:cs typeface="Times New Roman"/>
                        </a:rPr>
                        <a:t>1.750</a:t>
                      </a:r>
                      <a:endParaRPr lang="tr-TR" sz="2400" b="1" dirty="0">
                        <a:effectLst/>
                        <a:latin typeface="Calibri"/>
                        <a:ea typeface="Calibri"/>
                        <a:cs typeface="Times New Roman"/>
                      </a:endParaRPr>
                    </a:p>
                  </a:txBody>
                  <a:tcPr marL="44450" marR="44450" marT="0" marB="0" anchor="b"/>
                </a:tc>
              </a:tr>
            </a:tbl>
          </a:graphicData>
        </a:graphic>
      </p:graphicFrame>
    </p:spTree>
    <p:extLst>
      <p:ext uri="{BB962C8B-B14F-4D97-AF65-F5344CB8AC3E}">
        <p14:creationId xmlns:p14="http://schemas.microsoft.com/office/powerpoint/2010/main" val="23468831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3">
            <a:extLst>
              <a:ext uri="{FF2B5EF4-FFF2-40B4-BE49-F238E27FC236}">
                <a16:creationId xmlns:a16="http://schemas.microsoft.com/office/drawing/2014/main" xmlns="" id="{43E48D27-1DAC-4994-AE19-5600B2EF822C}"/>
              </a:ext>
            </a:extLst>
          </p:cNvPr>
          <p:cNvSpPr>
            <a:spLocks noGrp="1"/>
          </p:cNvSpPr>
          <p:nvPr>
            <p:ph idx="1"/>
          </p:nvPr>
        </p:nvSpPr>
        <p:spPr>
          <a:xfrm>
            <a:off x="2415944" y="1178633"/>
            <a:ext cx="3960440" cy="4655952"/>
          </a:xfrm>
        </p:spPr>
        <p:txBody>
          <a:bodyPr/>
          <a:lstStyle/>
          <a:p>
            <a:pPr marL="0" indent="0" algn="ctr">
              <a:buNone/>
            </a:pPr>
            <a:r>
              <a:rPr lang="tr-TR" sz="4400" b="1" dirty="0" smtClean="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NELER </a:t>
            </a:r>
          </a:p>
          <a:p>
            <a:pPr marL="0" indent="0" algn="ctr">
              <a:buNone/>
            </a:pPr>
            <a:r>
              <a:rPr lang="tr-TR" sz="4400" b="1" dirty="0" smtClean="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YAPILACAK?</a:t>
            </a:r>
          </a:p>
          <a:p>
            <a:pPr marL="0" indent="0" algn="ctr">
              <a:spcBef>
                <a:spcPts val="600"/>
              </a:spcBef>
              <a:buNone/>
            </a:pPr>
            <a:endParaRPr lang="tr-TR" sz="36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marL="0" indent="0" algn="ctr">
              <a:spcBef>
                <a:spcPts val="600"/>
              </a:spcBef>
              <a:buNone/>
            </a:pPr>
            <a:r>
              <a:rPr lang="tr-TR" sz="36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PLANLANAN </a:t>
            </a:r>
          </a:p>
          <a:p>
            <a:pPr marL="0" indent="0" algn="ctr">
              <a:spcBef>
                <a:spcPts val="600"/>
              </a:spcBef>
              <a:buNone/>
            </a:pPr>
            <a:r>
              <a:rPr lang="tr-TR" sz="36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İHTİYAÇLAR </a:t>
            </a:r>
          </a:p>
          <a:p>
            <a:pPr marL="0" indent="0" algn="ctr">
              <a:spcBef>
                <a:spcPts val="600"/>
              </a:spcBef>
              <a:buNone/>
            </a:pPr>
            <a:r>
              <a:rPr lang="tr-TR" sz="36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VE</a:t>
            </a:r>
          </a:p>
          <a:p>
            <a:pPr marL="0" indent="0" algn="ctr">
              <a:spcBef>
                <a:spcPts val="600"/>
              </a:spcBef>
              <a:buNone/>
            </a:pPr>
            <a:r>
              <a:rPr lang="tr-TR" sz="36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ETKİNLİKLER</a:t>
            </a:r>
          </a:p>
          <a:p>
            <a:pPr marL="0" indent="0">
              <a:buNone/>
            </a:pPr>
            <a:endParaRPr lang="tr-TR" dirty="0"/>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4596" y="1250071"/>
            <a:ext cx="5034439" cy="3052935"/>
          </a:xfrm>
          <a:prstGeom prst="rect">
            <a:avLst/>
          </a:prstGeom>
          <a:solidFill>
            <a:srgbClr val="FFFFFF">
              <a:shade val="85000"/>
            </a:srgbClr>
          </a:solidFill>
          <a:ln w="190500" cap="rnd">
            <a:solidFill>
              <a:srgbClr val="FFFFFF"/>
            </a:solidFill>
          </a:ln>
          <a:effectLst>
            <a:outerShdw blurRad="36195" dir="11400000" algn="tl" rotWithShape="0">
              <a:srgbClr val="000000">
                <a:alpha val="33000"/>
              </a:srgbClr>
            </a:outerShdw>
            <a:reflection stA="71000" endPos="87000" dist="50800" dir="5400000" sy="-100000" algn="bl" rotWithShape="0"/>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p:cNvSpPr>
            <a:spLocks noGrp="1"/>
          </p:cNvSpPr>
          <p:nvPr>
            <p:ph type="title"/>
          </p:nvPr>
        </p:nvSpPr>
        <p:spPr>
          <a:xfrm>
            <a:off x="1663872" y="450376"/>
            <a:ext cx="9022331" cy="884466"/>
          </a:xfrm>
        </p:spPr>
        <p:txBody>
          <a:bodyPr>
            <a:normAutofit/>
          </a:bodyPr>
          <a:lstStyle/>
          <a:p>
            <a:r>
              <a:rPr lang="tr-TR" sz="4000" b="1" dirty="0" smtClean="0"/>
              <a:t>İhtiyaçlar - Talepler</a:t>
            </a:r>
            <a:endParaRPr lang="tr-TR" sz="4000" b="1" dirty="0"/>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38313" y="1595614"/>
            <a:ext cx="2987824" cy="3402290"/>
          </a:xfrm>
          <a:prstGeom prst="rect">
            <a:avLst/>
          </a:prstGeom>
        </p:spPr>
      </p:pic>
      <p:sp>
        <p:nvSpPr>
          <p:cNvPr id="5" name="Metin kutusu 4"/>
          <p:cNvSpPr txBox="1"/>
          <p:nvPr/>
        </p:nvSpPr>
        <p:spPr>
          <a:xfrm>
            <a:off x="1497753" y="1235574"/>
            <a:ext cx="4968552" cy="3600986"/>
          </a:xfrm>
          <a:prstGeom prst="rect">
            <a:avLst/>
          </a:prstGeom>
          <a:noFill/>
        </p:spPr>
        <p:txBody>
          <a:bodyPr wrap="square" rtlCol="0">
            <a:spAutoFit/>
          </a:bodyPr>
          <a:lstStyle/>
          <a:p>
            <a:pPr marL="285750" indent="-285750">
              <a:buFont typeface="Arial" pitchFamily="34" charset="0"/>
              <a:buChar char="•"/>
            </a:pPr>
            <a:endParaRPr lang="tr-TR" dirty="0" smtClean="0"/>
          </a:p>
          <a:p>
            <a:pPr marL="285750" indent="-285750">
              <a:buFont typeface="Arial" pitchFamily="34" charset="0"/>
              <a:buChar char="•"/>
            </a:pPr>
            <a:endParaRPr lang="tr-TR" dirty="0"/>
          </a:p>
          <a:p>
            <a:pPr marL="285750" indent="-285750">
              <a:buFont typeface="Arial" pitchFamily="34" charset="0"/>
              <a:buChar char="•"/>
            </a:pPr>
            <a:r>
              <a:rPr lang="tr-TR" sz="2400" b="1" dirty="0" smtClean="0"/>
              <a:t>Akademik Kadro İhdası</a:t>
            </a:r>
          </a:p>
          <a:p>
            <a:r>
              <a:rPr lang="tr-TR" sz="2400" dirty="0"/>
              <a:t> </a:t>
            </a:r>
            <a:endParaRPr lang="tr-TR" sz="2400" dirty="0" smtClean="0"/>
          </a:p>
          <a:p>
            <a:endParaRPr lang="tr-TR" sz="2400" dirty="0"/>
          </a:p>
          <a:p>
            <a:r>
              <a:rPr lang="tr-TR" sz="2400" b="1" dirty="0" smtClean="0">
                <a:solidFill>
                  <a:srgbClr val="FF0000"/>
                </a:solidFill>
              </a:rPr>
              <a:t>BOŞ ANABİLİM DALLARI</a:t>
            </a:r>
          </a:p>
          <a:p>
            <a:endParaRPr lang="tr-TR" sz="2400" dirty="0" smtClean="0"/>
          </a:p>
          <a:p>
            <a:pPr marL="342900" indent="-342900">
              <a:buFont typeface="+mj-lt"/>
              <a:buAutoNum type="arabicPeriod"/>
            </a:pPr>
            <a:r>
              <a:rPr lang="tr-TR" sz="2400" dirty="0" smtClean="0"/>
              <a:t>İslam Felsefesi</a:t>
            </a:r>
          </a:p>
          <a:p>
            <a:pPr marL="342900" indent="-342900">
              <a:buFont typeface="+mj-lt"/>
              <a:buAutoNum type="arabicPeriod"/>
            </a:pPr>
            <a:r>
              <a:rPr lang="tr-TR" sz="2400" dirty="0" smtClean="0"/>
              <a:t>Arap Dili</a:t>
            </a:r>
          </a:p>
          <a:p>
            <a:pPr marL="342900" indent="-342900">
              <a:buFont typeface="+mj-lt"/>
              <a:buAutoNum type="arabicPeriod"/>
            </a:pPr>
            <a:r>
              <a:rPr lang="tr-TR" sz="2400" dirty="0" smtClean="0"/>
              <a:t>Türk İslam Edebiyatı ve Sanatları</a:t>
            </a:r>
            <a:endParaRPr lang="tr-TR" sz="2400" dirty="0"/>
          </a:p>
        </p:txBody>
      </p:sp>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p:cNvSpPr>
            <a:spLocks noGrp="1"/>
          </p:cNvSpPr>
          <p:nvPr>
            <p:ph type="title"/>
          </p:nvPr>
        </p:nvSpPr>
        <p:spPr>
          <a:xfrm>
            <a:off x="1043608" y="414679"/>
            <a:ext cx="9144000" cy="884466"/>
          </a:xfrm>
        </p:spPr>
        <p:txBody>
          <a:bodyPr>
            <a:normAutofit/>
          </a:bodyPr>
          <a:lstStyle/>
          <a:p>
            <a:r>
              <a:rPr lang="tr-TR" dirty="0" smtClean="0"/>
              <a:t>      Demirbaş Talebi</a:t>
            </a:r>
            <a:endParaRPr lang="tr-TR" dirty="0"/>
          </a:p>
        </p:txBody>
      </p:sp>
      <p:sp>
        <p:nvSpPr>
          <p:cNvPr id="4" name="Metin kutusu 3"/>
          <p:cNvSpPr txBox="1"/>
          <p:nvPr/>
        </p:nvSpPr>
        <p:spPr>
          <a:xfrm>
            <a:off x="2087216" y="1326183"/>
            <a:ext cx="6696744" cy="2246769"/>
          </a:xfrm>
          <a:prstGeom prst="rect">
            <a:avLst/>
          </a:prstGeom>
          <a:noFill/>
        </p:spPr>
        <p:txBody>
          <a:bodyPr wrap="square" rtlCol="0">
            <a:spAutoFit/>
          </a:bodyPr>
          <a:lstStyle/>
          <a:p>
            <a:pPr marL="285750" indent="-285750">
              <a:buFont typeface="Arial" pitchFamily="34" charset="0"/>
              <a:buChar char="•"/>
            </a:pPr>
            <a:r>
              <a:rPr lang="tr-TR" sz="2800" dirty="0" smtClean="0"/>
              <a:t>5 Masaüstü Bilgisayar</a:t>
            </a:r>
          </a:p>
          <a:p>
            <a:pPr marL="285750" indent="-285750">
              <a:buFont typeface="Arial" pitchFamily="34" charset="0"/>
              <a:buChar char="•"/>
            </a:pPr>
            <a:r>
              <a:rPr lang="tr-TR" sz="2800" dirty="0" smtClean="0"/>
              <a:t>5 Yazıcı</a:t>
            </a:r>
          </a:p>
          <a:p>
            <a:pPr marL="285750" indent="-285750">
              <a:buFont typeface="Arial" pitchFamily="34" charset="0"/>
              <a:buChar char="•"/>
            </a:pPr>
            <a:r>
              <a:rPr lang="tr-TR" sz="2800" dirty="0" smtClean="0"/>
              <a:t>5 Akıllı Tahta</a:t>
            </a:r>
          </a:p>
          <a:p>
            <a:pPr marL="285750" indent="-285750">
              <a:buFont typeface="Arial" pitchFamily="34" charset="0"/>
              <a:buChar char="•"/>
            </a:pPr>
            <a:r>
              <a:rPr lang="tr-TR" sz="2800" dirty="0" smtClean="0"/>
              <a:t>7 Projeksiyon</a:t>
            </a:r>
          </a:p>
          <a:p>
            <a:pPr marL="285750" indent="-285750">
              <a:buFont typeface="Arial" pitchFamily="34" charset="0"/>
              <a:buChar char="•"/>
            </a:pPr>
            <a:r>
              <a:rPr lang="tr-TR" sz="2800" dirty="0" smtClean="0"/>
              <a:t>5 Takım Ofis Mobilyası </a:t>
            </a:r>
            <a:r>
              <a:rPr lang="tr-TR" sz="2000" dirty="0" smtClean="0"/>
              <a:t>( Akademik Personel İçin)</a:t>
            </a:r>
            <a:endParaRPr lang="tr-TR" sz="2800" dirty="0"/>
          </a:p>
        </p:txBody>
      </p:sp>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1"/>
          <p:cNvSpPr>
            <a:spLocks noGrp="1"/>
          </p:cNvSpPr>
          <p:nvPr>
            <p:ph type="title"/>
          </p:nvPr>
        </p:nvSpPr>
        <p:spPr>
          <a:xfrm>
            <a:off x="1596816" y="423088"/>
            <a:ext cx="9144000" cy="839991"/>
          </a:xfrm>
        </p:spPr>
        <p:txBody>
          <a:bodyPr/>
          <a:lstStyle/>
          <a:p>
            <a:r>
              <a:rPr lang="tr-TR" dirty="0" smtClean="0"/>
              <a:t>2019 Yılı Planlanan Etkinlikler</a:t>
            </a:r>
            <a:endParaRPr lang="tr-TR" dirty="0"/>
          </a:p>
        </p:txBody>
      </p:sp>
      <p:sp>
        <p:nvSpPr>
          <p:cNvPr id="4" name="İçerik Yer Tutucusu 3"/>
          <p:cNvSpPr>
            <a:spLocks noGrp="1"/>
          </p:cNvSpPr>
          <p:nvPr>
            <p:ph idx="10"/>
          </p:nvPr>
        </p:nvSpPr>
        <p:spPr>
          <a:xfrm>
            <a:off x="2640424" y="1194638"/>
            <a:ext cx="7992888" cy="4141637"/>
          </a:xfrm>
        </p:spPr>
        <p:txBody>
          <a:bodyPr>
            <a:noAutofit/>
          </a:bodyPr>
          <a:lstStyle/>
          <a:p>
            <a:pPr marL="285750" indent="-285750">
              <a:lnSpc>
                <a:spcPct val="210000"/>
              </a:lnSpc>
              <a:buFont typeface="Arial" pitchFamily="34" charset="0"/>
              <a:buChar char="•"/>
            </a:pPr>
            <a:r>
              <a:rPr lang="tr-TR" sz="2400" b="1" dirty="0" smtClean="0">
                <a:solidFill>
                  <a:schemeClr val="tx1"/>
                </a:solidFill>
              </a:rPr>
              <a:t>Çarşamba Seminerleri devam edecek</a:t>
            </a:r>
          </a:p>
          <a:p>
            <a:pPr marL="285750" indent="-285750">
              <a:lnSpc>
                <a:spcPct val="210000"/>
              </a:lnSpc>
              <a:buFont typeface="Arial" pitchFamily="34" charset="0"/>
              <a:buChar char="•"/>
            </a:pPr>
            <a:r>
              <a:rPr lang="tr-TR" sz="2400" b="1" dirty="0" smtClean="0">
                <a:solidFill>
                  <a:schemeClr val="tx1"/>
                </a:solidFill>
              </a:rPr>
              <a:t>Ulusal Öğrenci Sempozyumu yapılacak</a:t>
            </a:r>
          </a:p>
          <a:p>
            <a:pPr marL="285750" indent="-285750">
              <a:lnSpc>
                <a:spcPct val="210000"/>
              </a:lnSpc>
              <a:buFont typeface="Arial" pitchFamily="34" charset="0"/>
              <a:buChar char="•"/>
            </a:pPr>
            <a:r>
              <a:rPr lang="tr-TR" sz="2400" b="1" dirty="0" smtClean="0">
                <a:solidFill>
                  <a:schemeClr val="tx1"/>
                </a:solidFill>
              </a:rPr>
              <a:t>Diyanetle ortak yürütülen Diyanet Akademi Programı devam edecek</a:t>
            </a:r>
          </a:p>
          <a:p>
            <a:pPr marL="285750" indent="-285750">
              <a:lnSpc>
                <a:spcPct val="210000"/>
              </a:lnSpc>
              <a:buFont typeface="Arial" pitchFamily="34" charset="0"/>
              <a:buChar char="•"/>
            </a:pPr>
            <a:r>
              <a:rPr lang="tr-TR" sz="2400" b="1" dirty="0" smtClean="0">
                <a:solidFill>
                  <a:schemeClr val="tx1"/>
                </a:solidFill>
              </a:rPr>
              <a:t>Faklı alanlarda okuma atölyeleri oluşturulacak</a:t>
            </a:r>
            <a:endParaRPr lang="tr-TR" sz="2400" b="1" dirty="0">
              <a:solidFill>
                <a:schemeClr val="tx1"/>
              </a:solidFill>
            </a:endParaRPr>
          </a:p>
        </p:txBody>
      </p:sp>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258741" y="1015718"/>
            <a:ext cx="8918775" cy="1015663"/>
          </a:xfrm>
          <a:prstGeom prst="rect">
            <a:avLst/>
          </a:prstGeom>
          <a:noFill/>
        </p:spPr>
        <p:txBody>
          <a:bodyPr wrap="square" lIns="91440" tIns="45720" rIns="91440" bIns="45720">
            <a:spAutoFit/>
          </a:bodyPr>
          <a:lstStyle/>
          <a:p>
            <a:pPr algn="ctr"/>
            <a:r>
              <a:rPr lang="tr-TR"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İLAHİYAT FAKÜLTESİ</a:t>
            </a:r>
            <a:endParaRPr lang="tr-TR" sz="6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_rels/themeOverride1.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Gündönümü">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Gündönümü">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Gündönümü">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Override>
</file>

<file path=docProps/app.xml><?xml version="1.0" encoding="utf-8"?>
<Properties xmlns="http://schemas.openxmlformats.org/officeDocument/2006/extended-properties" xmlns:vt="http://schemas.openxmlformats.org/officeDocument/2006/docPropsVTypes">
  <TotalTime>3234</TotalTime>
  <Words>1130</Words>
  <Application>Microsoft Office PowerPoint</Application>
  <PresentationFormat>Özel</PresentationFormat>
  <Paragraphs>574</Paragraphs>
  <Slides>25</Slides>
  <Notes>0</Notes>
  <HiddenSlides>0</HiddenSlides>
  <MMClips>0</MMClips>
  <ScaleCrop>false</ScaleCrop>
  <HeadingPairs>
    <vt:vector size="4" baseType="variant">
      <vt:variant>
        <vt:lpstr>Tema</vt:lpstr>
      </vt:variant>
      <vt:variant>
        <vt:i4>1</vt:i4>
      </vt:variant>
      <vt:variant>
        <vt:lpstr>Slayt Başlıkları</vt:lpstr>
      </vt:variant>
      <vt:variant>
        <vt:i4>25</vt:i4>
      </vt:variant>
    </vt:vector>
  </HeadingPairs>
  <TitlesOfParts>
    <vt:vector size="26" baseType="lpstr">
      <vt:lpstr>Office Teması</vt:lpstr>
      <vt:lpstr>PowerPoint Sunusu</vt:lpstr>
      <vt:lpstr>VİZYONUMUZ</vt:lpstr>
      <vt:lpstr>MİSYONUMUZ</vt:lpstr>
      <vt:lpstr>PowerPoint Sunusu</vt:lpstr>
      <vt:lpstr>PowerPoint Sunusu</vt:lpstr>
      <vt:lpstr>PowerPoint Sunusu</vt:lpstr>
      <vt:lpstr>PowerPoint Sunusu</vt:lpstr>
      <vt:lpstr>Yıllara Göre Fakültemize Kayıt Yapan Yabancı Uyruklu Öğrenci Değişim Tablosu </vt:lpstr>
      <vt:lpstr>PowerPoint Sunusu</vt:lpstr>
      <vt:lpstr>PowerPoint Sunusu</vt:lpstr>
      <vt:lpstr>PowerPoint Sunusu</vt:lpstr>
      <vt:lpstr>Akademik Personel Sayısı (Yıllara Göre Değişimi) </vt:lpstr>
      <vt:lpstr>PowerPoint Sunusu</vt:lpstr>
      <vt:lpstr>PowerPoint Sunusu</vt:lpstr>
      <vt:lpstr>PowerPoint Sunusu</vt:lpstr>
      <vt:lpstr>2014-2018 YILLARINDA SİİRT ÜNİVERSİTESİ  İLAHİYAT FAKÜLTESİ’NDE GERÇEKLEŞTİRİLEN  YAYINLAR VE BİLİMSEL FAALİYETLER</vt:lpstr>
      <vt:lpstr>PowerPoint Sunusu</vt:lpstr>
      <vt:lpstr>PowerPoint Sunusu</vt:lpstr>
      <vt:lpstr>PowerPoint Sunusu</vt:lpstr>
      <vt:lpstr>PowerPoint Sunusu</vt:lpstr>
      <vt:lpstr>PowerPoint Sunusu</vt:lpstr>
      <vt:lpstr>İhtiyaçlar - Talepler</vt:lpstr>
      <vt:lpstr>      Demirbaş Talebi</vt:lpstr>
      <vt:lpstr>2019 Yılı Planlanan Etkinlikler</vt:lpstr>
      <vt:lpstr>PowerPoint Sunusu</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Murat</cp:lastModifiedBy>
  <cp:revision>216</cp:revision>
  <dcterms:created xsi:type="dcterms:W3CDTF">2018-02-07T07:43:50Z</dcterms:created>
  <dcterms:modified xsi:type="dcterms:W3CDTF">2019-02-19T06:13:55Z</dcterms:modified>
</cp:coreProperties>
</file>