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425" r:id="rId5"/>
    <p:sldId id="381" r:id="rId6"/>
    <p:sldId id="397" r:id="rId7"/>
    <p:sldId id="398" r:id="rId8"/>
    <p:sldId id="410" r:id="rId9"/>
    <p:sldId id="412" r:id="rId10"/>
    <p:sldId id="411" r:id="rId11"/>
    <p:sldId id="413" r:id="rId12"/>
    <p:sldId id="418" r:id="rId13"/>
    <p:sldId id="419" r:id="rId14"/>
    <p:sldId id="420" r:id="rId15"/>
    <p:sldId id="421" r:id="rId16"/>
    <p:sldId id="422" r:id="rId17"/>
    <p:sldId id="423" r:id="rId18"/>
    <p:sldId id="424" r:id="rId19"/>
    <p:sldId id="393" r:id="rId20"/>
    <p:sldId id="416" r:id="rId21"/>
    <p:sldId id="384" r:id="rId22"/>
    <p:sldId id="395" r:id="rId23"/>
    <p:sldId id="443" r:id="rId24"/>
    <p:sldId id="401" r:id="rId25"/>
    <p:sldId id="427" r:id="rId26"/>
    <p:sldId id="447" r:id="rId27"/>
    <p:sldId id="396" r:id="rId28"/>
    <p:sldId id="407" r:id="rId29"/>
    <p:sldId id="430" r:id="rId30"/>
    <p:sldId id="446" r:id="rId31"/>
    <p:sldId id="433" r:id="rId32"/>
    <p:sldId id="445" r:id="rId33"/>
    <p:sldId id="385" r:id="rId34"/>
    <p:sldId id="392" r:id="rId35"/>
    <p:sldId id="414" r:id="rId36"/>
    <p:sldId id="399" r:id="rId37"/>
    <p:sldId id="400" r:id="rId38"/>
    <p:sldId id="417" r:id="rId39"/>
    <p:sldId id="440" r:id="rId40"/>
    <p:sldId id="439" r:id="rId41"/>
    <p:sldId id="437" r:id="rId42"/>
    <p:sldId id="438" r:id="rId43"/>
    <p:sldId id="441" r:id="rId44"/>
    <p:sldId id="442" r:id="rId45"/>
    <p:sldId id="394" r:id="rId4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Orta Stil 4 - Vurgu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74" autoAdjust="0"/>
    <p:restoredTop sz="94660"/>
  </p:normalViewPr>
  <p:slideViewPr>
    <p:cSldViewPr snapToGrid="0">
      <p:cViewPr varScale="1">
        <p:scale>
          <a:sx n="115" d="100"/>
          <a:sy n="115" d="100"/>
        </p:scale>
        <p:origin x="72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18.02.2020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18.02.2020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felsefedin.siirt.edu.tr/" TargetMode="External"/><Relationship Id="rId7"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its.siirt.edu.tr/" TargetMode="Externa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hyperlink" Target="http://tib.siirt.edu.tr/detay/hadis-anabilim-dali/885746.html" TargetMode="External"/><Relationship Id="rId3" Type="http://schemas.openxmlformats.org/officeDocument/2006/relationships/hyperlink" Target="http://tib.siirt.edu.tr/detay/arap-dili-ve-belagati-anabilim-dali/846246.html" TargetMode="External"/><Relationship Id="rId7" Type="http://schemas.openxmlformats.org/officeDocument/2006/relationships/hyperlink" Target="http://tib.siirt.edu.tr/detay/tefsir-anabilim-dali/252476.html" TargetMode="External"/><Relationship Id="rId2" Type="http://schemas.openxmlformats.org/officeDocument/2006/relationships/hyperlink" Target="http://tib.siirt.edu.tr/" TargetMode="External"/><Relationship Id="rId1" Type="http://schemas.openxmlformats.org/officeDocument/2006/relationships/slideLayout" Target="../slideLayouts/slideLayout2.xml"/><Relationship Id="rId6" Type="http://schemas.openxmlformats.org/officeDocument/2006/relationships/hyperlink" Target="http://tib.siirt.edu.tr/detay/tasavvuf-anabilim-dali/437142.html" TargetMode="External"/><Relationship Id="rId5" Type="http://schemas.openxmlformats.org/officeDocument/2006/relationships/hyperlink" Target="http://tib.siirt.edu.tr/detay/kelam-ve-islam-mezhepleri-tarihi-anabilim-dali/543791.html" TargetMode="External"/><Relationship Id="rId4" Type="http://schemas.openxmlformats.org/officeDocument/2006/relationships/hyperlink" Target="http://tib.siirt.edu.tr/detay/islam-hukuku-anabilim-dali/124939.html"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hyperlink" Target="http://tib.siirt.edu.tr/detay/arap-dili-ve-belagati-anabilim-dali/846246.html" TargetMode="Externa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tib.siirt.edu.tr/detay/arap-dili-ve-belagati-anabilim-dali/846246.html" TargetMode="Externa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hyperlink" Target="http://tib.siirt.edu.tr/detay/islam-hukuku-anabilim-dali/124939.html" TargetMode="Externa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tib.siirt.edu.tr/detay/kelam-ve-islam-mezhepleri-tarihi-anabilim-dali/543791.html" TargetMode="Externa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tib.siirt.edu.tr/detay/tasavvuf-anabilim-dali/437142.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hyperlink" Target="http://tib.siirt.edu.tr/detay/tefsir-anabilim-dali/252476.html" TargetMode="Externa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hyperlink" Target="http://tib.siirt.edu.tr/detay/hadis-anabilim-dali/885746.html" TargetMode="Externa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15663"/>
          </a:xfrm>
          <a:prstGeom prst="rect">
            <a:avLst/>
          </a:prstGeom>
        </p:spPr>
        <p:txBody>
          <a:bodyPr wrap="square">
            <a:spAutoFit/>
          </a:bodyPr>
          <a:lstStyle/>
          <a:p>
            <a:pPr algn="ctr"/>
            <a:r>
              <a:rPr lang="tr-TR" sz="6000" dirty="0" smtClean="0"/>
              <a:t>İLAHİYAT FAKÜLTESİ</a:t>
            </a:r>
            <a:endParaRPr lang="tr-TR" sz="6000" dirty="0"/>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a16="http://schemas.microsoft.com/office/drawing/2014/main" id="{CEAEA4B0-4E90-46C4-BC55-3413FA60C4E7}"/>
              </a:ext>
            </a:extLst>
          </p:cNvPr>
          <p:cNvSpPr>
            <a:spLocks noGrp="1"/>
          </p:cNvSpPr>
          <p:nvPr>
            <p:ph idx="10"/>
          </p:nvPr>
        </p:nvSpPr>
        <p:spPr>
          <a:xfrm>
            <a:off x="1351131" y="709678"/>
            <a:ext cx="10617957" cy="4899546"/>
          </a:xfrm>
        </p:spPr>
        <p:txBody>
          <a:bodyPr>
            <a:noAutofit/>
          </a:bodyPr>
          <a:lstStyle/>
          <a:p>
            <a:pPr marL="402336" lvl="1" indent="0" algn="just" eaLnBrk="0" fontAlgn="base" hangingPunct="0">
              <a:lnSpc>
                <a:spcPct val="150000"/>
              </a:lnSpc>
              <a:spcBef>
                <a:spcPts val="600"/>
              </a:spcBef>
              <a:spcAft>
                <a:spcPts val="600"/>
              </a:spcAft>
              <a:buNone/>
              <a:tabLst>
                <a:tab pos="914400" algn="l"/>
              </a:tabLst>
            </a:pPr>
            <a:r>
              <a:rPr lang="tr-TR" sz="2000" dirty="0">
                <a:latin typeface="Andalus" panose="02020603050405020304" pitchFamily="18" charset="-78"/>
                <a:cs typeface="Andalus" panose="02020603050405020304" pitchFamily="18" charset="-78"/>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p>
        </p:txBody>
      </p:sp>
      <p:sp>
        <p:nvSpPr>
          <p:cNvPr id="5" name="Unvan 1">
            <a:extLst>
              <a:ext uri="{FF2B5EF4-FFF2-40B4-BE49-F238E27FC236}">
                <a16:creationId xmlns:a16="http://schemas.microsoft.com/office/drawing/2014/main" id="{859D8C8A-63A2-4890-94E6-A683F7462C7E}"/>
              </a:ext>
            </a:extLst>
          </p:cNvPr>
          <p:cNvSpPr>
            <a:spLocks noGrp="1"/>
          </p:cNvSpPr>
          <p:nvPr>
            <p:ph type="title"/>
          </p:nvPr>
        </p:nvSpPr>
        <p:spPr>
          <a:xfrm>
            <a:off x="1665056" y="423088"/>
            <a:ext cx="9144000" cy="884466"/>
          </a:xfrm>
        </p:spPr>
        <p:txBody>
          <a:bodyPr/>
          <a:lstStyle/>
          <a:p>
            <a:r>
              <a:rPr lang="tr-TR" b="1" dirty="0" smtClean="0">
                <a:solidFill>
                  <a:schemeClr val="tx1">
                    <a:lumMod val="85000"/>
                    <a:lumOff val="15000"/>
                  </a:schemeClr>
                </a:solidFill>
              </a:rPr>
              <a:t>VİZYONUMUZ</a:t>
            </a:r>
            <a:endParaRPr lang="tr-TR" b="1" dirty="0">
              <a:solidFill>
                <a:schemeClr val="tx1">
                  <a:lumMod val="85000"/>
                  <a:lumOff val="15000"/>
                </a:schemeClr>
              </a:solidFill>
            </a:endParaRP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a:extLst>
              <a:ext uri="{FF2B5EF4-FFF2-40B4-BE49-F238E27FC236}">
                <a16:creationId xmlns:a16="http://schemas.microsoft.com/office/drawing/2014/main" id="{859D8C8A-63A2-4890-94E6-A683F7462C7E}"/>
              </a:ext>
            </a:extLst>
          </p:cNvPr>
          <p:cNvSpPr>
            <a:spLocks noGrp="1"/>
          </p:cNvSpPr>
          <p:nvPr>
            <p:ph type="title"/>
          </p:nvPr>
        </p:nvSpPr>
        <p:spPr>
          <a:xfrm>
            <a:off x="1665056" y="423088"/>
            <a:ext cx="9144000" cy="884466"/>
          </a:xfrm>
        </p:spPr>
        <p:txBody>
          <a:bodyPr/>
          <a:lstStyle/>
          <a:p>
            <a:r>
              <a:rPr lang="tr-TR" b="1" dirty="0">
                <a:solidFill>
                  <a:schemeClr val="tx1">
                    <a:lumMod val="85000"/>
                    <a:lumOff val="15000"/>
                  </a:schemeClr>
                </a:solidFill>
              </a:rPr>
              <a:t>MİSYONUMUZ</a:t>
            </a:r>
          </a:p>
        </p:txBody>
      </p:sp>
      <p:sp>
        <p:nvSpPr>
          <p:cNvPr id="4" name="İçerik Yer Tutucusu 3">
            <a:extLst>
              <a:ext uri="{FF2B5EF4-FFF2-40B4-BE49-F238E27FC236}">
                <a16:creationId xmlns:a16="http://schemas.microsoft.com/office/drawing/2014/main" id="{CEAEA4B0-4E90-46C4-BC55-3413FA60C4E7}"/>
              </a:ext>
            </a:extLst>
          </p:cNvPr>
          <p:cNvSpPr>
            <a:spLocks noGrp="1"/>
          </p:cNvSpPr>
          <p:nvPr>
            <p:ph idx="10"/>
          </p:nvPr>
        </p:nvSpPr>
        <p:spPr>
          <a:xfrm>
            <a:off x="1710936" y="365878"/>
            <a:ext cx="10340054" cy="4711081"/>
          </a:xfrm>
        </p:spPr>
        <p:txBody>
          <a:bodyPr>
            <a:normAutofit/>
          </a:bodyPr>
          <a:lstStyle/>
          <a:p>
            <a:pPr algn="just" fontAlgn="base">
              <a:lnSpc>
                <a:spcPct val="150000"/>
              </a:lnSpc>
              <a:spcAft>
                <a:spcPts val="600"/>
              </a:spcAft>
              <a:tabLst>
                <a:tab pos="914400" algn="l"/>
              </a:tabLst>
            </a:pPr>
            <a:r>
              <a:rPr lang="tr-TR" sz="2000" dirty="0">
                <a:solidFill>
                  <a:schemeClr val="tx1"/>
                </a:solidFill>
                <a:latin typeface="Andalus" panose="02020603050405020304" pitchFamily="18" charset="-78"/>
                <a:cs typeface="Andalus" panose="02020603050405020304" pitchFamily="18" charset="-78"/>
              </a:rPr>
              <a:t>Din bilimleri alanında araştırmalar yapmak ve bilimsel etkinlikler düzenleyerek ilim dünyasına katkıda bulunmak, toplumun alanımızla ilgili ihtiyaç ve taleplerini karşılamaktır</a:t>
            </a:r>
            <a:r>
              <a:rPr lang="tr-TR" sz="2000" dirty="0" smtClean="0">
                <a:solidFill>
                  <a:schemeClr val="tx1"/>
                </a:solidFill>
                <a:latin typeface="Andalus" panose="02020603050405020304" pitchFamily="18" charset="-78"/>
                <a:cs typeface="Andalus" panose="02020603050405020304" pitchFamily="18" charset="-78"/>
              </a:rPr>
              <a:t>. Ayrıca </a:t>
            </a:r>
            <a:r>
              <a:rPr lang="tr-TR" sz="2000" dirty="0">
                <a:solidFill>
                  <a:schemeClr val="tx1"/>
                </a:solidFill>
                <a:latin typeface="Andalus" panose="02020603050405020304" pitchFamily="18" charset="-78"/>
                <a:cs typeface="Andalus" panose="02020603050405020304" pitchFamily="18" charset="-78"/>
              </a:rPr>
              <a:t>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76400" y="207182"/>
            <a:ext cx="10515600" cy="1325563"/>
          </a:xfrm>
        </p:spPr>
        <p:txBody>
          <a:bodyPr>
            <a:scene3d>
              <a:camera prst="orthographicFront"/>
              <a:lightRig rig="soft" dir="t">
                <a:rot lat="0" lon="0" rev="15600000"/>
              </a:lightRig>
            </a:scene3d>
            <a:sp3d extrusionH="57150" prstMaterial="softEdge">
              <a:bevelT w="25400" h="38100"/>
            </a:sp3d>
          </a:bodyPr>
          <a:lstStyle/>
          <a:p>
            <a:r>
              <a:rPr lang="tr-TR" dirty="0" smtClean="0">
                <a:ln>
                  <a:solidFill>
                    <a:srgbClr val="C00000"/>
                  </a:solidFill>
                </a:ln>
                <a:solidFill>
                  <a:srgbClr val="FF0000"/>
                </a:solidFill>
              </a:rPr>
              <a:t>Y Ö N E T İ M</a:t>
            </a:r>
            <a:endParaRPr lang="tr-TR" dirty="0">
              <a:ln>
                <a:solidFill>
                  <a:srgbClr val="C00000"/>
                </a:solidFill>
              </a:ln>
              <a:solidFill>
                <a:srgbClr val="FF0000"/>
              </a:solidFill>
            </a:endParaRPr>
          </a:p>
        </p:txBody>
      </p:sp>
      <p:pic>
        <p:nvPicPr>
          <p:cNvPr id="6" name="İçerik Yer Tutucusu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865" y="1085793"/>
            <a:ext cx="3768168" cy="4084723"/>
          </a:xfrm>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2033" y="1111011"/>
            <a:ext cx="7818700" cy="3818435"/>
          </a:xfrm>
          <a:prstGeom prst="rect">
            <a:avLst/>
          </a:prstGeom>
        </p:spPr>
      </p:pic>
    </p:spTree>
    <p:extLst>
      <p:ext uri="{BB962C8B-B14F-4D97-AF65-F5344CB8AC3E}">
        <p14:creationId xmlns:p14="http://schemas.microsoft.com/office/powerpoint/2010/main" val="7962892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523220"/>
          </a:xfrm>
          <a:prstGeom prst="rect">
            <a:avLst/>
          </a:prstGeom>
          <a:noFill/>
        </p:spPr>
        <p:txBody>
          <a:bodyPr wrap="square" rtlCol="0">
            <a:spAutoFit/>
          </a:bodyPr>
          <a:lstStyle/>
          <a:p>
            <a:r>
              <a:rPr lang="tr-TR" sz="2800" b="1" dirty="0" smtClean="0"/>
              <a:t>ORGANİZASYON ŞEMASI</a:t>
            </a:r>
            <a:endParaRPr lang="tr-TR" sz="28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485" y="1057823"/>
            <a:ext cx="7596188" cy="5009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8B9ED2C4-9F09-4F0D-ADF4-E728F2B7F9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83439" y="115261"/>
            <a:ext cx="4786327" cy="5952078"/>
          </a:xfrm>
          <a:prstGeom prst="rect">
            <a:avLst/>
          </a:prstGeom>
        </p:spPr>
      </p:pic>
      <p:sp>
        <p:nvSpPr>
          <p:cNvPr id="5" name="İçerik Yer Tutucusu 3">
            <a:extLst>
              <a:ext uri="{FF2B5EF4-FFF2-40B4-BE49-F238E27FC236}">
                <a16:creationId xmlns:a16="http://schemas.microsoft.com/office/drawing/2014/main" id="{BE2C7A81-327A-4115-AB4E-1917C734CC6F}"/>
              </a:ext>
            </a:extLst>
          </p:cNvPr>
          <p:cNvSpPr>
            <a:spLocks noGrp="1"/>
          </p:cNvSpPr>
          <p:nvPr>
            <p:ph idx="1"/>
          </p:nvPr>
        </p:nvSpPr>
        <p:spPr>
          <a:xfrm>
            <a:off x="467543" y="1491630"/>
            <a:ext cx="6915895" cy="3899236"/>
          </a:xfrm>
        </p:spPr>
        <p:txBody>
          <a:bodyPr>
            <a:normAutofit/>
          </a:bodyPr>
          <a:lstStyle/>
          <a:p>
            <a:pPr algn="ctr"/>
            <a:endParaRPr lang="tr-TR" sz="4800" b="1" dirty="0">
              <a:solidFill>
                <a:srgbClr val="FF0000"/>
              </a:solidFill>
            </a:endParaRPr>
          </a:p>
          <a:p>
            <a:pPr marL="0" indent="0" algn="ctr">
              <a:buNone/>
            </a:pPr>
            <a:r>
              <a:rPr lang="tr-TR" sz="8000" b="1" dirty="0" smtClean="0"/>
              <a:t>AKADEMİK PERSONEL</a:t>
            </a:r>
            <a:endParaRPr lang="tr-TR" sz="8000" dirty="0"/>
          </a:p>
        </p:txBody>
      </p:sp>
    </p:spTree>
    <p:extLst>
      <p:ext uri="{BB962C8B-B14F-4D97-AF65-F5344CB8AC3E}">
        <p14:creationId xmlns:p14="http://schemas.microsoft.com/office/powerpoint/2010/main" val="30435923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29784" y="174053"/>
            <a:ext cx="12072582" cy="1325563"/>
          </a:xfrm>
        </p:spPr>
        <p:txBody>
          <a:bodyPr>
            <a:normAutofit/>
          </a:bodyPr>
          <a:lstStyle/>
          <a:p>
            <a:r>
              <a:rPr lang="tr-TR" sz="2800" dirty="0"/>
              <a:t>Akademik Personel Sayısı </a:t>
            </a:r>
            <a:r>
              <a:rPr lang="tr-TR" sz="2800" dirty="0" smtClean="0"/>
              <a:t>(</a:t>
            </a:r>
            <a:r>
              <a:rPr lang="tr-TR" sz="2800" dirty="0"/>
              <a:t>Yıllara Göre </a:t>
            </a:r>
            <a:r>
              <a:rPr lang="tr-TR" sz="2800" dirty="0" smtClean="0"/>
              <a:t>Değişimi) </a:t>
            </a:r>
            <a:endParaRPr lang="tr-TR" sz="2800" dirty="0"/>
          </a:p>
        </p:txBody>
      </p:sp>
      <p:graphicFrame>
        <p:nvGraphicFramePr>
          <p:cNvPr id="4" name="Tablo 3"/>
          <p:cNvGraphicFramePr>
            <a:graphicFrameLocks noGrp="1"/>
          </p:cNvGraphicFramePr>
          <p:nvPr>
            <p:extLst>
              <p:ext uri="{D42A27DB-BD31-4B8C-83A1-F6EECF244321}">
                <p14:modId xmlns:p14="http://schemas.microsoft.com/office/powerpoint/2010/main" val="963951109"/>
              </p:ext>
            </p:extLst>
          </p:nvPr>
        </p:nvGraphicFramePr>
        <p:xfrm>
          <a:off x="0" y="1187354"/>
          <a:ext cx="12192000" cy="4417149"/>
        </p:xfrm>
        <a:graphic>
          <a:graphicData uri="http://schemas.openxmlformats.org/drawingml/2006/table">
            <a:tbl>
              <a:tblPr firstRow="1" firstCol="1" lastRow="1" lastCol="1" bandRow="1" bandCol="1">
                <a:tableStyleId>{17292A2E-F333-43FB-9621-5CBBE7FDCDCB}</a:tableStyleId>
              </a:tblPr>
              <a:tblGrid>
                <a:gridCol w="5574276">
                  <a:extLst>
                    <a:ext uri="{9D8B030D-6E8A-4147-A177-3AD203B41FA5}">
                      <a16:colId xmlns:a16="http://schemas.microsoft.com/office/drawing/2014/main" val="20000"/>
                    </a:ext>
                  </a:extLst>
                </a:gridCol>
                <a:gridCol w="1654067">
                  <a:extLst>
                    <a:ext uri="{9D8B030D-6E8A-4147-A177-3AD203B41FA5}">
                      <a16:colId xmlns:a16="http://schemas.microsoft.com/office/drawing/2014/main" val="20001"/>
                    </a:ext>
                  </a:extLst>
                </a:gridCol>
                <a:gridCol w="1654067">
                  <a:extLst>
                    <a:ext uri="{9D8B030D-6E8A-4147-A177-3AD203B41FA5}">
                      <a16:colId xmlns:a16="http://schemas.microsoft.com/office/drawing/2014/main" val="20002"/>
                    </a:ext>
                  </a:extLst>
                </a:gridCol>
                <a:gridCol w="1654067">
                  <a:extLst>
                    <a:ext uri="{9D8B030D-6E8A-4147-A177-3AD203B41FA5}">
                      <a16:colId xmlns:a16="http://schemas.microsoft.com/office/drawing/2014/main" val="20003"/>
                    </a:ext>
                  </a:extLst>
                </a:gridCol>
                <a:gridCol w="1655523">
                  <a:extLst>
                    <a:ext uri="{9D8B030D-6E8A-4147-A177-3AD203B41FA5}">
                      <a16:colId xmlns:a16="http://schemas.microsoft.com/office/drawing/2014/main" val="20004"/>
                    </a:ext>
                  </a:extLst>
                </a:gridCol>
              </a:tblGrid>
              <a:tr h="420715">
                <a:tc gridSpan="5">
                  <a:txBody>
                    <a:bodyPr/>
                    <a:lstStyle/>
                    <a:p>
                      <a:pPr marL="1073785" algn="l">
                        <a:spcBef>
                          <a:spcPts val="45"/>
                        </a:spcBef>
                        <a:spcAft>
                          <a:spcPts val="0"/>
                        </a:spcAft>
                      </a:pPr>
                      <a:r>
                        <a:rPr lang="tr-TR" sz="2400" dirty="0" smtClean="0">
                          <a:effectLst/>
                        </a:rPr>
                        <a:t>Akademik </a:t>
                      </a:r>
                      <a:r>
                        <a:rPr lang="tr-TR" sz="2400" dirty="0">
                          <a:effectLst/>
                        </a:rPr>
                        <a:t>Personel Değişim Tablosu</a:t>
                      </a:r>
                      <a:endParaRPr lang="tr-TR" sz="2000" b="1" dirty="0">
                        <a:effectLst/>
                        <a:latin typeface="Times New Roman"/>
                        <a:ea typeface="Times New Roman"/>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400357">
                <a:tc>
                  <a:txBody>
                    <a:bodyPr/>
                    <a:lstStyle/>
                    <a:p>
                      <a:pPr marL="34925" algn="l">
                        <a:lnSpc>
                          <a:spcPts val="1355"/>
                        </a:lnSpc>
                        <a:spcBef>
                          <a:spcPts val="20"/>
                        </a:spcBef>
                        <a:spcAft>
                          <a:spcPts val="0"/>
                        </a:spcAft>
                      </a:pPr>
                      <a:r>
                        <a:rPr lang="tr-TR" sz="2400">
                          <a:effectLst/>
                        </a:rPr>
                        <a:t>Unvan</a:t>
                      </a:r>
                      <a:endParaRPr lang="tr-TR" sz="2400">
                        <a:effectLst/>
                        <a:latin typeface="Times New Roman"/>
                        <a:ea typeface="Times New Roman"/>
                      </a:endParaRPr>
                    </a:p>
                  </a:txBody>
                  <a:tcPr marL="0" marR="0" marT="0" marB="0" anchor="ctr"/>
                </a:tc>
                <a:tc>
                  <a:txBody>
                    <a:bodyPr/>
                    <a:lstStyle/>
                    <a:p>
                      <a:pPr marL="179705" algn="ctr">
                        <a:lnSpc>
                          <a:spcPts val="1350"/>
                        </a:lnSpc>
                        <a:spcAft>
                          <a:spcPts val="0"/>
                        </a:spcAft>
                      </a:pPr>
                      <a:r>
                        <a:rPr lang="tr-TR" sz="2400" dirty="0" smtClean="0">
                          <a:effectLst/>
                        </a:rPr>
                        <a:t>2017</a:t>
                      </a:r>
                      <a:endParaRPr lang="tr-TR" sz="2400" dirty="0">
                        <a:effectLst/>
                        <a:latin typeface="Times New Roman"/>
                        <a:ea typeface="Times New Roman"/>
                      </a:endParaRPr>
                    </a:p>
                  </a:txBody>
                  <a:tcPr marL="0" marR="0" marT="0" marB="0" anchor="ctr"/>
                </a:tc>
                <a:tc>
                  <a:txBody>
                    <a:bodyPr/>
                    <a:lstStyle/>
                    <a:p>
                      <a:pPr marL="179705" algn="ctr">
                        <a:lnSpc>
                          <a:spcPts val="1350"/>
                        </a:lnSpc>
                        <a:spcAft>
                          <a:spcPts val="0"/>
                        </a:spcAft>
                      </a:pPr>
                      <a:r>
                        <a:rPr lang="tr-TR" sz="2400" dirty="0" smtClean="0">
                          <a:effectLst/>
                        </a:rPr>
                        <a:t>2018</a:t>
                      </a:r>
                      <a:endParaRPr lang="tr-TR" sz="2400" dirty="0">
                        <a:effectLst/>
                        <a:latin typeface="Times New Roman"/>
                        <a:ea typeface="Times New Roman"/>
                      </a:endParaRPr>
                    </a:p>
                  </a:txBody>
                  <a:tcPr marL="0" marR="0" marT="0" marB="0" anchor="ctr"/>
                </a:tc>
                <a:tc>
                  <a:txBody>
                    <a:bodyPr/>
                    <a:lstStyle/>
                    <a:p>
                      <a:pPr marL="180340" algn="ctr">
                        <a:lnSpc>
                          <a:spcPts val="1350"/>
                        </a:lnSpc>
                        <a:spcAft>
                          <a:spcPts val="0"/>
                        </a:spcAft>
                      </a:pPr>
                      <a:r>
                        <a:rPr lang="tr-TR" sz="2400" dirty="0" smtClean="0">
                          <a:effectLst/>
                        </a:rPr>
                        <a:t>2019</a:t>
                      </a:r>
                      <a:endParaRPr lang="tr-TR" sz="2400" dirty="0">
                        <a:effectLst/>
                        <a:latin typeface="Times New Roman"/>
                        <a:ea typeface="Times New Roman"/>
                      </a:endParaRPr>
                    </a:p>
                  </a:txBody>
                  <a:tcPr marL="0" marR="0" marT="0" marB="0" anchor="ctr"/>
                </a:tc>
                <a:tc>
                  <a:txBody>
                    <a:bodyPr/>
                    <a:lstStyle/>
                    <a:p>
                      <a:pPr marL="180340" algn="ctr">
                        <a:lnSpc>
                          <a:spcPts val="1350"/>
                        </a:lnSpc>
                        <a:spcAft>
                          <a:spcPts val="0"/>
                        </a:spcAft>
                      </a:pPr>
                      <a:r>
                        <a:rPr lang="tr-TR" sz="2400" dirty="0" smtClean="0">
                          <a:effectLst/>
                        </a:rPr>
                        <a:t>2020</a:t>
                      </a:r>
                      <a:endParaRPr lang="tr-TR" sz="2400" dirty="0">
                        <a:effectLst/>
                        <a:latin typeface="Times New Roman"/>
                        <a:ea typeface="Times New Roman"/>
                      </a:endParaRPr>
                    </a:p>
                  </a:txBody>
                  <a:tcPr marL="0" marR="0" marT="0" marB="0" anchor="ctr"/>
                </a:tc>
                <a:extLst>
                  <a:ext uri="{0D108BD9-81ED-4DB2-BD59-A6C34878D82A}">
                    <a16:rowId xmlns:a16="http://schemas.microsoft.com/office/drawing/2014/main" val="10001"/>
                  </a:ext>
                </a:extLst>
              </a:tr>
              <a:tr h="373214">
                <a:tc>
                  <a:txBody>
                    <a:bodyPr/>
                    <a:lstStyle/>
                    <a:p>
                      <a:pPr marL="34925" algn="l">
                        <a:lnSpc>
                          <a:spcPts val="1280"/>
                        </a:lnSpc>
                        <a:spcAft>
                          <a:spcPts val="0"/>
                        </a:spcAft>
                      </a:pPr>
                      <a:r>
                        <a:rPr lang="tr-TR" sz="2400">
                          <a:effectLst/>
                        </a:rPr>
                        <a:t>Profesör</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mn-lt"/>
                          <a:ea typeface="+mn-ea"/>
                        </a:rPr>
                        <a:t>2</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Times New Roman"/>
                          <a:ea typeface="Times New Roman"/>
                        </a:rPr>
                        <a:t>2</a:t>
                      </a:r>
                      <a:endParaRPr lang="tr-TR" sz="2400" dirty="0">
                        <a:effectLst/>
                        <a:latin typeface="Times New Roman"/>
                        <a:ea typeface="Times New Roman"/>
                      </a:endParaRPr>
                    </a:p>
                  </a:txBody>
                  <a:tcPr marL="0" marR="0" marT="0" marB="0" anchor="ctr"/>
                </a:tc>
                <a:extLst>
                  <a:ext uri="{0D108BD9-81ED-4DB2-BD59-A6C34878D82A}">
                    <a16:rowId xmlns:a16="http://schemas.microsoft.com/office/drawing/2014/main" val="10002"/>
                  </a:ext>
                </a:extLst>
              </a:tr>
              <a:tr h="375931">
                <a:tc>
                  <a:txBody>
                    <a:bodyPr/>
                    <a:lstStyle/>
                    <a:p>
                      <a:pPr marL="34925" algn="l">
                        <a:lnSpc>
                          <a:spcPts val="1285"/>
                        </a:lnSpc>
                        <a:spcAft>
                          <a:spcPts val="0"/>
                        </a:spcAft>
                      </a:pPr>
                      <a:r>
                        <a:rPr lang="tr-TR" sz="2400">
                          <a:effectLst/>
                        </a:rPr>
                        <a:t>Doçent</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1</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2</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mn-lt"/>
                          <a:ea typeface="+mn-ea"/>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Times New Roman"/>
                          <a:ea typeface="Times New Roman"/>
                        </a:rPr>
                        <a:t>4</a:t>
                      </a:r>
                      <a:endParaRPr lang="tr-TR" sz="2400" dirty="0">
                        <a:effectLst/>
                        <a:latin typeface="Times New Roman"/>
                        <a:ea typeface="Times New Roman"/>
                      </a:endParaRPr>
                    </a:p>
                  </a:txBody>
                  <a:tcPr marL="0" marR="0" marT="0" marB="0" anchor="ctr"/>
                </a:tc>
                <a:extLst>
                  <a:ext uri="{0D108BD9-81ED-4DB2-BD59-A6C34878D82A}">
                    <a16:rowId xmlns:a16="http://schemas.microsoft.com/office/drawing/2014/main" val="10003"/>
                  </a:ext>
                </a:extLst>
              </a:tr>
              <a:tr h="373214">
                <a:tc>
                  <a:txBody>
                    <a:bodyPr/>
                    <a:lstStyle/>
                    <a:p>
                      <a:pPr marL="34925" algn="l">
                        <a:lnSpc>
                          <a:spcPts val="1280"/>
                        </a:lnSpc>
                        <a:spcAft>
                          <a:spcPts val="0"/>
                        </a:spcAft>
                      </a:pPr>
                      <a:r>
                        <a:rPr lang="tr-TR" sz="2400" dirty="0" smtClean="0">
                          <a:effectLst/>
                        </a:rPr>
                        <a:t>Dr. </a:t>
                      </a:r>
                      <a:r>
                        <a:rPr lang="tr-TR" sz="2400" dirty="0" err="1" smtClean="0">
                          <a:effectLst/>
                        </a:rPr>
                        <a:t>Öğrt</a:t>
                      </a:r>
                      <a:r>
                        <a:rPr lang="tr-TR" sz="2400" dirty="0" smtClean="0">
                          <a:effectLst/>
                        </a:rPr>
                        <a:t>. Üyesi</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10</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16</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18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Times New Roman"/>
                          <a:ea typeface="Times New Roman"/>
                        </a:rPr>
                        <a:t>19</a:t>
                      </a:r>
                      <a:endParaRPr lang="tr-TR" sz="2400" dirty="0">
                        <a:effectLst/>
                        <a:latin typeface="Times New Roman"/>
                        <a:ea typeface="Times New Roman"/>
                      </a:endParaRPr>
                    </a:p>
                  </a:txBody>
                  <a:tcPr marL="0" marR="0" marT="0" marB="0" anchor="ctr"/>
                </a:tc>
                <a:extLst>
                  <a:ext uri="{0D108BD9-81ED-4DB2-BD59-A6C34878D82A}">
                    <a16:rowId xmlns:a16="http://schemas.microsoft.com/office/drawing/2014/main" val="10004"/>
                  </a:ext>
                </a:extLst>
              </a:tr>
              <a:tr h="373214">
                <a:tc>
                  <a:txBody>
                    <a:bodyPr/>
                    <a:lstStyle/>
                    <a:p>
                      <a:pPr marL="34925" algn="l">
                        <a:lnSpc>
                          <a:spcPts val="1280"/>
                        </a:lnSpc>
                        <a:spcAft>
                          <a:spcPts val="0"/>
                        </a:spcAft>
                      </a:pPr>
                      <a:r>
                        <a:rPr lang="tr-TR" sz="2400" dirty="0">
                          <a:effectLst/>
                        </a:rPr>
                        <a:t>Öğretim Üyeleri Toplamı</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dirty="0">
                          <a:effectLst/>
                        </a:rPr>
                        <a:t>14</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dirty="0">
                          <a:effectLst/>
                        </a:rPr>
                        <a:t>21</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dirty="0" smtClean="0">
                          <a:effectLst/>
                        </a:rPr>
                        <a:t>23</a:t>
                      </a:r>
                      <a:endParaRPr lang="tr-TR" sz="2400" b="1" dirty="0">
                        <a:solidFill>
                          <a:srgbClr val="FF0000"/>
                        </a:solidFill>
                        <a:effectLst/>
                        <a:latin typeface="Times New Roman"/>
                        <a:ea typeface="Times New Roman"/>
                      </a:endParaRPr>
                    </a:p>
                  </a:txBody>
                  <a:tcPr marL="0" marR="0" marT="0" marB="0" anchor="ctr"/>
                </a:tc>
                <a:tc>
                  <a:txBody>
                    <a:bodyPr/>
                    <a:lstStyle/>
                    <a:p>
                      <a:pPr algn="ctr">
                        <a:spcAft>
                          <a:spcPts val="0"/>
                        </a:spcAft>
                      </a:pPr>
                      <a:r>
                        <a:rPr lang="tr-TR" sz="2400" b="1" dirty="0" smtClean="0">
                          <a:solidFill>
                            <a:srgbClr val="FF0000"/>
                          </a:solidFill>
                          <a:effectLst/>
                          <a:latin typeface="Times New Roman"/>
                          <a:ea typeface="Times New Roman"/>
                        </a:rPr>
                        <a:t>25</a:t>
                      </a:r>
                      <a:endParaRPr lang="tr-TR" sz="2400" b="1" dirty="0">
                        <a:solidFill>
                          <a:srgbClr val="FF0000"/>
                        </a:solidFill>
                        <a:effectLst/>
                        <a:latin typeface="Times New Roman"/>
                        <a:ea typeface="Times New Roman"/>
                      </a:endParaRPr>
                    </a:p>
                  </a:txBody>
                  <a:tcPr marL="0" marR="0" marT="0" marB="0" anchor="ctr"/>
                </a:tc>
                <a:extLst>
                  <a:ext uri="{0D108BD9-81ED-4DB2-BD59-A6C34878D82A}">
                    <a16:rowId xmlns:a16="http://schemas.microsoft.com/office/drawing/2014/main" val="10005"/>
                  </a:ext>
                </a:extLst>
              </a:tr>
              <a:tr h="388143">
                <a:tc>
                  <a:txBody>
                    <a:bodyPr/>
                    <a:lstStyle/>
                    <a:p>
                      <a:pPr marL="34925" algn="l">
                        <a:lnSpc>
                          <a:spcPts val="1335"/>
                        </a:lnSpc>
                        <a:spcAft>
                          <a:spcPts val="0"/>
                        </a:spcAft>
                      </a:pPr>
                      <a:r>
                        <a:rPr lang="tr-TR" sz="2400">
                          <a:effectLst/>
                        </a:rPr>
                        <a:t>Öğretim Görevlisi</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7</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9</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Times New Roman"/>
                          <a:ea typeface="Times New Roman"/>
                        </a:rPr>
                        <a:t>7</a:t>
                      </a:r>
                      <a:endParaRPr lang="tr-TR" sz="2400" dirty="0">
                        <a:effectLst/>
                        <a:latin typeface="Times New Roman"/>
                        <a:ea typeface="Times New Roman"/>
                      </a:endParaRPr>
                    </a:p>
                  </a:txBody>
                  <a:tcPr marL="0" marR="0" marT="0" marB="0" anchor="ctr"/>
                </a:tc>
                <a:extLst>
                  <a:ext uri="{0D108BD9-81ED-4DB2-BD59-A6C34878D82A}">
                    <a16:rowId xmlns:a16="http://schemas.microsoft.com/office/drawing/2014/main" val="10006"/>
                  </a:ext>
                </a:extLst>
              </a:tr>
              <a:tr h="390858">
                <a:tc>
                  <a:txBody>
                    <a:bodyPr/>
                    <a:lstStyle/>
                    <a:p>
                      <a:pPr marL="34925" algn="l">
                        <a:lnSpc>
                          <a:spcPts val="1280"/>
                        </a:lnSpc>
                        <a:spcAft>
                          <a:spcPts val="0"/>
                        </a:spcAft>
                      </a:pPr>
                      <a:r>
                        <a:rPr lang="tr-TR" sz="2400">
                          <a:effectLst/>
                        </a:rPr>
                        <a:t>Okutman</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1</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3</a:t>
                      </a:r>
                      <a:endParaRPr lang="tr-TR" sz="2400" dirty="0">
                        <a:effectLst/>
                        <a:latin typeface="Times New Roman"/>
                        <a:ea typeface="Times New Roman"/>
                      </a:endParaRPr>
                    </a:p>
                  </a:txBody>
                  <a:tcPr marL="0" marR="0" marT="0" marB="0" anchor="ctr"/>
                </a:tc>
                <a:tc>
                  <a:txBody>
                    <a:bodyPr/>
                    <a:lstStyle/>
                    <a:p>
                      <a:pPr algn="ctr">
                        <a:spcAft>
                          <a:spcPts val="0"/>
                        </a:spcAft>
                      </a:pPr>
                      <a:endParaRPr lang="tr-TR" sz="2400" dirty="0">
                        <a:effectLst/>
                        <a:latin typeface="Times New Roman"/>
                        <a:ea typeface="Times New Roman"/>
                      </a:endParaRPr>
                    </a:p>
                  </a:txBody>
                  <a:tcPr marL="0" marR="0" marT="0" marB="0" anchor="ctr"/>
                </a:tc>
                <a:extLst>
                  <a:ext uri="{0D108BD9-81ED-4DB2-BD59-A6C34878D82A}">
                    <a16:rowId xmlns:a16="http://schemas.microsoft.com/office/drawing/2014/main" val="10007"/>
                  </a:ext>
                </a:extLst>
              </a:tr>
              <a:tr h="390858">
                <a:tc>
                  <a:txBody>
                    <a:bodyPr/>
                    <a:lstStyle/>
                    <a:p>
                      <a:pPr marL="34925" algn="l">
                        <a:lnSpc>
                          <a:spcPts val="1280"/>
                        </a:lnSpc>
                        <a:spcAft>
                          <a:spcPts val="0"/>
                        </a:spcAft>
                      </a:pPr>
                      <a:r>
                        <a:rPr lang="tr-TR" sz="2400">
                          <a:effectLst/>
                        </a:rPr>
                        <a:t>Araştırma Görevlisi</a:t>
                      </a:r>
                      <a:endParaRPr lang="tr-TR" sz="2400">
                        <a:effectLst/>
                        <a:latin typeface="Times New Roman"/>
                        <a:ea typeface="Times New Roman"/>
                      </a:endParaRPr>
                    </a:p>
                  </a:txBody>
                  <a:tcPr marL="0" marR="0" marT="0" marB="0" anchor="ctr"/>
                </a:tc>
                <a:tc>
                  <a:txBody>
                    <a:bodyPr/>
                    <a:lstStyle/>
                    <a:p>
                      <a:pPr algn="ctr">
                        <a:spcAft>
                          <a:spcPts val="0"/>
                        </a:spcAft>
                      </a:pPr>
                      <a:r>
                        <a:rPr lang="tr-TR" sz="2400" dirty="0">
                          <a:effectLst/>
                        </a:rPr>
                        <a:t>18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15</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18</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Times New Roman"/>
                          <a:ea typeface="Times New Roman"/>
                        </a:rPr>
                        <a:t>17</a:t>
                      </a:r>
                      <a:endParaRPr lang="tr-TR" sz="2400" dirty="0">
                        <a:effectLst/>
                        <a:latin typeface="Times New Roman"/>
                        <a:ea typeface="Times New Roman"/>
                      </a:endParaRPr>
                    </a:p>
                  </a:txBody>
                  <a:tcPr marL="0" marR="0" marT="0" marB="0" anchor="ctr"/>
                </a:tc>
                <a:extLst>
                  <a:ext uri="{0D108BD9-81ED-4DB2-BD59-A6C34878D82A}">
                    <a16:rowId xmlns:a16="http://schemas.microsoft.com/office/drawing/2014/main" val="10008"/>
                  </a:ext>
                </a:extLst>
              </a:tr>
              <a:tr h="537075">
                <a:tc>
                  <a:txBody>
                    <a:bodyPr/>
                    <a:lstStyle/>
                    <a:p>
                      <a:pPr marL="34925" algn="l">
                        <a:lnSpc>
                          <a:spcPts val="1305"/>
                        </a:lnSpc>
                        <a:spcAft>
                          <a:spcPts val="0"/>
                        </a:spcAft>
                      </a:pPr>
                      <a:r>
                        <a:rPr lang="tr-TR" sz="1800" dirty="0">
                          <a:effectLst/>
                        </a:rPr>
                        <a:t>Öğretim Üyesi Dışındaki </a:t>
                      </a:r>
                      <a:r>
                        <a:rPr lang="tr-TR" sz="1800" dirty="0" smtClean="0">
                          <a:effectLst/>
                        </a:rPr>
                        <a:t>Akademik Personel </a:t>
                      </a:r>
                      <a:r>
                        <a:rPr lang="tr-TR" sz="1800" dirty="0">
                          <a:effectLst/>
                        </a:rPr>
                        <a:t>Toplamı</a:t>
                      </a:r>
                      <a:endParaRPr lang="tr-TR" sz="1800" dirty="0">
                        <a:effectLst/>
                        <a:latin typeface="Times New Roman"/>
                        <a:ea typeface="Times New Roman"/>
                      </a:endParaRPr>
                    </a:p>
                  </a:txBody>
                  <a:tcPr marL="0" marR="0" marT="0" marB="0" anchor="ctr"/>
                </a:tc>
                <a:tc>
                  <a:txBody>
                    <a:bodyPr/>
                    <a:lstStyle/>
                    <a:p>
                      <a:pPr algn="ctr">
                        <a:spcAft>
                          <a:spcPts val="0"/>
                        </a:spcAft>
                      </a:pPr>
                      <a:r>
                        <a:rPr lang="tr-TR" sz="2400" dirty="0">
                          <a:effectLst/>
                        </a:rPr>
                        <a:t>27</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25</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latin typeface="+mn-lt"/>
                          <a:ea typeface="+mn-ea"/>
                        </a:rPr>
                        <a:t>30</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solidFill>
                            <a:srgbClr val="FF0000"/>
                          </a:solidFill>
                          <a:effectLst/>
                          <a:latin typeface="Times New Roman"/>
                          <a:ea typeface="Times New Roman"/>
                        </a:rPr>
                        <a:t>24</a:t>
                      </a:r>
                      <a:endParaRPr lang="tr-TR" sz="2400" dirty="0">
                        <a:solidFill>
                          <a:srgbClr val="FF0000"/>
                        </a:solidFill>
                        <a:effectLst/>
                        <a:latin typeface="Times New Roman"/>
                        <a:ea typeface="Times New Roman"/>
                      </a:endParaRPr>
                    </a:p>
                  </a:txBody>
                  <a:tcPr marL="0" marR="0" marT="0" marB="0" anchor="ctr"/>
                </a:tc>
                <a:extLst>
                  <a:ext uri="{0D108BD9-81ED-4DB2-BD59-A6C34878D82A}">
                    <a16:rowId xmlns:a16="http://schemas.microsoft.com/office/drawing/2014/main" val="10010"/>
                  </a:ext>
                </a:extLst>
              </a:tr>
              <a:tr h="393570">
                <a:tc>
                  <a:txBody>
                    <a:bodyPr/>
                    <a:lstStyle/>
                    <a:p>
                      <a:pPr marL="34925" algn="l">
                        <a:lnSpc>
                          <a:spcPts val="1350"/>
                        </a:lnSpc>
                        <a:spcAft>
                          <a:spcPts val="0"/>
                        </a:spcAft>
                      </a:pPr>
                      <a:r>
                        <a:rPr lang="tr-TR" sz="2400" dirty="0">
                          <a:effectLst/>
                        </a:rPr>
                        <a:t>TOPLAM</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41</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a:effectLst/>
                        </a:rPr>
                        <a:t>46</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effectLst/>
                        </a:rPr>
                        <a:t>53</a:t>
                      </a:r>
                      <a:endParaRPr lang="tr-TR" sz="2400" dirty="0">
                        <a:effectLst/>
                        <a:latin typeface="Times New Roman"/>
                        <a:ea typeface="Times New Roman"/>
                      </a:endParaRPr>
                    </a:p>
                  </a:txBody>
                  <a:tcPr marL="0" marR="0" marT="0" marB="0" anchor="ctr"/>
                </a:tc>
                <a:tc>
                  <a:txBody>
                    <a:bodyPr/>
                    <a:lstStyle/>
                    <a:p>
                      <a:pPr algn="ctr">
                        <a:spcAft>
                          <a:spcPts val="0"/>
                        </a:spcAft>
                      </a:pPr>
                      <a:r>
                        <a:rPr lang="tr-TR" sz="2400" dirty="0" smtClean="0">
                          <a:solidFill>
                            <a:srgbClr val="FF0000"/>
                          </a:solidFill>
                          <a:effectLst/>
                          <a:latin typeface="Times New Roman"/>
                          <a:ea typeface="Times New Roman"/>
                        </a:rPr>
                        <a:t>49</a:t>
                      </a:r>
                      <a:endParaRPr lang="tr-TR" sz="2400" dirty="0">
                        <a:solidFill>
                          <a:srgbClr val="FF0000"/>
                        </a:solidFill>
                        <a:effectLst/>
                        <a:latin typeface="Times New Roman"/>
                        <a:ea typeface="Times New Roman"/>
                      </a:endParaRPr>
                    </a:p>
                  </a:txBody>
                  <a:tcPr marL="0" marR="0" marT="0" marB="0" anchor="ct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27938000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36469" y="500062"/>
            <a:ext cx="10515600" cy="1325563"/>
          </a:xfrm>
        </p:spPr>
        <p:txBody>
          <a:bodyPr/>
          <a:lstStyle/>
          <a:p>
            <a:r>
              <a:rPr lang="tr-TR" dirty="0"/>
              <a:t>Bölümlerimiz</a:t>
            </a:r>
            <a:br>
              <a:rPr lang="tr-TR" dirty="0"/>
            </a:br>
            <a:endParaRPr lang="tr-TR" dirty="0"/>
          </a:p>
        </p:txBody>
      </p:sp>
      <p:pic>
        <p:nvPicPr>
          <p:cNvPr id="5" name="İçerik Yer Tutucusu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8162" y="1034974"/>
            <a:ext cx="4740413" cy="5029484"/>
          </a:xfrm>
        </p:spPr>
      </p:pic>
    </p:spTree>
    <p:extLst>
      <p:ext uri="{BB962C8B-B14F-4D97-AF65-F5344CB8AC3E}">
        <p14:creationId xmlns:p14="http://schemas.microsoft.com/office/powerpoint/2010/main" val="1573166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Resim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6" y="4619623"/>
            <a:ext cx="6192114" cy="1143160"/>
          </a:xfrm>
          <a:prstGeom prst="rect">
            <a:avLst/>
          </a:prstGeom>
        </p:spPr>
      </p:pic>
      <p:sp>
        <p:nvSpPr>
          <p:cNvPr id="2" name="Unvan 1"/>
          <p:cNvSpPr>
            <a:spLocks noGrp="1"/>
          </p:cNvSpPr>
          <p:nvPr>
            <p:ph type="title"/>
          </p:nvPr>
        </p:nvSpPr>
        <p:spPr>
          <a:xfrm>
            <a:off x="1536470" y="500062"/>
            <a:ext cx="10515600" cy="1325563"/>
          </a:xfrm>
        </p:spPr>
        <p:txBody>
          <a:bodyPr/>
          <a:lstStyle/>
          <a:p>
            <a:r>
              <a:rPr lang="tr-TR" dirty="0">
                <a:hlinkClick r:id="rId3"/>
              </a:rPr>
              <a:t>Felsefe Ve Din Bilimleri Bölümü</a:t>
            </a:r>
            <a:r>
              <a:rPr lang="tr-TR" dirty="0"/>
              <a:t/>
            </a:r>
            <a:br>
              <a:rPr lang="tr-TR" dirty="0"/>
            </a:br>
            <a:endParaRPr lang="tr-TR" dirty="0"/>
          </a:p>
        </p:txBody>
      </p:sp>
      <p:pic>
        <p:nvPicPr>
          <p:cNvPr id="12" name="İçerik Yer Tutucusu 11"/>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9305" y="2362166"/>
            <a:ext cx="6211167" cy="1114581"/>
          </a:xfrm>
        </p:spPr>
      </p:pic>
      <p:pic>
        <p:nvPicPr>
          <p:cNvPr id="14" name="Resim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466937"/>
            <a:ext cx="6173061" cy="1152686"/>
          </a:xfrm>
          <a:prstGeom prst="rect">
            <a:avLst/>
          </a:prstGeom>
        </p:spPr>
      </p:pic>
      <p:pic>
        <p:nvPicPr>
          <p:cNvPr id="16" name="Resim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66570" y="1268334"/>
            <a:ext cx="6125430" cy="1133633"/>
          </a:xfrm>
          <a:prstGeom prst="rect">
            <a:avLst/>
          </a:prstGeom>
        </p:spPr>
      </p:pic>
      <p:pic>
        <p:nvPicPr>
          <p:cNvPr id="17" name="Resim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37991" y="4647916"/>
            <a:ext cx="6154009" cy="1152686"/>
          </a:xfrm>
          <a:prstGeom prst="rect">
            <a:avLst/>
          </a:prstGeom>
        </p:spPr>
      </p:pic>
      <p:pic>
        <p:nvPicPr>
          <p:cNvPr id="18" name="Resim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37991" y="3505041"/>
            <a:ext cx="6154009" cy="1114581"/>
          </a:xfrm>
          <a:prstGeom prst="rect">
            <a:avLst/>
          </a:prstGeom>
        </p:spPr>
      </p:pic>
      <p:sp>
        <p:nvSpPr>
          <p:cNvPr id="20" name="Eksi 19"/>
          <p:cNvSpPr/>
          <p:nvPr/>
        </p:nvSpPr>
        <p:spPr>
          <a:xfrm rot="5400000">
            <a:off x="3059006" y="3338672"/>
            <a:ext cx="6076375" cy="332737"/>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pic>
        <p:nvPicPr>
          <p:cNvPr id="3" name="Resim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2317" y="1169680"/>
            <a:ext cx="5784323" cy="1133633"/>
          </a:xfrm>
          <a:prstGeom prst="rect">
            <a:avLst/>
          </a:prstGeom>
        </p:spPr>
      </p:pic>
      <p:pic>
        <p:nvPicPr>
          <p:cNvPr id="4" name="Resim 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160082" y="2371408"/>
            <a:ext cx="6024779" cy="1114581"/>
          </a:xfrm>
          <a:prstGeom prst="rect">
            <a:avLst/>
          </a:prstGeom>
        </p:spPr>
      </p:pic>
    </p:spTree>
    <p:extLst>
      <p:ext uri="{BB962C8B-B14F-4D97-AF65-F5344CB8AC3E}">
        <p14:creationId xmlns:p14="http://schemas.microsoft.com/office/powerpoint/2010/main" val="19872412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75015" y="190558"/>
            <a:ext cx="10515600" cy="1325563"/>
          </a:xfrm>
        </p:spPr>
        <p:txBody>
          <a:bodyPr>
            <a:normAutofit/>
          </a:bodyPr>
          <a:lstStyle/>
          <a:p>
            <a:r>
              <a:rPr lang="tr-TR" sz="4000" dirty="0">
                <a:hlinkClick r:id="rId2"/>
              </a:rPr>
              <a:t>İslam Tarihi Ve Sanatları Bölümü</a:t>
            </a:r>
            <a:endParaRPr lang="tr-TR" sz="4000" dirty="0"/>
          </a:p>
        </p:txBody>
      </p:sp>
      <p:pic>
        <p:nvPicPr>
          <p:cNvPr id="4" name="İçerik Yer Tutucus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44946" y="1516121"/>
            <a:ext cx="6173061" cy="1133633"/>
          </a:xfrm>
        </p:spPr>
      </p:pic>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945" y="2649754"/>
            <a:ext cx="6173061" cy="1105054"/>
          </a:xfrm>
          <a:prstGeom prst="rect">
            <a:avLst/>
          </a:prstGeom>
        </p:spPr>
      </p:pic>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44945" y="3783387"/>
            <a:ext cx="6144482" cy="1114581"/>
          </a:xfrm>
          <a:prstGeom prst="rect">
            <a:avLst/>
          </a:prstGeom>
        </p:spPr>
      </p:pic>
    </p:spTree>
    <p:extLst>
      <p:ext uri="{BB962C8B-B14F-4D97-AF65-F5344CB8AC3E}">
        <p14:creationId xmlns:p14="http://schemas.microsoft.com/office/powerpoint/2010/main" val="30648316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69720" y="207184"/>
            <a:ext cx="10515600" cy="1325563"/>
          </a:xfrm>
        </p:spPr>
        <p:txBody>
          <a:bodyPr/>
          <a:lstStyle/>
          <a:p>
            <a:r>
              <a:rPr lang="tr-TR" dirty="0">
                <a:hlinkClick r:id="rId2"/>
              </a:rPr>
              <a:t>Temel İslam Bilimleri Bölümü</a:t>
            </a:r>
            <a:endParaRPr lang="tr-TR" dirty="0"/>
          </a:p>
        </p:txBody>
      </p:sp>
      <p:sp>
        <p:nvSpPr>
          <p:cNvPr id="3" name="İçerik Yer Tutucusu 2"/>
          <p:cNvSpPr>
            <a:spLocks noGrp="1"/>
          </p:cNvSpPr>
          <p:nvPr>
            <p:ph idx="1"/>
          </p:nvPr>
        </p:nvSpPr>
        <p:spPr/>
        <p:txBody>
          <a:bodyPr/>
          <a:lstStyle/>
          <a:p>
            <a:r>
              <a:rPr lang="tr-TR" dirty="0">
                <a:hlinkClick r:id="rId3"/>
              </a:rPr>
              <a:t>Arap Dili ve Belagatı Anabilim Dalı</a:t>
            </a:r>
            <a:endParaRPr lang="tr-TR" dirty="0"/>
          </a:p>
          <a:p>
            <a:r>
              <a:rPr lang="tr-TR" dirty="0">
                <a:hlinkClick r:id="rId4"/>
              </a:rPr>
              <a:t>İslam Hukuku Anabilim Dalı</a:t>
            </a:r>
            <a:endParaRPr lang="tr-TR" dirty="0"/>
          </a:p>
          <a:p>
            <a:r>
              <a:rPr lang="tr-TR" dirty="0">
                <a:hlinkClick r:id="rId5"/>
              </a:rPr>
              <a:t>Kelam ve İslam Mezhepleri Tarihi Anabilim Dalı</a:t>
            </a:r>
            <a:endParaRPr lang="tr-TR" dirty="0"/>
          </a:p>
          <a:p>
            <a:r>
              <a:rPr lang="tr-TR" dirty="0">
                <a:hlinkClick r:id="rId6"/>
              </a:rPr>
              <a:t>Tasavvuf Anabilim Dalı</a:t>
            </a:r>
            <a:endParaRPr lang="tr-TR" dirty="0"/>
          </a:p>
          <a:p>
            <a:r>
              <a:rPr lang="tr-TR" dirty="0">
                <a:hlinkClick r:id="rId7"/>
              </a:rPr>
              <a:t>Tefsir Anabilim Dalı</a:t>
            </a:r>
            <a:endParaRPr lang="tr-TR" dirty="0"/>
          </a:p>
          <a:p>
            <a:r>
              <a:rPr lang="tr-TR" dirty="0">
                <a:hlinkClick r:id="rId8"/>
              </a:rPr>
              <a:t>Hadis Anabilim Dalı</a:t>
            </a:r>
            <a:endParaRPr lang="tr-TR" dirty="0"/>
          </a:p>
          <a:p>
            <a:pPr marL="0" indent="0">
              <a:buNone/>
            </a:pPr>
            <a:endParaRPr lang="tr-TR" dirty="0"/>
          </a:p>
        </p:txBody>
      </p:sp>
    </p:spTree>
    <p:extLst>
      <p:ext uri="{BB962C8B-B14F-4D97-AF65-F5344CB8AC3E}">
        <p14:creationId xmlns:p14="http://schemas.microsoft.com/office/powerpoint/2010/main" val="6224020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86345" y="500062"/>
            <a:ext cx="7948353" cy="1325563"/>
          </a:xfrm>
        </p:spPr>
        <p:txBody>
          <a:bodyPr>
            <a:normAutofit/>
          </a:bodyPr>
          <a:lstStyle/>
          <a:p>
            <a:r>
              <a:rPr lang="tr-TR" sz="4000" dirty="0">
                <a:hlinkClick r:id="rId2"/>
              </a:rPr>
              <a:t>Arap Dili ve Belagatı Anabilim Dalı</a:t>
            </a:r>
            <a:r>
              <a:rPr lang="tr-TR" sz="4000" dirty="0"/>
              <a:t/>
            </a:r>
            <a:br>
              <a:rPr lang="tr-TR" sz="4000" dirty="0"/>
            </a:br>
            <a:endParaRPr lang="tr-TR" sz="4000" dirty="0"/>
          </a:p>
        </p:txBody>
      </p:sp>
      <p:pic>
        <p:nvPicPr>
          <p:cNvPr id="4" name="İçerik Yer Tutucus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162843"/>
            <a:ext cx="6154009" cy="1152686"/>
          </a:xfrm>
        </p:spPr>
      </p:pic>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0833" y="4472728"/>
            <a:ext cx="6211167" cy="1143160"/>
          </a:xfrm>
          <a:prstGeom prst="rect">
            <a:avLst/>
          </a:prstGeom>
        </p:spPr>
      </p:pic>
      <p:pic>
        <p:nvPicPr>
          <p:cNvPr id="8" name="Resi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7991" y="1200948"/>
            <a:ext cx="6154009" cy="1114581"/>
          </a:xfrm>
          <a:prstGeom prst="rect">
            <a:avLst/>
          </a:prstGeom>
        </p:spPr>
      </p:pic>
      <p:pic>
        <p:nvPicPr>
          <p:cNvPr id="10" name="Resim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57044" y="3393071"/>
            <a:ext cx="6094474" cy="1124107"/>
          </a:xfrm>
          <a:prstGeom prst="rect">
            <a:avLst/>
          </a:prstGeom>
        </p:spPr>
      </p:pic>
      <p:sp>
        <p:nvSpPr>
          <p:cNvPr id="12" name="Eksi 11"/>
          <p:cNvSpPr/>
          <p:nvPr/>
        </p:nvSpPr>
        <p:spPr>
          <a:xfrm rot="5400000">
            <a:off x="3059006" y="3189038"/>
            <a:ext cx="6076375" cy="332737"/>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pic>
        <p:nvPicPr>
          <p:cNvPr id="3" name="Resim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219" y="2266849"/>
            <a:ext cx="5887272" cy="1114581"/>
          </a:xfrm>
          <a:prstGeom prst="rect">
            <a:avLst/>
          </a:prstGeom>
        </p:spPr>
      </p:pic>
      <p:pic>
        <p:nvPicPr>
          <p:cNvPr id="6" name="Resim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219" y="3402597"/>
            <a:ext cx="5920614" cy="1114581"/>
          </a:xfrm>
          <a:prstGeom prst="rect">
            <a:avLst/>
          </a:prstGeom>
        </p:spPr>
      </p:pic>
      <p:pic>
        <p:nvPicPr>
          <p:cNvPr id="9" name="Resim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151206" y="2271612"/>
            <a:ext cx="5925377" cy="1105054"/>
          </a:xfrm>
          <a:prstGeom prst="rect">
            <a:avLst/>
          </a:prstGeom>
        </p:spPr>
      </p:pic>
    </p:spTree>
    <p:extLst>
      <p:ext uri="{BB962C8B-B14F-4D97-AF65-F5344CB8AC3E}">
        <p14:creationId xmlns:p14="http://schemas.microsoft.com/office/powerpoint/2010/main" val="18685744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Unvan 1"/>
          <p:cNvSpPr>
            <a:spLocks noGrp="1"/>
          </p:cNvSpPr>
          <p:nvPr>
            <p:ph type="title"/>
          </p:nvPr>
        </p:nvSpPr>
        <p:spPr>
          <a:xfrm>
            <a:off x="1586345" y="500062"/>
            <a:ext cx="7948353" cy="1325563"/>
          </a:xfrm>
        </p:spPr>
        <p:txBody>
          <a:bodyPr>
            <a:normAutofit/>
          </a:bodyPr>
          <a:lstStyle/>
          <a:p>
            <a:r>
              <a:rPr lang="tr-TR" sz="4000" dirty="0">
                <a:hlinkClick r:id="rId2"/>
              </a:rPr>
              <a:t>Arap Dili ve Belagatı Anabilim Dalı</a:t>
            </a:r>
            <a:r>
              <a:rPr lang="tr-TR" sz="4000" dirty="0"/>
              <a:t/>
            </a:r>
            <a:br>
              <a:rPr lang="tr-TR" sz="4000" dirty="0"/>
            </a:br>
            <a:endParaRPr lang="tr-TR" sz="4000" dirty="0"/>
          </a:p>
        </p:txBody>
      </p:sp>
      <p:pic>
        <p:nvPicPr>
          <p:cNvPr id="4" name="İçerik Yer Tutucus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60335" y="1136573"/>
            <a:ext cx="6173061" cy="1143160"/>
          </a:xfrm>
        </p:spPr>
      </p:pic>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0335" y="2279733"/>
            <a:ext cx="6182588" cy="1143160"/>
          </a:xfrm>
          <a:prstGeom prst="rect">
            <a:avLst/>
          </a:prstGeom>
        </p:spPr>
      </p:pic>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60335" y="3422893"/>
            <a:ext cx="6125430" cy="1133633"/>
          </a:xfrm>
          <a:prstGeom prst="rect">
            <a:avLst/>
          </a:prstGeom>
        </p:spPr>
      </p:pic>
      <p:pic>
        <p:nvPicPr>
          <p:cNvPr id="2" name="Resim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60335" y="4566053"/>
            <a:ext cx="6011114" cy="1114581"/>
          </a:xfrm>
          <a:prstGeom prst="rect">
            <a:avLst/>
          </a:prstGeom>
        </p:spPr>
      </p:pic>
    </p:spTree>
    <p:extLst>
      <p:ext uri="{BB962C8B-B14F-4D97-AF65-F5344CB8AC3E}">
        <p14:creationId xmlns:p14="http://schemas.microsoft.com/office/powerpoint/2010/main" val="38088771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53094" y="500062"/>
            <a:ext cx="10515600" cy="1325563"/>
          </a:xfrm>
        </p:spPr>
        <p:txBody>
          <a:bodyPr/>
          <a:lstStyle/>
          <a:p>
            <a:r>
              <a:rPr lang="tr-TR" dirty="0">
                <a:hlinkClick r:id="rId2"/>
              </a:rPr>
              <a:t>İslam Hukuku Anabilim Dalı</a:t>
            </a:r>
            <a:r>
              <a:rPr lang="tr-TR" dirty="0"/>
              <a:t/>
            </a:r>
            <a:br>
              <a:rPr lang="tr-TR" dirty="0"/>
            </a:br>
            <a:endParaRPr lang="tr-TR" dirty="0"/>
          </a:p>
        </p:txBody>
      </p:sp>
      <p:pic>
        <p:nvPicPr>
          <p:cNvPr id="4" name="İçerik Yer Tutucus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162843"/>
            <a:ext cx="6249272" cy="1143160"/>
          </a:xfrm>
        </p:spPr>
      </p:pic>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06003"/>
            <a:ext cx="6163535" cy="1143160"/>
          </a:xfrm>
          <a:prstGeom prst="rect">
            <a:avLst/>
          </a:prstGeom>
        </p:spPr>
      </p:pic>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449163"/>
            <a:ext cx="6068272" cy="1143160"/>
          </a:xfrm>
          <a:prstGeom prst="rect">
            <a:avLst/>
          </a:prstGeom>
        </p:spPr>
      </p:pic>
      <p:pic>
        <p:nvPicPr>
          <p:cNvPr id="7" name="Resim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4592323"/>
            <a:ext cx="6211167" cy="1133633"/>
          </a:xfrm>
          <a:prstGeom prst="rect">
            <a:avLst/>
          </a:prstGeom>
        </p:spPr>
      </p:pic>
      <p:pic>
        <p:nvPicPr>
          <p:cNvPr id="8" name="Resim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28465" y="1162843"/>
            <a:ext cx="6163535" cy="1133633"/>
          </a:xfrm>
          <a:prstGeom prst="rect">
            <a:avLst/>
          </a:prstGeom>
        </p:spPr>
      </p:pic>
      <p:pic>
        <p:nvPicPr>
          <p:cNvPr id="9" name="Resim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11167" y="2296476"/>
            <a:ext cx="5980833" cy="1152686"/>
          </a:xfrm>
          <a:prstGeom prst="rect">
            <a:avLst/>
          </a:prstGeom>
        </p:spPr>
      </p:pic>
      <p:pic>
        <p:nvPicPr>
          <p:cNvPr id="10" name="Resim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9272" y="3454428"/>
            <a:ext cx="5934285" cy="1143160"/>
          </a:xfrm>
          <a:prstGeom prst="rect">
            <a:avLst/>
          </a:prstGeom>
        </p:spPr>
      </p:pic>
      <p:sp>
        <p:nvSpPr>
          <p:cNvPr id="11" name="Eksi 10"/>
          <p:cNvSpPr/>
          <p:nvPr/>
        </p:nvSpPr>
        <p:spPr>
          <a:xfrm rot="5400000">
            <a:off x="3100571" y="3280481"/>
            <a:ext cx="6076375" cy="332737"/>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990406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11531" y="450184"/>
            <a:ext cx="10515600" cy="1325563"/>
          </a:xfrm>
        </p:spPr>
        <p:txBody>
          <a:bodyPr>
            <a:noAutofit/>
          </a:bodyPr>
          <a:lstStyle/>
          <a:p>
            <a:r>
              <a:rPr lang="tr-TR" sz="2800" dirty="0">
                <a:hlinkClick r:id="rId2"/>
              </a:rPr>
              <a:t>Kelam ve İslam Mezhepleri Tarihi Anabilim Dalı</a:t>
            </a:r>
            <a:r>
              <a:rPr lang="tr-TR" sz="2800" dirty="0"/>
              <a:t/>
            </a:r>
            <a:br>
              <a:rPr lang="tr-TR" sz="2800" dirty="0"/>
            </a:br>
            <a:endParaRPr lang="tr-TR" sz="2800" dirty="0"/>
          </a:p>
        </p:txBody>
      </p:sp>
      <p:pic>
        <p:nvPicPr>
          <p:cNvPr id="4" name="İçerik Yer Tutucus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28700" y="1147009"/>
            <a:ext cx="6220693" cy="1257475"/>
          </a:xfrm>
        </p:spPr>
      </p:pic>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8700" y="2404484"/>
            <a:ext cx="6163535" cy="1152686"/>
          </a:xfrm>
          <a:prstGeom prst="rect">
            <a:avLst/>
          </a:prstGeom>
        </p:spPr>
      </p:pic>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28700" y="3557170"/>
            <a:ext cx="6230219" cy="1143160"/>
          </a:xfrm>
          <a:prstGeom prst="rect">
            <a:avLst/>
          </a:prstGeom>
        </p:spPr>
      </p:pic>
      <p:pic>
        <p:nvPicPr>
          <p:cNvPr id="7" name="Resim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9647" y="4700330"/>
            <a:ext cx="6182588" cy="1152686"/>
          </a:xfrm>
          <a:prstGeom prst="rect">
            <a:avLst/>
          </a:prstGeom>
        </p:spPr>
      </p:pic>
    </p:spTree>
    <p:extLst>
      <p:ext uri="{BB962C8B-B14F-4D97-AF65-F5344CB8AC3E}">
        <p14:creationId xmlns:p14="http://schemas.microsoft.com/office/powerpoint/2010/main" val="23899495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76400" y="500062"/>
            <a:ext cx="10515600" cy="1325563"/>
          </a:xfrm>
        </p:spPr>
        <p:txBody>
          <a:bodyPr/>
          <a:lstStyle/>
          <a:p>
            <a:r>
              <a:rPr lang="tr-TR" dirty="0">
                <a:hlinkClick r:id="rId2"/>
              </a:rPr>
              <a:t>Tasavvuf Anabilim Dalı</a:t>
            </a:r>
            <a:r>
              <a:rPr lang="tr-TR" dirty="0"/>
              <a:t/>
            </a:r>
            <a:br>
              <a:rPr lang="tr-TR" dirty="0"/>
            </a:br>
            <a:endParaRPr lang="tr-TR" dirty="0"/>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3086" y="1277861"/>
            <a:ext cx="6011114" cy="1095528"/>
          </a:xfrm>
          <a:prstGeom prst="rect">
            <a:avLst/>
          </a:prstGeom>
        </p:spPr>
      </p:pic>
    </p:spTree>
    <p:extLst>
      <p:ext uri="{BB962C8B-B14F-4D97-AF65-F5344CB8AC3E}">
        <p14:creationId xmlns:p14="http://schemas.microsoft.com/office/powerpoint/2010/main" val="9268115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44782" y="500062"/>
            <a:ext cx="10515600" cy="1325563"/>
          </a:xfrm>
        </p:spPr>
        <p:txBody>
          <a:bodyPr/>
          <a:lstStyle/>
          <a:p>
            <a:r>
              <a:rPr lang="tr-TR" dirty="0">
                <a:hlinkClick r:id="rId2"/>
              </a:rPr>
              <a:t>Tefsir Anabilim Dalı</a:t>
            </a:r>
            <a:r>
              <a:rPr lang="tr-TR" dirty="0"/>
              <a:t/>
            </a:r>
            <a:br>
              <a:rPr lang="tr-TR" dirty="0"/>
            </a:br>
            <a:endParaRPr lang="tr-TR" dirty="0"/>
          </a:p>
        </p:txBody>
      </p:sp>
      <p:pic>
        <p:nvPicPr>
          <p:cNvPr id="4" name="İçerik Yer Tutucus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249282"/>
            <a:ext cx="6211167" cy="1152686"/>
          </a:xfrm>
        </p:spPr>
      </p:pic>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01968"/>
            <a:ext cx="6154009" cy="1152686"/>
          </a:xfrm>
          <a:prstGeom prst="rect">
            <a:avLst/>
          </a:prstGeom>
        </p:spPr>
      </p:pic>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564180"/>
            <a:ext cx="6144482" cy="1143160"/>
          </a:xfrm>
          <a:prstGeom prst="rect">
            <a:avLst/>
          </a:prstGeom>
        </p:spPr>
      </p:pic>
      <p:pic>
        <p:nvPicPr>
          <p:cNvPr id="8" name="Resim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63535" y="2425784"/>
            <a:ext cx="6049218" cy="1105054"/>
          </a:xfrm>
          <a:prstGeom prst="rect">
            <a:avLst/>
          </a:prstGeom>
        </p:spPr>
      </p:pic>
      <p:pic>
        <p:nvPicPr>
          <p:cNvPr id="9" name="Resim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4533" y="1216779"/>
            <a:ext cx="5868219" cy="1152686"/>
          </a:xfrm>
          <a:prstGeom prst="rect">
            <a:avLst/>
          </a:prstGeom>
        </p:spPr>
      </p:pic>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4533" y="3530838"/>
            <a:ext cx="5815849" cy="1124107"/>
          </a:xfrm>
          <a:prstGeom prst="rect">
            <a:avLst/>
          </a:prstGeom>
        </p:spPr>
      </p:pic>
    </p:spTree>
    <p:extLst>
      <p:ext uri="{BB962C8B-B14F-4D97-AF65-F5344CB8AC3E}">
        <p14:creationId xmlns:p14="http://schemas.microsoft.com/office/powerpoint/2010/main" val="37382131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69720" y="500062"/>
            <a:ext cx="10515600" cy="1325563"/>
          </a:xfrm>
        </p:spPr>
        <p:txBody>
          <a:bodyPr/>
          <a:lstStyle/>
          <a:p>
            <a:r>
              <a:rPr lang="tr-TR" dirty="0">
                <a:hlinkClick r:id="rId2"/>
              </a:rPr>
              <a:t>Hadis Anabilim Dalı</a:t>
            </a:r>
            <a:r>
              <a:rPr lang="tr-TR" dirty="0"/>
              <a:t/>
            </a:r>
            <a:br>
              <a:rPr lang="tr-TR" dirty="0"/>
            </a:br>
            <a:endParaRPr lang="tr-TR" dirty="0"/>
          </a:p>
        </p:txBody>
      </p:sp>
      <p:pic>
        <p:nvPicPr>
          <p:cNvPr id="4" name="İçerik Yer Tutucusu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263571"/>
            <a:ext cx="6211167" cy="1124107"/>
          </a:xfrm>
        </p:spPr>
      </p:pic>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87678"/>
            <a:ext cx="6163535" cy="1095528"/>
          </a:xfrm>
          <a:prstGeom prst="rect">
            <a:avLst/>
          </a:prstGeom>
        </p:spPr>
      </p:pic>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6" y="3483206"/>
            <a:ext cx="6144482" cy="1143160"/>
          </a:xfrm>
          <a:prstGeom prst="rect">
            <a:avLst/>
          </a:prstGeom>
        </p:spPr>
      </p:pic>
      <p:pic>
        <p:nvPicPr>
          <p:cNvPr id="7" name="Resim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66476" y="1245732"/>
            <a:ext cx="6163535" cy="1133633"/>
          </a:xfrm>
          <a:prstGeom prst="rect">
            <a:avLst/>
          </a:prstGeom>
        </p:spPr>
      </p:pic>
      <p:pic>
        <p:nvPicPr>
          <p:cNvPr id="8" name="Resim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18939" y="2350786"/>
            <a:ext cx="6173061" cy="1152686"/>
          </a:xfrm>
          <a:prstGeom prst="rect">
            <a:avLst/>
          </a:prstGeom>
        </p:spPr>
      </p:pic>
    </p:spTree>
    <p:extLst>
      <p:ext uri="{BB962C8B-B14F-4D97-AF65-F5344CB8AC3E}">
        <p14:creationId xmlns:p14="http://schemas.microsoft.com/office/powerpoint/2010/main" val="42150965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523220"/>
          </a:xfrm>
          <a:prstGeom prst="rect">
            <a:avLst/>
          </a:prstGeom>
          <a:noFill/>
        </p:spPr>
        <p:txBody>
          <a:bodyPr wrap="square" rtlCol="0">
            <a:spAutoFit/>
          </a:bodyPr>
          <a:lstStyle/>
          <a:p>
            <a:r>
              <a:rPr lang="tr-TR" sz="2800" b="1" dirty="0" smtClean="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ÖĞRENCİLERİMİZ</a:t>
            </a:r>
            <a:endParaRPr lang="tr-TR" sz="28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5087" y="2982387"/>
            <a:ext cx="9366913" cy="309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78033" y="207183"/>
            <a:ext cx="10515600" cy="1325563"/>
          </a:xfrm>
        </p:spPr>
        <p:txBody>
          <a:bodyPr/>
          <a:lstStyle/>
          <a:p>
            <a:r>
              <a:rPr lang="tr-TR" dirty="0" smtClean="0"/>
              <a:t>Fakülte Koordinatörlükleri</a:t>
            </a:r>
            <a:endParaRPr lang="tr-TR" dirty="0"/>
          </a:p>
        </p:txBody>
      </p:sp>
      <p:sp>
        <p:nvSpPr>
          <p:cNvPr id="3" name="İçerik Yer Tutucusu 2"/>
          <p:cNvSpPr>
            <a:spLocks noGrp="1"/>
          </p:cNvSpPr>
          <p:nvPr>
            <p:ph idx="1"/>
          </p:nvPr>
        </p:nvSpPr>
        <p:spPr>
          <a:xfrm>
            <a:off x="838200" y="1667683"/>
            <a:ext cx="11255433" cy="4351338"/>
          </a:xfrm>
        </p:spPr>
        <p:txBody>
          <a:bodyPr/>
          <a:lstStyle/>
          <a:p>
            <a:r>
              <a:rPr lang="tr-TR" dirty="0" err="1"/>
              <a:t>Erasmus</a:t>
            </a:r>
            <a:r>
              <a:rPr lang="tr-TR" dirty="0" smtClean="0"/>
              <a:t>+                                                (</a:t>
            </a:r>
            <a:r>
              <a:rPr lang="tr-TR" dirty="0">
                <a:solidFill>
                  <a:srgbClr val="FF0000"/>
                </a:solidFill>
              </a:rPr>
              <a:t>Dr. Öğr. Üyesi </a:t>
            </a:r>
            <a:r>
              <a:rPr lang="tr-TR" dirty="0" smtClean="0">
                <a:solidFill>
                  <a:srgbClr val="FF0000"/>
                </a:solidFill>
              </a:rPr>
              <a:t>Fatih EROĞLAN</a:t>
            </a:r>
            <a:r>
              <a:rPr lang="tr-TR" dirty="0" smtClean="0"/>
              <a:t>)</a:t>
            </a:r>
          </a:p>
          <a:p>
            <a:pPr marL="0" indent="0">
              <a:buNone/>
            </a:pPr>
            <a:endParaRPr lang="tr-TR" dirty="0"/>
          </a:p>
          <a:p>
            <a:r>
              <a:rPr lang="tr-TR" dirty="0"/>
              <a:t>Mevlana Değişim </a:t>
            </a:r>
            <a:r>
              <a:rPr lang="tr-TR" dirty="0" smtClean="0"/>
              <a:t>Programı                 (</a:t>
            </a:r>
            <a:r>
              <a:rPr lang="tr-TR" dirty="0" smtClean="0">
                <a:solidFill>
                  <a:srgbClr val="FF0000"/>
                </a:solidFill>
              </a:rPr>
              <a:t>Dr</a:t>
            </a:r>
            <a:r>
              <a:rPr lang="tr-TR" dirty="0">
                <a:solidFill>
                  <a:srgbClr val="FF0000"/>
                </a:solidFill>
              </a:rPr>
              <a:t>. Öğr. </a:t>
            </a:r>
            <a:r>
              <a:rPr lang="tr-TR" dirty="0" smtClean="0">
                <a:solidFill>
                  <a:srgbClr val="FF0000"/>
                </a:solidFill>
              </a:rPr>
              <a:t>Üyesi Mehmet </a:t>
            </a:r>
            <a:r>
              <a:rPr lang="tr-TR" dirty="0">
                <a:solidFill>
                  <a:srgbClr val="FF0000"/>
                </a:solidFill>
              </a:rPr>
              <a:t>Macit </a:t>
            </a:r>
            <a:r>
              <a:rPr lang="tr-TR" dirty="0" smtClean="0">
                <a:solidFill>
                  <a:srgbClr val="FF0000"/>
                </a:solidFill>
              </a:rPr>
              <a:t>SEVGİLİ</a:t>
            </a:r>
            <a:r>
              <a:rPr lang="tr-TR" dirty="0" smtClean="0"/>
              <a:t>)</a:t>
            </a:r>
          </a:p>
          <a:p>
            <a:pPr marL="0" indent="0">
              <a:buNone/>
            </a:pPr>
            <a:endParaRPr lang="tr-TR" dirty="0"/>
          </a:p>
          <a:p>
            <a:r>
              <a:rPr lang="tr-TR" dirty="0" smtClean="0"/>
              <a:t>Farabi Değişim Programı                      (</a:t>
            </a:r>
            <a:r>
              <a:rPr lang="tr-TR" dirty="0" smtClean="0">
                <a:solidFill>
                  <a:srgbClr val="FF0000"/>
                </a:solidFill>
              </a:rPr>
              <a:t>Ar. Gör. </a:t>
            </a:r>
            <a:r>
              <a:rPr lang="tr-TR" smtClean="0">
                <a:solidFill>
                  <a:srgbClr val="FF0000"/>
                </a:solidFill>
              </a:rPr>
              <a:t>Yunus SANIR</a:t>
            </a:r>
            <a:r>
              <a:rPr lang="tr-TR" smtClean="0"/>
              <a:t>)</a:t>
            </a:r>
            <a:endParaRPr lang="tr-TR" dirty="0" smtClean="0"/>
          </a:p>
          <a:p>
            <a:pPr marL="0" indent="0">
              <a:buNone/>
            </a:pPr>
            <a:endParaRPr lang="tr-TR" dirty="0"/>
          </a:p>
          <a:p>
            <a:r>
              <a:rPr lang="tr-TR" dirty="0" smtClean="0"/>
              <a:t>Uluslararası İlişkiler Koordinatörlüğü (</a:t>
            </a:r>
            <a:r>
              <a:rPr lang="tr-TR" dirty="0" smtClean="0">
                <a:solidFill>
                  <a:srgbClr val="FF0000"/>
                </a:solidFill>
              </a:rPr>
              <a:t>Dr. Öğr. Üyesi İlyas ERPAY</a:t>
            </a:r>
            <a:r>
              <a:rPr lang="tr-TR" dirty="0" smtClean="0"/>
              <a:t>) </a:t>
            </a:r>
            <a:endParaRPr lang="tr-TR" dirty="0"/>
          </a:p>
        </p:txBody>
      </p:sp>
    </p:spTree>
    <p:extLst>
      <p:ext uri="{BB962C8B-B14F-4D97-AF65-F5344CB8AC3E}">
        <p14:creationId xmlns:p14="http://schemas.microsoft.com/office/powerpoint/2010/main" val="15293979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582510"/>
            <a:ext cx="6764482" cy="584775"/>
          </a:xfrm>
          <a:prstGeom prst="rect">
            <a:avLst/>
          </a:prstGeom>
          <a:noFill/>
        </p:spPr>
        <p:txBody>
          <a:bodyPr wrap="square" rtlCol="0">
            <a:spAutoFit/>
          </a:bodyPr>
          <a:lstStyle/>
          <a:p>
            <a:r>
              <a:rPr lang="tr-TR" sz="3200" b="1" dirty="0"/>
              <a:t>Öğrenci Sayımızın Yıllara Göre Değişimi</a:t>
            </a:r>
          </a:p>
        </p:txBody>
      </p:sp>
      <p:graphicFrame>
        <p:nvGraphicFramePr>
          <p:cNvPr id="3" name="Tablo 2"/>
          <p:cNvGraphicFramePr>
            <a:graphicFrameLocks noGrp="1"/>
          </p:cNvGraphicFramePr>
          <p:nvPr>
            <p:extLst>
              <p:ext uri="{D42A27DB-BD31-4B8C-83A1-F6EECF244321}">
                <p14:modId xmlns:p14="http://schemas.microsoft.com/office/powerpoint/2010/main" val="2336584695"/>
              </p:ext>
            </p:extLst>
          </p:nvPr>
        </p:nvGraphicFramePr>
        <p:xfrm>
          <a:off x="1259631" y="1275606"/>
          <a:ext cx="9767759" cy="4210794"/>
        </p:xfrm>
        <a:graphic>
          <a:graphicData uri="http://schemas.openxmlformats.org/drawingml/2006/table">
            <a:tbl>
              <a:tblPr firstRow="1" firstCol="1" lastRow="1" lastCol="1" bandRow="1" bandCol="1">
                <a:tableStyleId>{17292A2E-F333-43FB-9621-5CBBE7FDCDCB}</a:tableStyleId>
              </a:tblPr>
              <a:tblGrid>
                <a:gridCol w="3139199">
                  <a:extLst>
                    <a:ext uri="{9D8B030D-6E8A-4147-A177-3AD203B41FA5}">
                      <a16:colId xmlns:a16="http://schemas.microsoft.com/office/drawing/2014/main" val="20000"/>
                    </a:ext>
                  </a:extLst>
                </a:gridCol>
                <a:gridCol w="1649334">
                  <a:extLst>
                    <a:ext uri="{9D8B030D-6E8A-4147-A177-3AD203B41FA5}">
                      <a16:colId xmlns:a16="http://schemas.microsoft.com/office/drawing/2014/main" val="20001"/>
                    </a:ext>
                  </a:extLst>
                </a:gridCol>
                <a:gridCol w="1649334">
                  <a:extLst>
                    <a:ext uri="{9D8B030D-6E8A-4147-A177-3AD203B41FA5}">
                      <a16:colId xmlns:a16="http://schemas.microsoft.com/office/drawing/2014/main" val="20002"/>
                    </a:ext>
                  </a:extLst>
                </a:gridCol>
                <a:gridCol w="1678328">
                  <a:extLst>
                    <a:ext uri="{9D8B030D-6E8A-4147-A177-3AD203B41FA5}">
                      <a16:colId xmlns:a16="http://schemas.microsoft.com/office/drawing/2014/main" val="20003"/>
                    </a:ext>
                  </a:extLst>
                </a:gridCol>
                <a:gridCol w="1651564">
                  <a:extLst>
                    <a:ext uri="{9D8B030D-6E8A-4147-A177-3AD203B41FA5}">
                      <a16:colId xmlns:a16="http://schemas.microsoft.com/office/drawing/2014/main" val="20004"/>
                    </a:ext>
                  </a:extLst>
                </a:gridCol>
              </a:tblGrid>
              <a:tr h="1012119">
                <a:tc gridSpan="5">
                  <a:txBody>
                    <a:bodyPr/>
                    <a:lstStyle>
                      <a:lvl1pPr marL="0" algn="l" defTabSz="914400" rtl="0" eaLnBrk="1" latinLnBrk="0" hangingPunct="1">
                        <a:defRPr sz="1800" b="1" kern="1200">
                          <a:solidFill>
                            <a:schemeClr val="bg1"/>
                          </a:solidFill>
                          <a:latin typeface="Gill Sans MT"/>
                        </a:defRPr>
                      </a:lvl1pPr>
                      <a:lvl2pPr marL="457200" algn="l" defTabSz="914400" rtl="0" eaLnBrk="1" latinLnBrk="0" hangingPunct="1">
                        <a:defRPr sz="1800" b="1" kern="1200">
                          <a:solidFill>
                            <a:schemeClr val="bg1"/>
                          </a:solidFill>
                          <a:latin typeface="Gill Sans MT"/>
                        </a:defRPr>
                      </a:lvl2pPr>
                      <a:lvl3pPr marL="914400" algn="l" defTabSz="914400" rtl="0" eaLnBrk="1" latinLnBrk="0" hangingPunct="1">
                        <a:defRPr sz="1800" b="1" kern="1200">
                          <a:solidFill>
                            <a:schemeClr val="bg1"/>
                          </a:solidFill>
                          <a:latin typeface="Gill Sans MT"/>
                        </a:defRPr>
                      </a:lvl3pPr>
                      <a:lvl4pPr marL="1371600" algn="l" defTabSz="914400" rtl="0" eaLnBrk="1" latinLnBrk="0" hangingPunct="1">
                        <a:defRPr sz="1800" b="1" kern="1200">
                          <a:solidFill>
                            <a:schemeClr val="bg1"/>
                          </a:solidFill>
                          <a:latin typeface="Gill Sans MT"/>
                        </a:defRPr>
                      </a:lvl4pPr>
                      <a:lvl5pPr marL="1828800" algn="l" defTabSz="914400" rtl="0" eaLnBrk="1" latinLnBrk="0" hangingPunct="1">
                        <a:defRPr sz="1800" b="1" kern="1200">
                          <a:solidFill>
                            <a:schemeClr val="bg1"/>
                          </a:solidFill>
                          <a:latin typeface="Gill Sans MT"/>
                        </a:defRPr>
                      </a:lvl5pPr>
                      <a:lvl6pPr marL="2286000" algn="l" defTabSz="914400" rtl="0" eaLnBrk="1" latinLnBrk="0" hangingPunct="1">
                        <a:defRPr sz="1800" b="1" kern="1200">
                          <a:solidFill>
                            <a:schemeClr val="bg1"/>
                          </a:solidFill>
                          <a:latin typeface="Gill Sans MT"/>
                        </a:defRPr>
                      </a:lvl6pPr>
                      <a:lvl7pPr marL="2743200" algn="l" defTabSz="914400" rtl="0" eaLnBrk="1" latinLnBrk="0" hangingPunct="1">
                        <a:defRPr sz="1800" b="1" kern="1200">
                          <a:solidFill>
                            <a:schemeClr val="bg1"/>
                          </a:solidFill>
                          <a:latin typeface="Gill Sans MT"/>
                        </a:defRPr>
                      </a:lvl7pPr>
                      <a:lvl8pPr marL="3200400" algn="l" defTabSz="914400" rtl="0" eaLnBrk="1" latinLnBrk="0" hangingPunct="1">
                        <a:defRPr sz="1800" b="1" kern="1200">
                          <a:solidFill>
                            <a:schemeClr val="bg1"/>
                          </a:solidFill>
                          <a:latin typeface="Gill Sans MT"/>
                        </a:defRPr>
                      </a:lvl8pPr>
                      <a:lvl9pPr marL="3657600" algn="l" defTabSz="914400" rtl="0" eaLnBrk="1" latinLnBrk="0" hangingPunct="1">
                        <a:defRPr sz="1800" b="1" kern="1200">
                          <a:solidFill>
                            <a:schemeClr val="bg1"/>
                          </a:solidFill>
                          <a:latin typeface="Gill Sans MT"/>
                        </a:defRPr>
                      </a:lvl9pPr>
                    </a:lstStyle>
                    <a:p>
                      <a:pPr marL="1374140" algn="l">
                        <a:spcBef>
                          <a:spcPts val="330"/>
                        </a:spcBef>
                        <a:spcAft>
                          <a:spcPts val="0"/>
                        </a:spcAft>
                      </a:pPr>
                      <a:r>
                        <a:rPr lang="tr-TR" sz="2800" dirty="0" smtClean="0">
                          <a:effectLst/>
                        </a:rPr>
                        <a:t>Yıllara </a:t>
                      </a:r>
                      <a:r>
                        <a:rPr lang="tr-TR" sz="2800" dirty="0">
                          <a:effectLst/>
                        </a:rPr>
                        <a:t>Göre Öğrenci Sayıları </a:t>
                      </a:r>
                      <a:endParaRPr lang="tr-TR" sz="2400"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720896">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318770" algn="ctr">
                        <a:lnSpc>
                          <a:spcPct val="150000"/>
                        </a:lnSpc>
                        <a:spcAft>
                          <a:spcPts val="0"/>
                        </a:spcAft>
                      </a:pPr>
                      <a:r>
                        <a:rPr lang="tr-TR" sz="2400" dirty="0">
                          <a:effectLst/>
                        </a:rPr>
                        <a:t>Birim/Bölüm Adı</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marL="297180" algn="ctr">
                        <a:lnSpc>
                          <a:spcPct val="150000"/>
                        </a:lnSpc>
                        <a:spcAft>
                          <a:spcPts val="0"/>
                        </a:spcAft>
                      </a:pPr>
                      <a:r>
                        <a:rPr lang="tr-TR" sz="2800" b="1" dirty="0" smtClean="0">
                          <a:solidFill>
                            <a:srgbClr val="C00000"/>
                          </a:solidFill>
                          <a:effectLst/>
                          <a:latin typeface="Arial Rounded MT Bold" panose="020F0704030504030204" pitchFamily="34" charset="0"/>
                        </a:rPr>
                        <a:t>2017</a:t>
                      </a:r>
                      <a:endParaRPr lang="tr-TR" sz="2400" b="1" dirty="0">
                        <a:solidFill>
                          <a:srgbClr val="C00000"/>
                        </a:solidFill>
                        <a:effectLst/>
                        <a:latin typeface="Arial Rounded MT Bold" panose="020F0704030504030204" pitchFamily="34" charset="0"/>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289560" algn="ctr">
                        <a:lnSpc>
                          <a:spcPct val="150000"/>
                        </a:lnSpc>
                        <a:spcAft>
                          <a:spcPts val="0"/>
                        </a:spcAft>
                      </a:pPr>
                      <a:r>
                        <a:rPr lang="tr-TR" sz="2800" b="1" dirty="0" smtClean="0">
                          <a:solidFill>
                            <a:srgbClr val="C00000"/>
                          </a:solidFill>
                          <a:effectLst/>
                          <a:latin typeface="Arial Rounded MT Bold" panose="020F0704030504030204" pitchFamily="34" charset="0"/>
                        </a:rPr>
                        <a:t>2018</a:t>
                      </a:r>
                      <a:endParaRPr lang="tr-TR" sz="2400" b="1" dirty="0">
                        <a:solidFill>
                          <a:srgbClr val="C00000"/>
                        </a:solidFill>
                        <a:effectLst/>
                        <a:latin typeface="Arial Rounded MT Bold" panose="020F0704030504030204" pitchFamily="34" charset="0"/>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289560" algn="ctr">
                        <a:lnSpc>
                          <a:spcPct val="150000"/>
                        </a:lnSpc>
                        <a:spcAft>
                          <a:spcPts val="0"/>
                        </a:spcAft>
                      </a:pPr>
                      <a:r>
                        <a:rPr lang="tr-TR" sz="2800" b="1" dirty="0" smtClean="0">
                          <a:solidFill>
                            <a:srgbClr val="C00000"/>
                          </a:solidFill>
                          <a:effectLst/>
                          <a:latin typeface="Arial Rounded MT Bold" panose="020F0704030504030204" pitchFamily="34" charset="0"/>
                        </a:rPr>
                        <a:t>2019</a:t>
                      </a:r>
                      <a:endParaRPr lang="tr-TR" sz="2400" b="1" dirty="0">
                        <a:solidFill>
                          <a:srgbClr val="C00000"/>
                        </a:solidFill>
                        <a:effectLst/>
                        <a:latin typeface="Arial Rounded MT Bold" panose="020F0704030504030204" pitchFamily="34" charset="0"/>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289560" algn="ctr">
                        <a:lnSpc>
                          <a:spcPct val="150000"/>
                        </a:lnSpc>
                        <a:spcAft>
                          <a:spcPts val="0"/>
                        </a:spcAft>
                      </a:pPr>
                      <a:r>
                        <a:rPr lang="tr-TR" sz="2800" b="1" dirty="0" smtClean="0">
                          <a:solidFill>
                            <a:srgbClr val="C00000"/>
                          </a:solidFill>
                          <a:effectLst/>
                          <a:latin typeface="Arial Rounded MT Bold" panose="020F0704030504030204" pitchFamily="34" charset="0"/>
                        </a:rPr>
                        <a:t>2020</a:t>
                      </a:r>
                      <a:endParaRPr lang="tr-TR" sz="2400" b="1" dirty="0">
                        <a:solidFill>
                          <a:srgbClr val="C00000"/>
                        </a:solidFill>
                        <a:effectLst/>
                        <a:latin typeface="Arial Rounded MT Bold" panose="020F0704030504030204" pitchFamily="34" charset="0"/>
                        <a:ea typeface="Times New Roman"/>
                      </a:endParaRPr>
                    </a:p>
                  </a:txBody>
                  <a:tcPr marL="0" marR="0" marT="0" marB="0"/>
                </a:tc>
                <a:extLst>
                  <a:ext uri="{0D108BD9-81ED-4DB2-BD59-A6C34878D82A}">
                    <a16:rowId xmlns:a16="http://schemas.microsoft.com/office/drawing/2014/main" val="10001"/>
                  </a:ext>
                </a:extLst>
              </a:tr>
              <a:tr h="871281">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dirty="0" smtClean="0">
                          <a:effectLst/>
                        </a:rPr>
                        <a:t> İlahiyat</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2000" b="0" dirty="0" smtClean="0">
                          <a:effectLst/>
                        </a:rPr>
                        <a:t> 646</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b="0" dirty="0" smtClean="0">
                          <a:effectLst/>
                        </a:rPr>
                        <a:t>675</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b="0" dirty="0" smtClean="0">
                          <a:effectLst/>
                          <a:latin typeface="Gill Sans MT" panose="020B0502020104020203" pitchFamily="34" charset="0"/>
                          <a:ea typeface="Times New Roman"/>
                        </a:rPr>
                        <a:t>707</a:t>
                      </a:r>
                      <a:endParaRPr lang="tr-TR" sz="2000" b="0" dirty="0">
                        <a:effectLst/>
                        <a:latin typeface="Gill Sans MT" panose="020B0502020104020203" pitchFamily="34" charset="0"/>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b="0" dirty="0" smtClean="0">
                          <a:effectLst/>
                          <a:latin typeface="Gill Sans MT" panose="020B0502020104020203" pitchFamily="34" charset="0"/>
                          <a:ea typeface="Times New Roman"/>
                        </a:rPr>
                        <a:t>715</a:t>
                      </a:r>
                      <a:endParaRPr lang="tr-TR" sz="2000" b="0" dirty="0">
                        <a:effectLst/>
                        <a:latin typeface="Gill Sans MT" panose="020B0502020104020203" pitchFamily="34" charset="0"/>
                        <a:ea typeface="Times New Roman"/>
                      </a:endParaRPr>
                    </a:p>
                  </a:txBody>
                  <a:tcPr marL="0" marR="0" marT="0" marB="0"/>
                </a:tc>
                <a:extLst>
                  <a:ext uri="{0D108BD9-81ED-4DB2-BD59-A6C34878D82A}">
                    <a16:rowId xmlns:a16="http://schemas.microsoft.com/office/drawing/2014/main" val="10002"/>
                  </a:ext>
                </a:extLst>
              </a:tr>
              <a:tr h="656444">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dirty="0" smtClean="0">
                          <a:effectLst/>
                        </a:rPr>
                        <a:t> İlahiyat </a:t>
                      </a:r>
                      <a:r>
                        <a:rPr lang="tr-TR" sz="2000" dirty="0">
                          <a:effectLst/>
                        </a:rPr>
                        <a:t>(İ.Ö.)</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kern="1200">
                          <a:solidFill>
                            <a:schemeClr val="tx1"/>
                          </a:solidFill>
                          <a:latin typeface="Gill Sans MT"/>
                        </a:defRPr>
                      </a:lvl1pPr>
                      <a:lvl2pPr marL="457200" algn="l" defTabSz="914400" rtl="0" eaLnBrk="1" latinLnBrk="0" hangingPunct="1">
                        <a:defRPr sz="1800" kern="1200">
                          <a:solidFill>
                            <a:schemeClr val="tx1"/>
                          </a:solidFill>
                          <a:latin typeface="Gill Sans MT"/>
                        </a:defRPr>
                      </a:lvl2pPr>
                      <a:lvl3pPr marL="914400" algn="l" defTabSz="914400" rtl="0" eaLnBrk="1" latinLnBrk="0" hangingPunct="1">
                        <a:defRPr sz="1800" kern="1200">
                          <a:solidFill>
                            <a:schemeClr val="tx1"/>
                          </a:solidFill>
                          <a:latin typeface="Gill Sans MT"/>
                        </a:defRPr>
                      </a:lvl3pPr>
                      <a:lvl4pPr marL="1371600" algn="l" defTabSz="914400" rtl="0" eaLnBrk="1" latinLnBrk="0" hangingPunct="1">
                        <a:defRPr sz="1800" kern="1200">
                          <a:solidFill>
                            <a:schemeClr val="tx1"/>
                          </a:solidFill>
                          <a:latin typeface="Gill Sans MT"/>
                        </a:defRPr>
                      </a:lvl4pPr>
                      <a:lvl5pPr marL="1828800" algn="l" defTabSz="914400" rtl="0" eaLnBrk="1" latinLnBrk="0" hangingPunct="1">
                        <a:defRPr sz="1800" kern="1200">
                          <a:solidFill>
                            <a:schemeClr val="tx1"/>
                          </a:solidFill>
                          <a:latin typeface="Gill Sans MT"/>
                        </a:defRPr>
                      </a:lvl5pPr>
                      <a:lvl6pPr marL="2286000" algn="l" defTabSz="914400" rtl="0" eaLnBrk="1" latinLnBrk="0" hangingPunct="1">
                        <a:defRPr sz="1800" kern="1200">
                          <a:solidFill>
                            <a:schemeClr val="tx1"/>
                          </a:solidFill>
                          <a:latin typeface="Gill Sans MT"/>
                        </a:defRPr>
                      </a:lvl6pPr>
                      <a:lvl7pPr marL="2743200" algn="l" defTabSz="914400" rtl="0" eaLnBrk="1" latinLnBrk="0" hangingPunct="1">
                        <a:defRPr sz="1800" kern="1200">
                          <a:solidFill>
                            <a:schemeClr val="tx1"/>
                          </a:solidFill>
                          <a:latin typeface="Gill Sans MT"/>
                        </a:defRPr>
                      </a:lvl7pPr>
                      <a:lvl8pPr marL="3200400" algn="l" defTabSz="914400" rtl="0" eaLnBrk="1" latinLnBrk="0" hangingPunct="1">
                        <a:defRPr sz="1800" kern="1200">
                          <a:solidFill>
                            <a:schemeClr val="tx1"/>
                          </a:solidFill>
                          <a:latin typeface="Gill Sans MT"/>
                        </a:defRPr>
                      </a:lvl8pPr>
                      <a:lvl9pPr marL="3657600" algn="l" defTabSz="914400" rtl="0" eaLnBrk="1" latinLnBrk="0" hangingPunct="1">
                        <a:defRPr sz="1800" kern="1200">
                          <a:solidFill>
                            <a:schemeClr val="tx1"/>
                          </a:solidFill>
                          <a:latin typeface="Gill Sans MT"/>
                        </a:defRPr>
                      </a:lvl9pPr>
                    </a:lstStyle>
                    <a:p>
                      <a:pPr algn="ctr">
                        <a:lnSpc>
                          <a:spcPct val="150000"/>
                        </a:lnSpc>
                        <a:spcAft>
                          <a:spcPts val="0"/>
                        </a:spcAft>
                      </a:pPr>
                      <a:r>
                        <a:rPr lang="tr-TR" sz="2000" b="0" dirty="0" smtClean="0">
                          <a:effectLst/>
                        </a:rPr>
                        <a:t> 491</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b="0" dirty="0" smtClean="0">
                          <a:effectLst/>
                        </a:rPr>
                        <a:t>534</a:t>
                      </a:r>
                      <a:endParaRPr lang="tr-TR" sz="2000" b="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b="0" dirty="0" smtClean="0">
                          <a:effectLst/>
                          <a:latin typeface="Gill Sans MT" panose="020B0502020104020203" pitchFamily="34" charset="0"/>
                          <a:ea typeface="Times New Roman"/>
                        </a:rPr>
                        <a:t>591</a:t>
                      </a:r>
                      <a:endParaRPr lang="tr-TR" sz="2000" b="0" dirty="0">
                        <a:effectLst/>
                        <a:latin typeface="Gill Sans MT" panose="020B0502020104020203" pitchFamily="34" charset="0"/>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000" b="0" dirty="0" smtClean="0">
                          <a:effectLst/>
                          <a:latin typeface="Gill Sans MT" panose="020B0502020104020203" pitchFamily="34" charset="0"/>
                          <a:ea typeface="Times New Roman"/>
                        </a:rPr>
                        <a:t>572</a:t>
                      </a:r>
                      <a:endParaRPr lang="tr-TR" sz="2000" b="0" dirty="0">
                        <a:effectLst/>
                        <a:latin typeface="Gill Sans MT" panose="020B0502020104020203" pitchFamily="34" charset="0"/>
                        <a:ea typeface="Times New Roman"/>
                      </a:endParaRPr>
                    </a:p>
                  </a:txBody>
                  <a:tcPr marL="0" marR="0" marT="0" marB="0"/>
                </a:tc>
                <a:extLst>
                  <a:ext uri="{0D108BD9-81ED-4DB2-BD59-A6C34878D82A}">
                    <a16:rowId xmlns:a16="http://schemas.microsoft.com/office/drawing/2014/main" val="10003"/>
                  </a:ext>
                </a:extLst>
              </a:tr>
              <a:tr h="950054">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marL="34925" algn="ctr">
                        <a:lnSpc>
                          <a:spcPct val="150000"/>
                        </a:lnSpc>
                        <a:spcBef>
                          <a:spcPts val="540"/>
                        </a:spcBef>
                        <a:spcAft>
                          <a:spcPts val="0"/>
                        </a:spcAft>
                      </a:pPr>
                      <a:r>
                        <a:rPr lang="tr-TR" sz="2400" dirty="0">
                          <a:effectLst/>
                        </a:rPr>
                        <a:t>TOPLAM</a:t>
                      </a:r>
                      <a:endParaRPr lang="tr-TR" sz="2000"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800" dirty="0" smtClean="0">
                          <a:effectLst/>
                        </a:rPr>
                        <a:t> 1137</a:t>
                      </a:r>
                      <a:endParaRPr lang="tr-TR" sz="2800" b="1"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800" dirty="0" smtClean="0">
                          <a:effectLst/>
                        </a:rPr>
                        <a:t>1209</a:t>
                      </a:r>
                      <a:endParaRPr lang="tr-TR" sz="2800" b="1" dirty="0">
                        <a:effectLst/>
                        <a:latin typeface="Times New Roman"/>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800" b="1" dirty="0" smtClean="0">
                          <a:effectLst/>
                          <a:latin typeface="Gill Sans MT" panose="020B0502020104020203" pitchFamily="34" charset="0"/>
                          <a:ea typeface="Times New Roman"/>
                        </a:rPr>
                        <a:t>1298</a:t>
                      </a:r>
                      <a:endParaRPr lang="tr-TR" sz="2800" b="1" dirty="0">
                        <a:effectLst/>
                        <a:latin typeface="Gill Sans MT" panose="020B0502020104020203" pitchFamily="34" charset="0"/>
                        <a:ea typeface="Times New Roman"/>
                      </a:endParaRPr>
                    </a:p>
                  </a:txBody>
                  <a:tcPr marL="0" marR="0" marT="0" marB="0"/>
                </a:tc>
                <a:tc>
                  <a:txBody>
                    <a:bodyPr/>
                    <a:lstStyle>
                      <a:lvl1pPr marL="0" algn="l" defTabSz="914400" rtl="0" eaLnBrk="1" latinLnBrk="0" hangingPunct="1">
                        <a:defRPr sz="1800" b="1" kern="1200">
                          <a:solidFill>
                            <a:schemeClr val="tx1"/>
                          </a:solidFill>
                          <a:latin typeface="Gill Sans MT"/>
                        </a:defRPr>
                      </a:lvl1pPr>
                      <a:lvl2pPr marL="457200" algn="l" defTabSz="914400" rtl="0" eaLnBrk="1" latinLnBrk="0" hangingPunct="1">
                        <a:defRPr sz="1800" b="1" kern="1200">
                          <a:solidFill>
                            <a:schemeClr val="tx1"/>
                          </a:solidFill>
                          <a:latin typeface="Gill Sans MT"/>
                        </a:defRPr>
                      </a:lvl2pPr>
                      <a:lvl3pPr marL="914400" algn="l" defTabSz="914400" rtl="0" eaLnBrk="1" latinLnBrk="0" hangingPunct="1">
                        <a:defRPr sz="1800" b="1" kern="1200">
                          <a:solidFill>
                            <a:schemeClr val="tx1"/>
                          </a:solidFill>
                          <a:latin typeface="Gill Sans MT"/>
                        </a:defRPr>
                      </a:lvl3pPr>
                      <a:lvl4pPr marL="1371600" algn="l" defTabSz="914400" rtl="0" eaLnBrk="1" latinLnBrk="0" hangingPunct="1">
                        <a:defRPr sz="1800" b="1" kern="1200">
                          <a:solidFill>
                            <a:schemeClr val="tx1"/>
                          </a:solidFill>
                          <a:latin typeface="Gill Sans MT"/>
                        </a:defRPr>
                      </a:lvl4pPr>
                      <a:lvl5pPr marL="1828800" algn="l" defTabSz="914400" rtl="0" eaLnBrk="1" latinLnBrk="0" hangingPunct="1">
                        <a:defRPr sz="1800" b="1" kern="1200">
                          <a:solidFill>
                            <a:schemeClr val="tx1"/>
                          </a:solidFill>
                          <a:latin typeface="Gill Sans MT"/>
                        </a:defRPr>
                      </a:lvl5pPr>
                      <a:lvl6pPr marL="2286000" algn="l" defTabSz="914400" rtl="0" eaLnBrk="1" latinLnBrk="0" hangingPunct="1">
                        <a:defRPr sz="1800" b="1" kern="1200">
                          <a:solidFill>
                            <a:schemeClr val="tx1"/>
                          </a:solidFill>
                          <a:latin typeface="Gill Sans MT"/>
                        </a:defRPr>
                      </a:lvl6pPr>
                      <a:lvl7pPr marL="2743200" algn="l" defTabSz="914400" rtl="0" eaLnBrk="1" latinLnBrk="0" hangingPunct="1">
                        <a:defRPr sz="1800" b="1" kern="1200">
                          <a:solidFill>
                            <a:schemeClr val="tx1"/>
                          </a:solidFill>
                          <a:latin typeface="Gill Sans MT"/>
                        </a:defRPr>
                      </a:lvl7pPr>
                      <a:lvl8pPr marL="3200400" algn="l" defTabSz="914400" rtl="0" eaLnBrk="1" latinLnBrk="0" hangingPunct="1">
                        <a:defRPr sz="1800" b="1" kern="1200">
                          <a:solidFill>
                            <a:schemeClr val="tx1"/>
                          </a:solidFill>
                          <a:latin typeface="Gill Sans MT"/>
                        </a:defRPr>
                      </a:lvl8pPr>
                      <a:lvl9pPr marL="3657600" algn="l" defTabSz="914400" rtl="0" eaLnBrk="1" latinLnBrk="0" hangingPunct="1">
                        <a:defRPr sz="1800" b="1" kern="1200">
                          <a:solidFill>
                            <a:schemeClr val="tx1"/>
                          </a:solidFill>
                          <a:latin typeface="Gill Sans MT"/>
                        </a:defRPr>
                      </a:lvl9pPr>
                    </a:lstStyle>
                    <a:p>
                      <a:pPr algn="ctr">
                        <a:lnSpc>
                          <a:spcPct val="150000"/>
                        </a:lnSpc>
                        <a:spcAft>
                          <a:spcPts val="0"/>
                        </a:spcAft>
                      </a:pPr>
                      <a:r>
                        <a:rPr lang="tr-TR" sz="2800" b="1" dirty="0" smtClean="0">
                          <a:effectLst/>
                          <a:latin typeface="Gill Sans MT" panose="020B0502020104020203" pitchFamily="34" charset="0"/>
                          <a:ea typeface="Times New Roman"/>
                        </a:rPr>
                        <a:t>1287</a:t>
                      </a:r>
                      <a:endParaRPr lang="tr-TR" sz="2800" b="1" dirty="0">
                        <a:effectLst/>
                        <a:latin typeface="Gill Sans MT" panose="020B0502020104020203" pitchFamily="34" charset="0"/>
                        <a:ea typeface="Times New Roman"/>
                      </a:endParaRPr>
                    </a:p>
                  </a:txBody>
                  <a:tcPr marL="0" marR="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29784" y="337829"/>
            <a:ext cx="10515600" cy="1325563"/>
          </a:xfrm>
        </p:spPr>
        <p:txBody>
          <a:bodyPr>
            <a:noAutofit/>
          </a:bodyPr>
          <a:lstStyle/>
          <a:p>
            <a:r>
              <a:rPr lang="tr-TR" sz="2400" b="1" dirty="0"/>
              <a:t>Yıllara Göre Fakültemize Kayıt Yapan Yabancı Uyruklu Öğrenci Değişim Tablosu</a:t>
            </a:r>
            <a:br>
              <a:rPr lang="tr-TR" sz="2400" b="1" dirty="0"/>
            </a:b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3094401166"/>
              </p:ext>
            </p:extLst>
          </p:nvPr>
        </p:nvGraphicFramePr>
        <p:xfrm>
          <a:off x="2279176" y="1501253"/>
          <a:ext cx="8598090" cy="4405378"/>
        </p:xfrm>
        <a:graphic>
          <a:graphicData uri="http://schemas.openxmlformats.org/drawingml/2006/table">
            <a:tbl>
              <a:tblPr firstRow="1" firstCol="1" lastRow="1" lastCol="1" bandRow="1" bandCol="1">
                <a:tableStyleId>{0505E3EF-67EA-436B-97B2-0124C06EBD24}</a:tableStyleId>
              </a:tblPr>
              <a:tblGrid>
                <a:gridCol w="1198555">
                  <a:extLst>
                    <a:ext uri="{9D8B030D-6E8A-4147-A177-3AD203B41FA5}">
                      <a16:colId xmlns:a16="http://schemas.microsoft.com/office/drawing/2014/main" val="20000"/>
                    </a:ext>
                  </a:extLst>
                </a:gridCol>
                <a:gridCol w="498668">
                  <a:extLst>
                    <a:ext uri="{9D8B030D-6E8A-4147-A177-3AD203B41FA5}">
                      <a16:colId xmlns:a16="http://schemas.microsoft.com/office/drawing/2014/main" val="20001"/>
                    </a:ext>
                  </a:extLst>
                </a:gridCol>
                <a:gridCol w="599277">
                  <a:extLst>
                    <a:ext uri="{9D8B030D-6E8A-4147-A177-3AD203B41FA5}">
                      <a16:colId xmlns:a16="http://schemas.microsoft.com/office/drawing/2014/main" val="20002"/>
                    </a:ext>
                  </a:extLst>
                </a:gridCol>
                <a:gridCol w="599277">
                  <a:extLst>
                    <a:ext uri="{9D8B030D-6E8A-4147-A177-3AD203B41FA5}">
                      <a16:colId xmlns:a16="http://schemas.microsoft.com/office/drawing/2014/main" val="20003"/>
                    </a:ext>
                  </a:extLst>
                </a:gridCol>
                <a:gridCol w="620273">
                  <a:extLst>
                    <a:ext uri="{9D8B030D-6E8A-4147-A177-3AD203B41FA5}">
                      <a16:colId xmlns:a16="http://schemas.microsoft.com/office/drawing/2014/main" val="20004"/>
                    </a:ext>
                  </a:extLst>
                </a:gridCol>
                <a:gridCol w="620273">
                  <a:extLst>
                    <a:ext uri="{9D8B030D-6E8A-4147-A177-3AD203B41FA5}">
                      <a16:colId xmlns:a16="http://schemas.microsoft.com/office/drawing/2014/main" val="20005"/>
                    </a:ext>
                  </a:extLst>
                </a:gridCol>
                <a:gridCol w="620273">
                  <a:extLst>
                    <a:ext uri="{9D8B030D-6E8A-4147-A177-3AD203B41FA5}">
                      <a16:colId xmlns:a16="http://schemas.microsoft.com/office/drawing/2014/main" val="20006"/>
                    </a:ext>
                  </a:extLst>
                </a:gridCol>
                <a:gridCol w="619399">
                  <a:extLst>
                    <a:ext uri="{9D8B030D-6E8A-4147-A177-3AD203B41FA5}">
                      <a16:colId xmlns:a16="http://schemas.microsoft.com/office/drawing/2014/main" val="20007"/>
                    </a:ext>
                  </a:extLst>
                </a:gridCol>
                <a:gridCol w="620273">
                  <a:extLst>
                    <a:ext uri="{9D8B030D-6E8A-4147-A177-3AD203B41FA5}">
                      <a16:colId xmlns:a16="http://schemas.microsoft.com/office/drawing/2014/main" val="20008"/>
                    </a:ext>
                  </a:extLst>
                </a:gridCol>
                <a:gridCol w="620273">
                  <a:extLst>
                    <a:ext uri="{9D8B030D-6E8A-4147-A177-3AD203B41FA5}">
                      <a16:colId xmlns:a16="http://schemas.microsoft.com/office/drawing/2014/main" val="20009"/>
                    </a:ext>
                  </a:extLst>
                </a:gridCol>
                <a:gridCol w="620273">
                  <a:extLst>
                    <a:ext uri="{9D8B030D-6E8A-4147-A177-3AD203B41FA5}">
                      <a16:colId xmlns:a16="http://schemas.microsoft.com/office/drawing/2014/main" val="20010"/>
                    </a:ext>
                  </a:extLst>
                </a:gridCol>
                <a:gridCol w="680638">
                  <a:extLst>
                    <a:ext uri="{9D8B030D-6E8A-4147-A177-3AD203B41FA5}">
                      <a16:colId xmlns:a16="http://schemas.microsoft.com/office/drawing/2014/main" val="20011"/>
                    </a:ext>
                  </a:extLst>
                </a:gridCol>
                <a:gridCol w="680638">
                  <a:extLst>
                    <a:ext uri="{9D8B030D-6E8A-4147-A177-3AD203B41FA5}">
                      <a16:colId xmlns:a16="http://schemas.microsoft.com/office/drawing/2014/main" val="20012"/>
                    </a:ext>
                  </a:extLst>
                </a:gridCol>
              </a:tblGrid>
              <a:tr h="548421">
                <a:tc gridSpan="13">
                  <a:txBody>
                    <a:bodyPr/>
                    <a:lstStyle/>
                    <a:p>
                      <a:pPr marL="920750" algn="ctr">
                        <a:lnSpc>
                          <a:spcPct val="150000"/>
                        </a:lnSpc>
                        <a:spcBef>
                          <a:spcPts val="795"/>
                        </a:spcBef>
                        <a:spcAft>
                          <a:spcPts val="0"/>
                        </a:spcAft>
                      </a:pPr>
                      <a:r>
                        <a:rPr lang="tr-TR" sz="2000" b="1" dirty="0" smtClean="0">
                          <a:effectLst/>
                        </a:rPr>
                        <a:t>Yabancı </a:t>
                      </a:r>
                      <a:r>
                        <a:rPr lang="tr-TR" sz="2000" b="1" dirty="0">
                          <a:effectLst/>
                        </a:rPr>
                        <a:t>Uyruklu Öğrencilerin </a:t>
                      </a:r>
                      <a:r>
                        <a:rPr lang="tr-TR" sz="2000" b="1" dirty="0" smtClean="0">
                          <a:effectLst/>
                        </a:rPr>
                        <a:t>Sayısı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548421">
                <a:tc rowSpan="2">
                  <a:txBody>
                    <a:bodyPr/>
                    <a:lstStyle/>
                    <a:p>
                      <a:pPr algn="ctr">
                        <a:lnSpc>
                          <a:spcPct val="150000"/>
                        </a:lnSpc>
                        <a:spcAft>
                          <a:spcPts val="0"/>
                        </a:spcAft>
                      </a:pPr>
                      <a:r>
                        <a:rPr lang="tr-TR" sz="2000" b="1">
                          <a:effectLst/>
                        </a:rPr>
                        <a:t> </a:t>
                      </a:r>
                      <a:endParaRPr lang="tr-TR" sz="1800" b="1">
                        <a:effectLst/>
                      </a:endParaRPr>
                    </a:p>
                    <a:p>
                      <a:pPr algn="ctr">
                        <a:lnSpc>
                          <a:spcPct val="150000"/>
                        </a:lnSpc>
                        <a:spcBef>
                          <a:spcPts val="10"/>
                        </a:spcBef>
                        <a:spcAft>
                          <a:spcPts val="0"/>
                        </a:spcAft>
                      </a:pPr>
                      <a:r>
                        <a:rPr lang="tr-TR" sz="2800" b="1">
                          <a:effectLst/>
                        </a:rPr>
                        <a:t> </a:t>
                      </a:r>
                      <a:endParaRPr lang="tr-TR" sz="1800" b="1">
                        <a:effectLst/>
                      </a:endParaRPr>
                    </a:p>
                    <a:p>
                      <a:pPr marL="165735" algn="ctr">
                        <a:lnSpc>
                          <a:spcPct val="150000"/>
                        </a:lnSpc>
                        <a:spcAft>
                          <a:spcPts val="0"/>
                        </a:spcAft>
                      </a:pPr>
                      <a:r>
                        <a:rPr lang="tr-TR" sz="2000" b="1">
                          <a:effectLst/>
                        </a:rPr>
                        <a:t>Birimi</a:t>
                      </a:r>
                      <a:endParaRPr lang="tr-TR" sz="1800" b="1">
                        <a:effectLst/>
                        <a:latin typeface="Times New Roman"/>
                        <a:ea typeface="Times New Roman"/>
                      </a:endParaRPr>
                    </a:p>
                  </a:txBody>
                  <a:tcPr marL="0" marR="0" marT="0" marB="0"/>
                </a:tc>
                <a:tc gridSpan="3">
                  <a:txBody>
                    <a:bodyPr/>
                    <a:lstStyle/>
                    <a:p>
                      <a:pPr marL="363220" algn="ctr">
                        <a:lnSpc>
                          <a:spcPct val="150000"/>
                        </a:lnSpc>
                        <a:spcBef>
                          <a:spcPts val="470"/>
                        </a:spcBef>
                        <a:spcAft>
                          <a:spcPts val="0"/>
                        </a:spcAft>
                      </a:pPr>
                      <a:r>
                        <a:rPr lang="tr-TR" sz="2000" b="1" dirty="0" smtClean="0">
                          <a:effectLst/>
                        </a:rPr>
                        <a:t>2017</a:t>
                      </a:r>
                      <a:r>
                        <a:rPr lang="tr-TR" sz="2000" b="1" baseline="0" dirty="0" smtClean="0">
                          <a:effectLst/>
                        </a:rPr>
                        <a:t> </a:t>
                      </a:r>
                      <a:r>
                        <a:rPr lang="tr-TR" sz="2000" b="1" dirty="0" smtClean="0">
                          <a:effectLst/>
                        </a:rPr>
                        <a:t>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0530" algn="ctr">
                        <a:lnSpc>
                          <a:spcPct val="150000"/>
                        </a:lnSpc>
                        <a:spcBef>
                          <a:spcPts val="470"/>
                        </a:spcBef>
                        <a:spcAft>
                          <a:spcPts val="0"/>
                        </a:spcAft>
                      </a:pPr>
                      <a:r>
                        <a:rPr lang="tr-TR" sz="2000" b="1" dirty="0" smtClean="0">
                          <a:effectLst/>
                        </a:rPr>
                        <a:t>2018  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smtClean="0">
                          <a:effectLst/>
                        </a:rPr>
                        <a:t>2019</a:t>
                      </a:r>
                      <a:r>
                        <a:rPr lang="tr-TR" sz="2000" b="1" baseline="0" dirty="0" smtClean="0">
                          <a:effectLst/>
                        </a:rPr>
                        <a:t>  </a:t>
                      </a:r>
                      <a:r>
                        <a:rPr lang="tr-TR" sz="2000" b="1" dirty="0" smtClean="0">
                          <a:effectLst/>
                        </a:rPr>
                        <a:t> </a:t>
                      </a:r>
                      <a:r>
                        <a:rPr lang="tr-TR" sz="2000" b="1" dirty="0">
                          <a:effectLst/>
                        </a:rPr>
                        <a:t>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smtClean="0">
                          <a:effectLst/>
                        </a:rPr>
                        <a:t>2020</a:t>
                      </a:r>
                      <a:r>
                        <a:rPr lang="tr-TR" sz="2000" b="1" baseline="0" dirty="0" smtClean="0">
                          <a:effectLst/>
                        </a:rPr>
                        <a:t>  </a:t>
                      </a:r>
                      <a:r>
                        <a:rPr lang="tr-TR" sz="2000" b="1" dirty="0" smtClean="0">
                          <a:effectLst/>
                        </a:rPr>
                        <a:t> </a:t>
                      </a:r>
                      <a:r>
                        <a:rPr lang="tr-TR" sz="2000" b="1" dirty="0">
                          <a:effectLst/>
                        </a:rPr>
                        <a:t>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448584">
                <a:tc vMerge="1">
                  <a:txBody>
                    <a:bodyPr/>
                    <a:lstStyle/>
                    <a:p>
                      <a:endParaRPr lang="tr-TR"/>
                    </a:p>
                  </a:txBody>
                  <a:tcPr/>
                </a:tc>
                <a:tc>
                  <a:txBody>
                    <a:bodyPr/>
                    <a:lstStyle/>
                    <a:p>
                      <a:pPr marL="269240" algn="ctr">
                        <a:lnSpc>
                          <a:spcPct val="150000"/>
                        </a:lnSpc>
                        <a:spcBef>
                          <a:spcPts val="710"/>
                        </a:spcBef>
                        <a:spcAft>
                          <a:spcPts val="0"/>
                        </a:spcAft>
                      </a:pPr>
                      <a:r>
                        <a:rPr lang="tr-TR" sz="2000" b="1" dirty="0">
                          <a:effectLst/>
                        </a:rPr>
                        <a:t>Kız</a:t>
                      </a:r>
                      <a:endParaRPr lang="tr-TR" sz="1800" b="1" dirty="0">
                        <a:effectLst/>
                        <a:latin typeface="Times New Roman"/>
                        <a:ea typeface="Times New Roman"/>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marL="129540" algn="ctr">
                        <a:lnSpc>
                          <a:spcPct val="150000"/>
                        </a:lnSpc>
                        <a:spcBef>
                          <a:spcPts val="1005"/>
                        </a:spcBef>
                        <a:spcAft>
                          <a:spcPts val="0"/>
                        </a:spcAft>
                      </a:pPr>
                      <a:r>
                        <a:rPr lang="tr-TR" sz="2000" b="1">
                          <a:effectLst/>
                        </a:rPr>
                        <a:t>Toplam</a:t>
                      </a:r>
                      <a:endParaRPr lang="tr-TR" sz="1800" b="1">
                        <a:effectLst/>
                        <a:latin typeface="Times New Roman"/>
                        <a:ea typeface="Times New Roman"/>
                      </a:endParaRPr>
                    </a:p>
                  </a:txBody>
                  <a:tcPr marL="0" marR="0" marT="0" marB="0" vert="vert270"/>
                </a:tc>
                <a:tc>
                  <a:txBody>
                    <a:bodyPr/>
                    <a:lstStyle/>
                    <a:p>
                      <a:pPr marL="269240" algn="ctr">
                        <a:lnSpc>
                          <a:spcPct val="150000"/>
                        </a:lnSpc>
                        <a:spcBef>
                          <a:spcPts val="1005"/>
                        </a:spcBef>
                        <a:spcAft>
                          <a:spcPts val="0"/>
                        </a:spcAft>
                      </a:pPr>
                      <a:r>
                        <a:rPr lang="tr-TR" sz="2000" b="1" dirty="0">
                          <a:effectLst/>
                        </a:rPr>
                        <a:t>Kız</a:t>
                      </a:r>
                      <a:endParaRPr lang="tr-TR" sz="1800" b="1" dirty="0">
                        <a:effectLst/>
                        <a:latin typeface="Times New Roman"/>
                        <a:ea typeface="Times New Roman"/>
                      </a:endParaRPr>
                    </a:p>
                  </a:txBody>
                  <a:tcPr marL="0" marR="0" marT="0" marB="0" vert="vert270"/>
                </a:tc>
                <a:tc>
                  <a:txBody>
                    <a:bodyPr/>
                    <a:lstStyle/>
                    <a:p>
                      <a:pPr marL="180340" algn="ctr">
                        <a:lnSpc>
                          <a:spcPct val="150000"/>
                        </a:lnSpc>
                        <a:spcBef>
                          <a:spcPts val="650"/>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marL="129540" algn="ctr">
                        <a:lnSpc>
                          <a:spcPct val="150000"/>
                        </a:lnSpc>
                        <a:spcBef>
                          <a:spcPts val="1005"/>
                        </a:spcBef>
                        <a:spcAft>
                          <a:spcPts val="0"/>
                        </a:spcAft>
                      </a:pPr>
                      <a:r>
                        <a:rPr lang="tr-TR" sz="2000" b="1">
                          <a:effectLst/>
                        </a:rPr>
                        <a:t>Toplam</a:t>
                      </a:r>
                      <a:endParaRPr lang="tr-TR" sz="1800" b="1">
                        <a:effectLst/>
                        <a:latin typeface="Times New Roman"/>
                        <a:ea typeface="Times New Roman"/>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a:ea typeface="Times New Roman"/>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smtClean="0">
                          <a:effectLst/>
                        </a:rPr>
                        <a:t>Toplam</a:t>
                      </a:r>
                      <a:endParaRPr lang="tr-TR" sz="1800" b="1" dirty="0">
                        <a:effectLst/>
                        <a:latin typeface="Times New Roman"/>
                        <a:ea typeface="Times New Roman"/>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a:ea typeface="Times New Roman"/>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a:ea typeface="Times New Roman"/>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smtClean="0">
                          <a:effectLst/>
                        </a:rPr>
                        <a:t>Toplam</a:t>
                      </a:r>
                      <a:endParaRPr lang="tr-TR" sz="1800" b="1" dirty="0">
                        <a:effectLst/>
                        <a:latin typeface="Times New Roman"/>
                        <a:ea typeface="Times New Roman"/>
                      </a:endParaRPr>
                    </a:p>
                  </a:txBody>
                  <a:tcPr marL="0" marR="0" marT="0" marB="0" vert="vert270"/>
                </a:tc>
                <a:extLst>
                  <a:ext uri="{0D108BD9-81ED-4DB2-BD59-A6C34878D82A}">
                    <a16:rowId xmlns:a16="http://schemas.microsoft.com/office/drawing/2014/main" val="10002"/>
                  </a:ext>
                </a:extLst>
              </a:tr>
              <a:tr h="472776">
                <a:tc>
                  <a:txBody>
                    <a:bodyPr/>
                    <a:lstStyle/>
                    <a:p>
                      <a:pPr algn="ctr">
                        <a:lnSpc>
                          <a:spcPct val="150000"/>
                        </a:lnSpc>
                        <a:spcAft>
                          <a:spcPts val="0"/>
                        </a:spcAft>
                      </a:pPr>
                      <a:r>
                        <a:rPr lang="tr-TR" sz="2000" b="1">
                          <a:effectLst/>
                        </a:rPr>
                        <a:t>İlahiyat</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5</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6</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11</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18</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21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9</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36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46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86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132</a:t>
                      </a:r>
                      <a:endParaRPr lang="tr-TR" sz="1800" b="1" dirty="0">
                        <a:effectLst/>
                        <a:latin typeface="Times New Roman"/>
                        <a:ea typeface="Times New Roman"/>
                      </a:endParaRPr>
                    </a:p>
                  </a:txBody>
                  <a:tcPr marL="0" marR="0" marT="0" marB="0"/>
                </a:tc>
                <a:extLst>
                  <a:ext uri="{0D108BD9-81ED-4DB2-BD59-A6C34878D82A}">
                    <a16:rowId xmlns:a16="http://schemas.microsoft.com/office/drawing/2014/main" val="10003"/>
                  </a:ext>
                </a:extLst>
              </a:tr>
              <a:tr h="726183">
                <a:tc>
                  <a:txBody>
                    <a:bodyPr/>
                    <a:lstStyle/>
                    <a:p>
                      <a:pPr algn="ctr">
                        <a:lnSpc>
                          <a:spcPct val="150000"/>
                        </a:lnSpc>
                        <a:spcAft>
                          <a:spcPts val="0"/>
                        </a:spcAft>
                      </a:pPr>
                      <a:r>
                        <a:rPr lang="tr-TR" sz="2000" b="1">
                          <a:effectLst/>
                        </a:rPr>
                        <a:t>İlahiyat (İ.Ö.)</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9</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26</a:t>
                      </a:r>
                      <a:endParaRPr lang="tr-TR" sz="1800" b="1" dirty="0">
                        <a:effectLst/>
                        <a:latin typeface="Times New Roman"/>
                        <a:ea typeface="Times New Roman"/>
                      </a:endParaRPr>
                    </a:p>
                  </a:txBody>
                  <a:tcPr marL="0" marR="0" marT="0" marB="0"/>
                </a:tc>
                <a:extLst>
                  <a:ext uri="{0D108BD9-81ED-4DB2-BD59-A6C34878D82A}">
                    <a16:rowId xmlns:a16="http://schemas.microsoft.com/office/drawing/2014/main" val="10004"/>
                  </a:ext>
                </a:extLst>
              </a:tr>
              <a:tr h="472776">
                <a:tc>
                  <a:txBody>
                    <a:bodyPr/>
                    <a:lstStyle/>
                    <a:p>
                      <a:pPr marL="34925" algn="ctr">
                        <a:lnSpc>
                          <a:spcPct val="150000"/>
                        </a:lnSpc>
                        <a:spcBef>
                          <a:spcPts val="420"/>
                        </a:spcBef>
                        <a:spcAft>
                          <a:spcPts val="0"/>
                        </a:spcAft>
                      </a:pPr>
                      <a:r>
                        <a:rPr lang="tr-TR" sz="2000" b="1">
                          <a:effectLst/>
                        </a:rPr>
                        <a:t>TOPLAM</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a:effectLst/>
                        </a:rPr>
                        <a:t>5</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a:effectLst/>
                        </a:rPr>
                        <a:t>11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21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2000" b="1" dirty="0">
                          <a:effectLst/>
                        </a:rPr>
                        <a:t>24</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16</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47</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63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55</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103</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158</a:t>
                      </a:r>
                      <a:endParaRPr lang="tr-TR" sz="1800" b="1" dirty="0">
                        <a:effectLst/>
                        <a:latin typeface="Times New Roman"/>
                        <a:ea typeface="Times New Roman"/>
                      </a:endParaRPr>
                    </a:p>
                  </a:txBody>
                  <a:tcPr marL="0" marR="0"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686546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629784" y="337829"/>
            <a:ext cx="10515600" cy="1325563"/>
          </a:xfrm>
        </p:spPr>
        <p:txBody>
          <a:bodyPr>
            <a:noAutofit/>
          </a:bodyPr>
          <a:lstStyle/>
          <a:p>
            <a:r>
              <a:rPr lang="tr-TR" sz="2400" b="1" dirty="0"/>
              <a:t>Yıllara Göre </a:t>
            </a:r>
            <a:r>
              <a:rPr lang="tr-TR" sz="2400" b="1" dirty="0" smtClean="0"/>
              <a:t>Fakültemiz Değişim Programı Hareketliliği</a:t>
            </a:r>
            <a:r>
              <a:rPr lang="tr-TR" sz="2400" b="1" dirty="0"/>
              <a:t/>
            </a:r>
            <a:br>
              <a:rPr lang="tr-TR" sz="2400" b="1" dirty="0"/>
            </a:b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1914251495"/>
              </p:ext>
            </p:extLst>
          </p:nvPr>
        </p:nvGraphicFramePr>
        <p:xfrm>
          <a:off x="2279173" y="1501253"/>
          <a:ext cx="8934695" cy="4405378"/>
        </p:xfrm>
        <a:graphic>
          <a:graphicData uri="http://schemas.openxmlformats.org/drawingml/2006/table">
            <a:tbl>
              <a:tblPr firstRow="1" firstCol="1" lastRow="1" lastCol="1" bandRow="1" bandCol="1">
                <a:tableStyleId>{0505E3EF-67EA-436B-97B2-0124C06EBD24}</a:tableStyleId>
              </a:tblPr>
              <a:tblGrid>
                <a:gridCol w="1245477">
                  <a:extLst>
                    <a:ext uri="{9D8B030D-6E8A-4147-A177-3AD203B41FA5}">
                      <a16:colId xmlns:a16="http://schemas.microsoft.com/office/drawing/2014/main" val="20000"/>
                    </a:ext>
                  </a:extLst>
                </a:gridCol>
                <a:gridCol w="518190">
                  <a:extLst>
                    <a:ext uri="{9D8B030D-6E8A-4147-A177-3AD203B41FA5}">
                      <a16:colId xmlns:a16="http://schemas.microsoft.com/office/drawing/2014/main" val="20001"/>
                    </a:ext>
                  </a:extLst>
                </a:gridCol>
                <a:gridCol w="622738">
                  <a:extLst>
                    <a:ext uri="{9D8B030D-6E8A-4147-A177-3AD203B41FA5}">
                      <a16:colId xmlns:a16="http://schemas.microsoft.com/office/drawing/2014/main" val="20002"/>
                    </a:ext>
                  </a:extLst>
                </a:gridCol>
                <a:gridCol w="622738">
                  <a:extLst>
                    <a:ext uri="{9D8B030D-6E8A-4147-A177-3AD203B41FA5}">
                      <a16:colId xmlns:a16="http://schemas.microsoft.com/office/drawing/2014/main" val="20003"/>
                    </a:ext>
                  </a:extLst>
                </a:gridCol>
                <a:gridCol w="644556">
                  <a:extLst>
                    <a:ext uri="{9D8B030D-6E8A-4147-A177-3AD203B41FA5}">
                      <a16:colId xmlns:a16="http://schemas.microsoft.com/office/drawing/2014/main" val="20004"/>
                    </a:ext>
                  </a:extLst>
                </a:gridCol>
                <a:gridCol w="644556">
                  <a:extLst>
                    <a:ext uri="{9D8B030D-6E8A-4147-A177-3AD203B41FA5}">
                      <a16:colId xmlns:a16="http://schemas.microsoft.com/office/drawing/2014/main" val="20005"/>
                    </a:ext>
                  </a:extLst>
                </a:gridCol>
                <a:gridCol w="644556">
                  <a:extLst>
                    <a:ext uri="{9D8B030D-6E8A-4147-A177-3AD203B41FA5}">
                      <a16:colId xmlns:a16="http://schemas.microsoft.com/office/drawing/2014/main" val="20006"/>
                    </a:ext>
                  </a:extLst>
                </a:gridCol>
                <a:gridCol w="643648">
                  <a:extLst>
                    <a:ext uri="{9D8B030D-6E8A-4147-A177-3AD203B41FA5}">
                      <a16:colId xmlns:a16="http://schemas.microsoft.com/office/drawing/2014/main" val="20007"/>
                    </a:ext>
                  </a:extLst>
                </a:gridCol>
                <a:gridCol w="644556">
                  <a:extLst>
                    <a:ext uri="{9D8B030D-6E8A-4147-A177-3AD203B41FA5}">
                      <a16:colId xmlns:a16="http://schemas.microsoft.com/office/drawing/2014/main" val="20008"/>
                    </a:ext>
                  </a:extLst>
                </a:gridCol>
                <a:gridCol w="644556">
                  <a:extLst>
                    <a:ext uri="{9D8B030D-6E8A-4147-A177-3AD203B41FA5}">
                      <a16:colId xmlns:a16="http://schemas.microsoft.com/office/drawing/2014/main" val="20009"/>
                    </a:ext>
                  </a:extLst>
                </a:gridCol>
                <a:gridCol w="644556">
                  <a:extLst>
                    <a:ext uri="{9D8B030D-6E8A-4147-A177-3AD203B41FA5}">
                      <a16:colId xmlns:a16="http://schemas.microsoft.com/office/drawing/2014/main" val="20010"/>
                    </a:ext>
                  </a:extLst>
                </a:gridCol>
                <a:gridCol w="707284">
                  <a:extLst>
                    <a:ext uri="{9D8B030D-6E8A-4147-A177-3AD203B41FA5}">
                      <a16:colId xmlns:a16="http://schemas.microsoft.com/office/drawing/2014/main" val="20011"/>
                    </a:ext>
                  </a:extLst>
                </a:gridCol>
                <a:gridCol w="707284">
                  <a:extLst>
                    <a:ext uri="{9D8B030D-6E8A-4147-A177-3AD203B41FA5}">
                      <a16:colId xmlns:a16="http://schemas.microsoft.com/office/drawing/2014/main" val="20012"/>
                    </a:ext>
                  </a:extLst>
                </a:gridCol>
              </a:tblGrid>
              <a:tr h="548421">
                <a:tc gridSpan="13">
                  <a:txBody>
                    <a:bodyPr/>
                    <a:lstStyle/>
                    <a:p>
                      <a:pPr marL="920750" algn="l">
                        <a:lnSpc>
                          <a:spcPct val="150000"/>
                        </a:lnSpc>
                        <a:spcBef>
                          <a:spcPts val="795"/>
                        </a:spcBef>
                        <a:spcAft>
                          <a:spcPts val="0"/>
                        </a:spcAft>
                      </a:pPr>
                      <a:r>
                        <a:rPr lang="tr-TR" sz="2000" b="1" dirty="0" smtClean="0">
                          <a:effectLst/>
                        </a:rPr>
                        <a:t>Değişim Programı ile Giden-Gelen Öğrenci Sayıları 2019-2020 Eğitim Yılı</a:t>
                      </a:r>
                      <a:endParaRPr lang="tr-TR" sz="1800" b="1" dirty="0">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548421">
                <a:tc rowSpan="2">
                  <a:txBody>
                    <a:bodyPr/>
                    <a:lstStyle/>
                    <a:p>
                      <a:pPr algn="ctr">
                        <a:lnSpc>
                          <a:spcPct val="150000"/>
                        </a:lnSpc>
                        <a:spcAft>
                          <a:spcPts val="0"/>
                        </a:spcAft>
                      </a:pPr>
                      <a:r>
                        <a:rPr lang="tr-TR" sz="2000" b="1">
                          <a:effectLst/>
                        </a:rPr>
                        <a:t> </a:t>
                      </a:r>
                      <a:endParaRPr lang="tr-TR" sz="1800" b="1">
                        <a:effectLst/>
                      </a:endParaRPr>
                    </a:p>
                    <a:p>
                      <a:pPr algn="ctr">
                        <a:lnSpc>
                          <a:spcPct val="150000"/>
                        </a:lnSpc>
                        <a:spcBef>
                          <a:spcPts val="10"/>
                        </a:spcBef>
                        <a:spcAft>
                          <a:spcPts val="0"/>
                        </a:spcAft>
                      </a:pPr>
                      <a:r>
                        <a:rPr lang="tr-TR" sz="2800" b="1">
                          <a:effectLst/>
                        </a:rPr>
                        <a:t> </a:t>
                      </a:r>
                      <a:endParaRPr lang="tr-TR" sz="1800" b="1">
                        <a:effectLst/>
                      </a:endParaRPr>
                    </a:p>
                    <a:p>
                      <a:pPr marL="165735" algn="ctr">
                        <a:lnSpc>
                          <a:spcPct val="150000"/>
                        </a:lnSpc>
                        <a:spcAft>
                          <a:spcPts val="0"/>
                        </a:spcAft>
                      </a:pPr>
                      <a:r>
                        <a:rPr lang="tr-TR" sz="2000" b="1">
                          <a:effectLst/>
                        </a:rPr>
                        <a:t>Birimi</a:t>
                      </a:r>
                      <a:endParaRPr lang="tr-TR" sz="1800" b="1">
                        <a:effectLst/>
                        <a:latin typeface="Times New Roman"/>
                        <a:ea typeface="Times New Roman"/>
                      </a:endParaRPr>
                    </a:p>
                  </a:txBody>
                  <a:tcPr marL="0" marR="0" marT="0" marB="0"/>
                </a:tc>
                <a:tc gridSpan="3">
                  <a:txBody>
                    <a:bodyPr/>
                    <a:lstStyle/>
                    <a:p>
                      <a:pPr marL="352425" algn="ctr">
                        <a:lnSpc>
                          <a:spcPct val="150000"/>
                        </a:lnSpc>
                        <a:spcBef>
                          <a:spcPts val="470"/>
                        </a:spcBef>
                        <a:spcAft>
                          <a:spcPts val="0"/>
                        </a:spcAft>
                      </a:pPr>
                      <a:r>
                        <a:rPr lang="tr-TR" sz="2000" b="1" dirty="0" smtClean="0">
                          <a:solidFill>
                            <a:srgbClr val="FF0000"/>
                          </a:solidFill>
                          <a:effectLst/>
                        </a:rPr>
                        <a:t>Mevlana</a:t>
                      </a:r>
                      <a:endParaRPr lang="tr-TR" sz="1800" b="1" dirty="0">
                        <a:solidFill>
                          <a:srgbClr val="FF0000"/>
                        </a:solidFill>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363220" algn="ctr">
                        <a:lnSpc>
                          <a:spcPct val="150000"/>
                        </a:lnSpc>
                        <a:spcBef>
                          <a:spcPts val="470"/>
                        </a:spcBef>
                        <a:spcAft>
                          <a:spcPts val="0"/>
                        </a:spcAft>
                      </a:pPr>
                      <a:r>
                        <a:rPr lang="tr-TR" sz="2000" b="1" dirty="0" err="1" smtClean="0">
                          <a:solidFill>
                            <a:srgbClr val="FF0000"/>
                          </a:solidFill>
                          <a:effectLst/>
                        </a:rPr>
                        <a:t>Erasmus</a:t>
                      </a:r>
                      <a:endParaRPr lang="tr-TR" sz="1800" b="1" dirty="0">
                        <a:solidFill>
                          <a:srgbClr val="FF0000"/>
                        </a:solidFill>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0530" algn="ctr">
                        <a:lnSpc>
                          <a:spcPct val="150000"/>
                        </a:lnSpc>
                        <a:spcBef>
                          <a:spcPts val="470"/>
                        </a:spcBef>
                        <a:spcAft>
                          <a:spcPts val="0"/>
                        </a:spcAft>
                      </a:pPr>
                      <a:r>
                        <a:rPr lang="tr-TR" sz="2000" b="1" dirty="0" smtClean="0">
                          <a:solidFill>
                            <a:srgbClr val="FF0000"/>
                          </a:solidFill>
                          <a:effectLst/>
                        </a:rPr>
                        <a:t>Farabi</a:t>
                      </a:r>
                      <a:endParaRPr lang="tr-TR" sz="1800" b="1" dirty="0">
                        <a:solidFill>
                          <a:srgbClr val="FF0000"/>
                        </a:solidFill>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smtClean="0">
                          <a:solidFill>
                            <a:srgbClr val="FF0000"/>
                          </a:solidFill>
                          <a:effectLst/>
                        </a:rPr>
                        <a:t>2019-2020</a:t>
                      </a:r>
                      <a:r>
                        <a:rPr lang="tr-TR" sz="2000" b="1" baseline="0" dirty="0" smtClean="0">
                          <a:solidFill>
                            <a:srgbClr val="FF0000"/>
                          </a:solidFill>
                          <a:effectLst/>
                        </a:rPr>
                        <a:t> </a:t>
                      </a:r>
                      <a:r>
                        <a:rPr lang="tr-TR" sz="2000" b="1" dirty="0" smtClean="0">
                          <a:solidFill>
                            <a:srgbClr val="FF0000"/>
                          </a:solidFill>
                          <a:effectLst/>
                        </a:rPr>
                        <a:t>Yılı</a:t>
                      </a:r>
                      <a:endParaRPr lang="tr-TR" sz="1800" b="1" dirty="0">
                        <a:solidFill>
                          <a:srgbClr val="FF0000"/>
                        </a:solidFill>
                        <a:effectLst/>
                        <a:latin typeface="Times New Roman"/>
                        <a:ea typeface="Times New Roman"/>
                      </a:endParaRPr>
                    </a:p>
                  </a:txBody>
                  <a:tcPr marL="0" marR="0" marT="0" marB="0"/>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448584">
                <a:tc vMerge="1">
                  <a:txBody>
                    <a:bodyPr/>
                    <a:lstStyle/>
                    <a:p>
                      <a:endParaRPr lang="tr-TR"/>
                    </a:p>
                  </a:txBody>
                  <a:tcPr/>
                </a:tc>
                <a:tc>
                  <a:txBody>
                    <a:bodyPr/>
                    <a:lstStyle/>
                    <a:p>
                      <a:pPr marL="269240" algn="ctr">
                        <a:lnSpc>
                          <a:spcPct val="150000"/>
                        </a:lnSpc>
                        <a:spcBef>
                          <a:spcPts val="790"/>
                        </a:spcBef>
                        <a:spcAft>
                          <a:spcPts val="0"/>
                        </a:spcAft>
                      </a:pPr>
                      <a:r>
                        <a:rPr lang="tr-TR" sz="2000" b="1" dirty="0" smtClean="0">
                          <a:effectLst/>
                        </a:rPr>
                        <a:t>Gelen</a:t>
                      </a:r>
                      <a:endParaRPr lang="tr-TR" sz="1800" b="1" dirty="0">
                        <a:effectLst/>
                        <a:latin typeface="Times New Roman"/>
                        <a:ea typeface="Times New Roman"/>
                      </a:endParaRPr>
                    </a:p>
                  </a:txBody>
                  <a:tcPr marL="0" marR="0" marT="0" marB="0" vert="vert270"/>
                </a:tc>
                <a:tc>
                  <a:txBody>
                    <a:bodyPr/>
                    <a:lstStyle/>
                    <a:p>
                      <a:pPr marL="180340" algn="ctr">
                        <a:lnSpc>
                          <a:spcPct val="150000"/>
                        </a:lnSpc>
                        <a:spcBef>
                          <a:spcPts val="650"/>
                        </a:spcBef>
                        <a:spcAft>
                          <a:spcPts val="0"/>
                        </a:spcAft>
                      </a:pPr>
                      <a:r>
                        <a:rPr lang="tr-TR" sz="2000" b="1" dirty="0" smtClean="0">
                          <a:effectLst/>
                        </a:rPr>
                        <a:t>Giden</a:t>
                      </a:r>
                      <a:endParaRPr lang="tr-TR" sz="1800" b="1" dirty="0">
                        <a:effectLst/>
                        <a:latin typeface="Times New Roman"/>
                        <a:ea typeface="Times New Roman"/>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a:ea typeface="Times New Roman"/>
                      </a:endParaRPr>
                    </a:p>
                  </a:txBody>
                  <a:tcPr marL="0" marR="0" marT="0" marB="0" vert="vert270"/>
                </a:tc>
                <a:tc>
                  <a:txBody>
                    <a:bodyPr/>
                    <a:lstStyle/>
                    <a:p>
                      <a:pPr marL="269240" algn="ctr">
                        <a:lnSpc>
                          <a:spcPct val="150000"/>
                        </a:lnSpc>
                        <a:spcBef>
                          <a:spcPts val="790"/>
                        </a:spcBef>
                        <a:spcAft>
                          <a:spcPts val="0"/>
                        </a:spcAft>
                      </a:pPr>
                      <a:r>
                        <a:rPr lang="tr-TR" sz="2000" b="1" dirty="0" smtClean="0">
                          <a:effectLst/>
                        </a:rPr>
                        <a:t>Gelen</a:t>
                      </a:r>
                      <a:endParaRPr lang="tr-TR" sz="1800" b="1" dirty="0">
                        <a:effectLst/>
                        <a:latin typeface="Times New Roman"/>
                        <a:ea typeface="Times New Roman"/>
                      </a:endParaRPr>
                    </a:p>
                  </a:txBody>
                  <a:tcPr marL="0" marR="0" marT="0" marB="0" vert="vert270"/>
                </a:tc>
                <a:tc>
                  <a:txBody>
                    <a:bodyPr/>
                    <a:lstStyle/>
                    <a:p>
                      <a:pPr marL="180340" algn="ctr">
                        <a:lnSpc>
                          <a:spcPct val="150000"/>
                        </a:lnSpc>
                        <a:spcBef>
                          <a:spcPts val="650"/>
                        </a:spcBef>
                        <a:spcAft>
                          <a:spcPts val="0"/>
                        </a:spcAft>
                      </a:pPr>
                      <a:r>
                        <a:rPr lang="tr-TR" sz="2000" b="1" dirty="0" smtClean="0">
                          <a:effectLst/>
                        </a:rPr>
                        <a:t>Giden</a:t>
                      </a:r>
                      <a:endParaRPr lang="tr-TR" sz="1800" b="1" dirty="0">
                        <a:effectLst/>
                        <a:latin typeface="Times New Roman"/>
                        <a:ea typeface="Times New Roman"/>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a:ea typeface="Times New Roman"/>
                      </a:endParaRPr>
                    </a:p>
                  </a:txBody>
                  <a:tcPr marL="0" marR="0" marT="0" marB="0" vert="vert270"/>
                </a:tc>
                <a:tc>
                  <a:txBody>
                    <a:bodyPr/>
                    <a:lstStyle/>
                    <a:p>
                      <a:pPr marL="269240" algn="ctr">
                        <a:lnSpc>
                          <a:spcPct val="150000"/>
                        </a:lnSpc>
                        <a:spcBef>
                          <a:spcPts val="790"/>
                        </a:spcBef>
                        <a:spcAft>
                          <a:spcPts val="0"/>
                        </a:spcAft>
                      </a:pPr>
                      <a:r>
                        <a:rPr lang="tr-TR" sz="2000" b="1" dirty="0" smtClean="0">
                          <a:effectLst/>
                        </a:rPr>
                        <a:t>Gelen</a:t>
                      </a:r>
                      <a:endParaRPr lang="tr-TR" sz="1800" b="1" dirty="0">
                        <a:effectLst/>
                        <a:latin typeface="Times New Roman"/>
                        <a:ea typeface="Times New Roman"/>
                      </a:endParaRPr>
                    </a:p>
                  </a:txBody>
                  <a:tcPr marL="0" marR="0" marT="0" marB="0" vert="vert270"/>
                </a:tc>
                <a:tc>
                  <a:txBody>
                    <a:bodyPr/>
                    <a:lstStyle/>
                    <a:p>
                      <a:pPr marL="180340" algn="ctr">
                        <a:lnSpc>
                          <a:spcPct val="150000"/>
                        </a:lnSpc>
                        <a:spcBef>
                          <a:spcPts val="650"/>
                        </a:spcBef>
                        <a:spcAft>
                          <a:spcPts val="0"/>
                        </a:spcAft>
                      </a:pPr>
                      <a:r>
                        <a:rPr lang="tr-TR" sz="2000" b="1" dirty="0" smtClean="0">
                          <a:effectLst/>
                        </a:rPr>
                        <a:t>Giden</a:t>
                      </a:r>
                      <a:endParaRPr lang="tr-TR" sz="1800" b="1" dirty="0">
                        <a:effectLst/>
                        <a:latin typeface="Times New Roman"/>
                        <a:ea typeface="Times New Roman"/>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a:ea typeface="Times New Roman"/>
                      </a:endParaRPr>
                    </a:p>
                  </a:txBody>
                  <a:tcPr marL="0" marR="0" marT="0" marB="0" vert="vert270"/>
                </a:tc>
                <a:tc>
                  <a:txBody>
                    <a:bodyPr/>
                    <a:lstStyle/>
                    <a:p>
                      <a:pPr marL="269240" algn="ctr">
                        <a:lnSpc>
                          <a:spcPct val="150000"/>
                        </a:lnSpc>
                        <a:spcBef>
                          <a:spcPts val="790"/>
                        </a:spcBef>
                        <a:spcAft>
                          <a:spcPts val="0"/>
                        </a:spcAft>
                      </a:pPr>
                      <a:r>
                        <a:rPr lang="tr-TR" sz="2000" b="1" dirty="0" smtClean="0">
                          <a:effectLst/>
                        </a:rPr>
                        <a:t>Gelen</a:t>
                      </a:r>
                      <a:endParaRPr lang="tr-TR" sz="1800" b="1" dirty="0">
                        <a:effectLst/>
                        <a:latin typeface="Times New Roman"/>
                        <a:ea typeface="Times New Roman"/>
                      </a:endParaRPr>
                    </a:p>
                  </a:txBody>
                  <a:tcPr marL="0" marR="0" marT="0" marB="0" vert="vert270"/>
                </a:tc>
                <a:tc>
                  <a:txBody>
                    <a:bodyPr/>
                    <a:lstStyle/>
                    <a:p>
                      <a:pPr marL="180340" algn="ctr">
                        <a:lnSpc>
                          <a:spcPct val="150000"/>
                        </a:lnSpc>
                        <a:spcBef>
                          <a:spcPts val="650"/>
                        </a:spcBef>
                        <a:spcAft>
                          <a:spcPts val="0"/>
                        </a:spcAft>
                      </a:pPr>
                      <a:r>
                        <a:rPr lang="tr-TR" sz="2000" b="1" dirty="0" smtClean="0">
                          <a:effectLst/>
                        </a:rPr>
                        <a:t>Giden</a:t>
                      </a:r>
                      <a:endParaRPr lang="tr-TR" sz="1800" b="1" dirty="0">
                        <a:effectLst/>
                        <a:latin typeface="Times New Roman"/>
                        <a:ea typeface="Times New Roman"/>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a:ea typeface="Times New Roman"/>
                      </a:endParaRPr>
                    </a:p>
                  </a:txBody>
                  <a:tcPr marL="0" marR="0" marT="0" marB="0" vert="vert270"/>
                </a:tc>
                <a:extLst>
                  <a:ext uri="{0D108BD9-81ED-4DB2-BD59-A6C34878D82A}">
                    <a16:rowId xmlns:a16="http://schemas.microsoft.com/office/drawing/2014/main" val="10002"/>
                  </a:ext>
                </a:extLst>
              </a:tr>
              <a:tr h="472776">
                <a:tc>
                  <a:txBody>
                    <a:bodyPr/>
                    <a:lstStyle/>
                    <a:p>
                      <a:pPr algn="ctr">
                        <a:lnSpc>
                          <a:spcPct val="150000"/>
                        </a:lnSpc>
                        <a:spcAft>
                          <a:spcPts val="0"/>
                        </a:spcAft>
                      </a:pPr>
                      <a:r>
                        <a:rPr lang="tr-TR" sz="2000" b="1">
                          <a:effectLst/>
                        </a:rPr>
                        <a:t>İlahiyat</a:t>
                      </a:r>
                      <a:endParaRPr lang="tr-TR" sz="1800" b="1">
                        <a:effectLst/>
                        <a:latin typeface="Times New Roman"/>
                        <a:ea typeface="Times New Roman"/>
                      </a:endParaRPr>
                    </a:p>
                  </a:txBody>
                  <a:tcPr marL="0" marR="0" marT="0" marB="0"/>
                </a:tc>
                <a:tc>
                  <a:txBody>
                    <a:bodyPr/>
                    <a:lstStyle/>
                    <a:p>
                      <a:r>
                        <a:rPr lang="tr-TR" dirty="0" smtClean="0"/>
                        <a:t>0</a:t>
                      </a:r>
                      <a:endParaRPr lang="tr-TR" dirty="0"/>
                    </a:p>
                  </a:txBody>
                  <a:tcPr marL="0" marR="0" marT="0" marB="0"/>
                </a:tc>
                <a:tc>
                  <a:txBody>
                    <a:bodyPr/>
                    <a:lstStyle/>
                    <a:p>
                      <a:r>
                        <a:rPr lang="tr-TR" dirty="0" smtClean="0"/>
                        <a:t>0</a:t>
                      </a:r>
                      <a:endParaRPr lang="tr-TR" dirty="0"/>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extLst>
                  <a:ext uri="{0D108BD9-81ED-4DB2-BD59-A6C34878D82A}">
                    <a16:rowId xmlns:a16="http://schemas.microsoft.com/office/drawing/2014/main" val="10003"/>
                  </a:ext>
                </a:extLst>
              </a:tr>
              <a:tr h="726183">
                <a:tc>
                  <a:txBody>
                    <a:bodyPr/>
                    <a:lstStyle/>
                    <a:p>
                      <a:pPr algn="ctr">
                        <a:lnSpc>
                          <a:spcPct val="150000"/>
                        </a:lnSpc>
                        <a:spcAft>
                          <a:spcPts val="0"/>
                        </a:spcAft>
                      </a:pPr>
                      <a:r>
                        <a:rPr lang="tr-TR" sz="2000" b="1">
                          <a:effectLst/>
                        </a:rPr>
                        <a:t>İlahiyat (İ.Ö.)</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1</a:t>
                      </a:r>
                      <a:endParaRPr lang="tr-TR" sz="1800" b="1" dirty="0">
                        <a:effectLst/>
                        <a:latin typeface="Times New Roman"/>
                        <a:ea typeface="Times New Roman"/>
                      </a:endParaRPr>
                    </a:p>
                  </a:txBody>
                  <a:tcPr marL="0" marR="0" marT="0" marB="0"/>
                </a:tc>
                <a:extLst>
                  <a:ext uri="{0D108BD9-81ED-4DB2-BD59-A6C34878D82A}">
                    <a16:rowId xmlns:a16="http://schemas.microsoft.com/office/drawing/2014/main" val="10004"/>
                  </a:ext>
                </a:extLst>
              </a:tr>
              <a:tr h="472776">
                <a:tc>
                  <a:txBody>
                    <a:bodyPr/>
                    <a:lstStyle/>
                    <a:p>
                      <a:pPr marL="34925" algn="ctr">
                        <a:lnSpc>
                          <a:spcPct val="150000"/>
                        </a:lnSpc>
                        <a:spcBef>
                          <a:spcPts val="420"/>
                        </a:spcBef>
                        <a:spcAft>
                          <a:spcPts val="0"/>
                        </a:spcAft>
                      </a:pPr>
                      <a:r>
                        <a:rPr lang="tr-TR" sz="2000" b="1">
                          <a:effectLst/>
                        </a:rPr>
                        <a:t>TOPLAM</a:t>
                      </a:r>
                      <a:endParaRPr lang="tr-TR" sz="1800" b="1">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0</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a:t>
                      </a:r>
                      <a:endParaRPr lang="tr-TR" sz="1800" b="1" dirty="0">
                        <a:effectLst/>
                        <a:latin typeface="Times New Roman"/>
                        <a:ea typeface="Times New Roman"/>
                      </a:endParaRPr>
                    </a:p>
                  </a:txBody>
                  <a:tcPr marL="0" marR="0" marT="0" marB="0"/>
                </a:tc>
                <a:tc>
                  <a:txBody>
                    <a:bodyPr/>
                    <a:lstStyle/>
                    <a:p>
                      <a:pPr algn="ctr">
                        <a:lnSpc>
                          <a:spcPct val="150000"/>
                        </a:lnSpc>
                        <a:spcAft>
                          <a:spcPts val="0"/>
                        </a:spcAft>
                      </a:pPr>
                      <a:r>
                        <a:rPr lang="tr-TR" sz="1800" b="1" dirty="0" smtClean="0">
                          <a:effectLst/>
                          <a:latin typeface="Times New Roman"/>
                          <a:ea typeface="Times New Roman"/>
                        </a:rPr>
                        <a:t>2</a:t>
                      </a:r>
                      <a:endParaRPr lang="tr-TR" sz="1800" b="1" dirty="0">
                        <a:effectLst/>
                        <a:latin typeface="Times New Roman"/>
                        <a:ea typeface="Times New Roman"/>
                      </a:endParaRPr>
                    </a:p>
                  </a:txBody>
                  <a:tcPr marL="0" marR="0"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80937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2885F0A0-D902-4AF6-A94B-95B6975401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27783" y="1491630"/>
            <a:ext cx="7621685" cy="4823092"/>
          </a:xfrm>
          <a:prstGeom prst="rect">
            <a:avLst/>
          </a:prstGeom>
        </p:spPr>
      </p:pic>
      <p:sp>
        <p:nvSpPr>
          <p:cNvPr id="5" name="İçerik Yer Tutucusu 3">
            <a:extLst>
              <a:ext uri="{FF2B5EF4-FFF2-40B4-BE49-F238E27FC236}">
                <a16:creationId xmlns:a16="http://schemas.microsoft.com/office/drawing/2014/main" id="{43E48D27-1DAC-4994-AE19-5600B2EF822C}"/>
              </a:ext>
            </a:extLst>
          </p:cNvPr>
          <p:cNvSpPr>
            <a:spLocks noGrp="1"/>
          </p:cNvSpPr>
          <p:nvPr>
            <p:ph idx="1"/>
          </p:nvPr>
        </p:nvSpPr>
        <p:spPr>
          <a:xfrm>
            <a:off x="10632" y="520694"/>
            <a:ext cx="8352532" cy="1140147"/>
          </a:xfrm>
        </p:spPr>
        <p:txBody>
          <a:bodyPr>
            <a:normAutofit/>
          </a:bodyPr>
          <a:lstStyle/>
          <a:p>
            <a:pPr marL="0" indent="0" algn="ctr">
              <a:buNone/>
            </a:pPr>
            <a:r>
              <a:rPr lang="tr-TR" sz="4000" b="1" dirty="0">
                <a:solidFill>
                  <a:srgbClr val="C0000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BİLİMSEL FAALİYETLER</a:t>
            </a:r>
          </a:p>
          <a:p>
            <a:endParaRPr lang="tr-TR" sz="2400" dirty="0"/>
          </a:p>
        </p:txBody>
      </p:sp>
    </p:spTree>
    <p:extLst>
      <p:ext uri="{BB962C8B-B14F-4D97-AF65-F5344CB8AC3E}">
        <p14:creationId xmlns:p14="http://schemas.microsoft.com/office/powerpoint/2010/main" val="32821074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1" y="791575"/>
            <a:ext cx="10822675" cy="884466"/>
          </a:xfrm>
        </p:spPr>
        <p:txBody>
          <a:bodyPr>
            <a:noAutofit/>
          </a:bodyPr>
          <a:lstStyle/>
          <a:p>
            <a:pPr algn="ctr"/>
            <a:r>
              <a:rPr lang="en-US" sz="2800" dirty="0" smtClean="0">
                <a:latin typeface="Calibri" panose="020F0502020204030204" pitchFamily="34" charset="0"/>
                <a:cs typeface="Calibri" panose="020F0502020204030204" pitchFamily="34" charset="0"/>
              </a:rPr>
              <a:t>20</a:t>
            </a:r>
            <a:r>
              <a:rPr lang="tr-TR" sz="2800" dirty="0" smtClean="0">
                <a:latin typeface="Calibri" panose="020F0502020204030204" pitchFamily="34" charset="0"/>
                <a:cs typeface="Calibri" panose="020F0502020204030204" pitchFamily="34" charset="0"/>
              </a:rPr>
              <a:t>15</a:t>
            </a:r>
            <a:r>
              <a:rPr lang="en-US" sz="2800" dirty="0" smtClean="0">
                <a:latin typeface="Calibri" panose="020F0502020204030204" pitchFamily="34" charset="0"/>
                <a:cs typeface="Calibri" panose="020F0502020204030204" pitchFamily="34" charset="0"/>
              </a:rPr>
              <a:t>-201</a:t>
            </a:r>
            <a:r>
              <a:rPr lang="tr-TR" sz="2800" dirty="0">
                <a:latin typeface="Calibri" panose="020F0502020204030204" pitchFamily="34" charset="0"/>
                <a:cs typeface="Calibri" panose="020F0502020204030204" pitchFamily="34" charset="0"/>
              </a:rPr>
              <a:t>9</a:t>
            </a:r>
            <a:r>
              <a:rPr lang="en-US" sz="2800" dirty="0" smtClean="0">
                <a:latin typeface="Calibri" panose="020F0502020204030204" pitchFamily="34" charset="0"/>
                <a:cs typeface="Calibri" panose="020F0502020204030204" pitchFamily="34" charset="0"/>
              </a:rPr>
              <a:t> </a:t>
            </a:r>
            <a:r>
              <a:rPr lang="en-US" sz="2800" dirty="0">
                <a:latin typeface="Calibri" panose="020F0502020204030204" pitchFamily="34" charset="0"/>
                <a:cs typeface="Calibri" panose="020F0502020204030204" pitchFamily="34" charset="0"/>
              </a:rPr>
              <a:t>YILLARINDA SİİRT ÜNİVERSİTESİ </a:t>
            </a:r>
            <a:r>
              <a:rPr lang="tr-TR" sz="2800" dirty="0">
                <a:latin typeface="Calibri" panose="020F0502020204030204" pitchFamily="34" charset="0"/>
                <a:cs typeface="Calibri" panose="020F0502020204030204" pitchFamily="34" charset="0"/>
              </a:rPr>
              <a:t/>
            </a:r>
            <a:br>
              <a:rPr lang="tr-TR" sz="2800" dirty="0">
                <a:latin typeface="Calibri" panose="020F0502020204030204" pitchFamily="34" charset="0"/>
                <a:cs typeface="Calibri" panose="020F0502020204030204" pitchFamily="34" charset="0"/>
              </a:rPr>
            </a:br>
            <a:r>
              <a:rPr lang="tr-TR" sz="2800" dirty="0" smtClean="0">
                <a:latin typeface="Calibri" panose="020F0502020204030204" pitchFamily="34" charset="0"/>
                <a:cs typeface="Calibri" panose="020F0502020204030204" pitchFamily="34" charset="0"/>
              </a:rPr>
              <a:t>İLAHİYAT</a:t>
            </a:r>
            <a:r>
              <a:rPr lang="en-US" sz="2800" dirty="0" smtClean="0">
                <a:latin typeface="Calibri" panose="020F0502020204030204" pitchFamily="34" charset="0"/>
                <a:cs typeface="Calibri" panose="020F0502020204030204" pitchFamily="34" charset="0"/>
              </a:rPr>
              <a:t> </a:t>
            </a:r>
            <a:r>
              <a:rPr lang="en-US" sz="2800" dirty="0">
                <a:latin typeface="Calibri" panose="020F0502020204030204" pitchFamily="34" charset="0"/>
                <a:cs typeface="Calibri" panose="020F0502020204030204" pitchFamily="34" charset="0"/>
              </a:rPr>
              <a:t>FAKÜLTESİ’NDE GERÇEKLEŞTİRİLEN </a:t>
            </a:r>
            <a:r>
              <a:rPr lang="tr-TR" sz="2800" dirty="0">
                <a:latin typeface="Calibri" panose="020F0502020204030204" pitchFamily="34" charset="0"/>
                <a:cs typeface="Calibri" panose="020F0502020204030204" pitchFamily="34" charset="0"/>
              </a:rPr>
              <a:t/>
            </a:r>
            <a:br>
              <a:rPr lang="tr-TR" sz="2800" dirty="0">
                <a:latin typeface="Calibri" panose="020F0502020204030204" pitchFamily="34" charset="0"/>
                <a:cs typeface="Calibri" panose="020F0502020204030204" pitchFamily="34" charset="0"/>
              </a:rPr>
            </a:br>
            <a:r>
              <a:rPr lang="en-US" sz="2800" dirty="0">
                <a:latin typeface="Calibri" panose="020F0502020204030204" pitchFamily="34" charset="0"/>
                <a:cs typeface="Calibri" panose="020F0502020204030204" pitchFamily="34" charset="0"/>
              </a:rPr>
              <a:t>YAYINLAR VE BİLİMSEL FAALİYETLER</a:t>
            </a:r>
          </a:p>
        </p:txBody>
      </p:sp>
      <p:graphicFrame>
        <p:nvGraphicFramePr>
          <p:cNvPr id="5" name="Tablo 4">
            <a:extLst>
              <a:ext uri="{FF2B5EF4-FFF2-40B4-BE49-F238E27FC236}">
                <a16:creationId xmlns:a16="http://schemas.microsoft.com/office/drawing/2014/main" id="{983836AF-2B44-433C-BCA2-353AE79F2814}"/>
              </a:ext>
            </a:extLst>
          </p:cNvPr>
          <p:cNvGraphicFramePr>
            <a:graphicFrameLocks noGrp="1"/>
          </p:cNvGraphicFramePr>
          <p:nvPr>
            <p:extLst>
              <p:ext uri="{D42A27DB-BD31-4B8C-83A1-F6EECF244321}">
                <p14:modId xmlns:p14="http://schemas.microsoft.com/office/powerpoint/2010/main" val="1848873732"/>
              </p:ext>
            </p:extLst>
          </p:nvPr>
        </p:nvGraphicFramePr>
        <p:xfrm>
          <a:off x="2420208" y="1856572"/>
          <a:ext cx="7214243" cy="3769873"/>
        </p:xfrm>
        <a:graphic>
          <a:graphicData uri="http://schemas.openxmlformats.org/drawingml/2006/table">
            <a:tbl>
              <a:tblPr firstRow="1" firstCol="1" bandRow="1">
                <a:tableStyleId>{00A15C55-8517-42AA-B614-E9B94910E393}</a:tableStyleId>
              </a:tblPr>
              <a:tblGrid>
                <a:gridCol w="4421167">
                  <a:extLst>
                    <a:ext uri="{9D8B030D-6E8A-4147-A177-3AD203B41FA5}">
                      <a16:colId xmlns:a16="http://schemas.microsoft.com/office/drawing/2014/main" val="3416888682"/>
                    </a:ext>
                  </a:extLst>
                </a:gridCol>
                <a:gridCol w="1537854">
                  <a:extLst>
                    <a:ext uri="{9D8B030D-6E8A-4147-A177-3AD203B41FA5}">
                      <a16:colId xmlns:a16="http://schemas.microsoft.com/office/drawing/2014/main" val="3837123159"/>
                    </a:ext>
                  </a:extLst>
                </a:gridCol>
                <a:gridCol w="1255222">
                  <a:extLst>
                    <a:ext uri="{9D8B030D-6E8A-4147-A177-3AD203B41FA5}">
                      <a16:colId xmlns:a16="http://schemas.microsoft.com/office/drawing/2014/main" val="1691603165"/>
                    </a:ext>
                  </a:extLst>
                </a:gridCol>
              </a:tblGrid>
              <a:tr h="485611">
                <a:tc>
                  <a:txBody>
                    <a:bodyPr/>
                    <a:lstStyle/>
                    <a:p>
                      <a:pPr>
                        <a:lnSpc>
                          <a:spcPct val="115000"/>
                        </a:lnSpc>
                        <a:spcAft>
                          <a:spcPts val="0"/>
                        </a:spcAft>
                      </a:pPr>
                      <a:r>
                        <a:rPr lang="tr-TR" sz="1800" dirty="0">
                          <a:effectLst/>
                        </a:rPr>
                        <a:t> </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dirty="0" smtClean="0">
                          <a:solidFill>
                            <a:srgbClr val="FF0000"/>
                          </a:solidFill>
                          <a:effectLst/>
                        </a:rPr>
                        <a:t>2018</a:t>
                      </a:r>
                      <a:endParaRPr lang="tr-TR" sz="18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dirty="0" smtClean="0">
                          <a:solidFill>
                            <a:srgbClr val="FF0000"/>
                          </a:solidFill>
                          <a:effectLst/>
                        </a:rPr>
                        <a:t>2019</a:t>
                      </a:r>
                      <a:endParaRPr lang="tr-TR" sz="18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2898416401"/>
                  </a:ext>
                </a:extLst>
              </a:tr>
              <a:tr h="374108">
                <a:tc>
                  <a:txBody>
                    <a:bodyPr/>
                    <a:lstStyle/>
                    <a:p>
                      <a:pPr algn="ctr">
                        <a:lnSpc>
                          <a:spcPct val="115000"/>
                        </a:lnSpc>
                        <a:spcAft>
                          <a:spcPts val="0"/>
                        </a:spcAft>
                      </a:pPr>
                      <a:r>
                        <a:rPr lang="tr-TR" sz="1400" dirty="0" smtClean="0">
                          <a:effectLst/>
                        </a:rPr>
                        <a:t>Ulusal</a:t>
                      </a:r>
                      <a:r>
                        <a:rPr lang="tr-TR" sz="1400" baseline="0" dirty="0" smtClean="0">
                          <a:effectLst/>
                        </a:rPr>
                        <a:t> </a:t>
                      </a:r>
                      <a:r>
                        <a:rPr lang="tr-TR" sz="1400" dirty="0" smtClean="0">
                          <a:effectLst/>
                        </a:rPr>
                        <a:t>Yayınevleri Tarafından Yayımlanan Kitap</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7</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18</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963580166"/>
                  </a:ext>
                </a:extLst>
              </a:tr>
              <a:tr h="498811">
                <a:tc>
                  <a:txBody>
                    <a:bodyPr/>
                    <a:lstStyle/>
                    <a:p>
                      <a:pPr algn="ctr">
                        <a:lnSpc>
                          <a:spcPct val="115000"/>
                        </a:lnSpc>
                        <a:spcAft>
                          <a:spcPts val="0"/>
                        </a:spcAft>
                      </a:pPr>
                      <a:r>
                        <a:rPr lang="tr-TR" sz="1400" dirty="0" smtClean="0">
                          <a:effectLst/>
                        </a:rPr>
                        <a:t>Uluslararası Yayınevleri Tarafından Yayımlanan Kitap</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4</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12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1738657119"/>
                  </a:ext>
                </a:extLst>
              </a:tr>
              <a:tr h="374108">
                <a:tc>
                  <a:txBody>
                    <a:bodyPr/>
                    <a:lstStyle/>
                    <a:p>
                      <a:pPr algn="ctr">
                        <a:lnSpc>
                          <a:spcPct val="115000"/>
                        </a:lnSpc>
                        <a:spcAft>
                          <a:spcPts val="0"/>
                        </a:spcAft>
                      </a:pPr>
                      <a:r>
                        <a:rPr lang="tr-TR" sz="1400" dirty="0" smtClean="0">
                          <a:effectLst/>
                        </a:rPr>
                        <a:t>Ulusal Hakemli </a:t>
                      </a:r>
                      <a:r>
                        <a:rPr lang="tr-TR" sz="1400" dirty="0" smtClean="0">
                          <a:effectLst/>
                        </a:rPr>
                        <a:t>Dergilerde Makale</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11</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16</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1258032357"/>
                  </a:ext>
                </a:extLst>
              </a:tr>
              <a:tr h="409253">
                <a:tc>
                  <a:txBody>
                    <a:bodyPr/>
                    <a:lstStyle/>
                    <a:p>
                      <a:pPr algn="ctr">
                        <a:lnSpc>
                          <a:spcPct val="115000"/>
                        </a:lnSpc>
                        <a:spcAft>
                          <a:spcPts val="0"/>
                        </a:spcAft>
                      </a:pPr>
                      <a:r>
                        <a:rPr lang="tr-TR" sz="1400" dirty="0">
                          <a:effectLst/>
                        </a:rPr>
                        <a:t> </a:t>
                      </a:r>
                      <a:r>
                        <a:rPr lang="tr-TR" sz="1400" dirty="0" smtClean="0">
                          <a:effectLst/>
                        </a:rPr>
                        <a:t>Uluslararası</a:t>
                      </a:r>
                      <a:r>
                        <a:rPr lang="tr-TR" sz="1400" baseline="0" dirty="0" smtClean="0">
                          <a:effectLst/>
                        </a:rPr>
                        <a:t> Hakemli </a:t>
                      </a:r>
                      <a:r>
                        <a:rPr lang="tr-TR" sz="1400" baseline="0" dirty="0" smtClean="0">
                          <a:effectLst/>
                        </a:rPr>
                        <a:t>Dergilerde Makale</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20</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3272351579"/>
                  </a:ext>
                </a:extLst>
              </a:tr>
              <a:tr h="553333">
                <a:tc>
                  <a:txBody>
                    <a:bodyPr/>
                    <a:lstStyle/>
                    <a:p>
                      <a:pPr algn="ctr">
                        <a:lnSpc>
                          <a:spcPct val="115000"/>
                        </a:lnSpc>
                        <a:spcAft>
                          <a:spcPts val="0"/>
                        </a:spcAft>
                      </a:pPr>
                      <a:r>
                        <a:rPr lang="tr-TR" sz="1400" dirty="0" smtClean="0">
                          <a:effectLst/>
                        </a:rPr>
                        <a:t>Ulusal Hakemsiz </a:t>
                      </a:r>
                      <a:r>
                        <a:rPr lang="tr-TR" sz="1400" dirty="0" smtClean="0">
                          <a:effectLst/>
                        </a:rPr>
                        <a:t>Dergilerde Makale</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931175273"/>
                  </a:ext>
                </a:extLst>
              </a:tr>
              <a:tr h="573128">
                <a:tc>
                  <a:txBody>
                    <a:bodyPr/>
                    <a:lstStyle/>
                    <a:p>
                      <a:pPr algn="ctr">
                        <a:lnSpc>
                          <a:spcPct val="115000"/>
                        </a:lnSpc>
                        <a:spcAft>
                          <a:spcPts val="0"/>
                        </a:spcAft>
                      </a:pPr>
                      <a:r>
                        <a:rPr lang="tr-TR" sz="1400" dirty="0" smtClean="0">
                          <a:effectLst/>
                        </a:rPr>
                        <a:t>Uluslararası Sözlü Bildiri</a:t>
                      </a:r>
                      <a:endParaRPr lang="tr-TR" sz="1400" dirty="0" smtClean="0">
                        <a:effectLst/>
                        <a:latin typeface="Calibri" panose="020F0502020204030204" pitchFamily="34"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13</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13</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748055489"/>
                  </a:ext>
                </a:extLst>
              </a:tr>
              <a:tr h="501521">
                <a:tc>
                  <a:txBody>
                    <a:bodyPr/>
                    <a:lstStyle/>
                    <a:p>
                      <a:pPr algn="ctr">
                        <a:lnSpc>
                          <a:spcPct val="115000"/>
                        </a:lnSpc>
                        <a:spcAft>
                          <a:spcPts val="0"/>
                        </a:spcAft>
                      </a:pPr>
                      <a:r>
                        <a:rPr lang="tr-TR" sz="1400" dirty="0" smtClean="0">
                          <a:effectLst/>
                        </a:rPr>
                        <a:t>Ulusal</a:t>
                      </a:r>
                      <a:r>
                        <a:rPr lang="tr-TR" sz="1400" baseline="0" dirty="0" smtClean="0">
                          <a:effectLst/>
                        </a:rPr>
                        <a:t> Sözlü Bildiri</a:t>
                      </a:r>
                      <a:endParaRPr lang="tr-TR" sz="1400"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rPr>
                        <a:t>2</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tc>
                  <a:txBody>
                    <a:bodyPr/>
                    <a:lstStyle/>
                    <a:p>
                      <a:pPr algn="ctr">
                        <a:lnSpc>
                          <a:spcPct val="115000"/>
                        </a:lnSpc>
                        <a:spcAft>
                          <a:spcPts val="0"/>
                        </a:spcAft>
                      </a:pPr>
                      <a:r>
                        <a:rPr lang="tr-TR" sz="1800" b="1" dirty="0" smtClean="0">
                          <a:effectLst/>
                          <a:latin typeface="Calibri" panose="020F0502020204030204" pitchFamily="34" charset="0"/>
                          <a:ea typeface="Times New Roman" panose="02020603050405020304" pitchFamily="18" charset="0"/>
                          <a:cs typeface="Calibri" panose="020F0502020204030204" pitchFamily="34" charset="0"/>
                        </a:rPr>
                        <a:t>-</a:t>
                      </a:r>
                      <a:endParaRPr lang="tr-TR" sz="1800" b="1" dirty="0">
                        <a:effectLst/>
                        <a:latin typeface="Calibri" panose="020F0502020204030204" pitchFamily="34" charset="0"/>
                        <a:ea typeface="Times New Roman" panose="02020603050405020304" pitchFamily="18" charset="0"/>
                        <a:cs typeface="Calibri" panose="020F0502020204030204" pitchFamily="34" charset="0"/>
                      </a:endParaRPr>
                    </a:p>
                  </a:txBody>
                  <a:tcPr marL="49380" marR="49380" marT="0" marB="0" anchor="ctr"/>
                </a:tc>
                <a:extLst>
                  <a:ext uri="{0D108BD9-81ED-4DB2-BD59-A6C34878D82A}">
                    <a16:rowId xmlns:a16="http://schemas.microsoft.com/office/drawing/2014/main" val="2877404792"/>
                  </a:ext>
                </a:extLst>
              </a:tr>
            </a:tbl>
          </a:graphicData>
        </a:graphic>
      </p:graphicFrame>
    </p:spTree>
    <p:extLst>
      <p:ext uri="{BB962C8B-B14F-4D97-AF65-F5344CB8AC3E}">
        <p14:creationId xmlns:p14="http://schemas.microsoft.com/office/powerpoint/2010/main" val="1201127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a:extLst>
              <a:ext uri="{FF2B5EF4-FFF2-40B4-BE49-F238E27FC236}">
                <a16:creationId xmlns:a16="http://schemas.microsoft.com/office/drawing/2014/main" id="{6DBEF7FF-E0EC-442F-8D51-627EEA9E8B4D}"/>
              </a:ext>
            </a:extLst>
          </p:cNvPr>
          <p:cNvSpPr txBox="1">
            <a:spLocks/>
          </p:cNvSpPr>
          <p:nvPr/>
        </p:nvSpPr>
        <p:spPr>
          <a:xfrm>
            <a:off x="1712421" y="2244961"/>
            <a:ext cx="9372885" cy="1800732"/>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tr-TR" sz="6600" dirty="0" smtClean="0"/>
              <a:t>AKADEMİK KISIM </a:t>
            </a:r>
          </a:p>
          <a:p>
            <a:pPr algn="ctr"/>
            <a:r>
              <a:rPr lang="tr-TR" sz="6600" dirty="0" smtClean="0"/>
              <a:t>FİZİKİ YAPI </a:t>
            </a:r>
            <a:endParaRPr lang="tr-TR" sz="6600" dirty="0"/>
          </a:p>
        </p:txBody>
      </p:sp>
    </p:spTree>
    <p:extLst>
      <p:ext uri="{BB962C8B-B14F-4D97-AF65-F5344CB8AC3E}">
        <p14:creationId xmlns:p14="http://schemas.microsoft.com/office/powerpoint/2010/main" val="3772845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graphicFrame>
        <p:nvGraphicFramePr>
          <p:cNvPr id="4" name="Tablo 3">
            <a:extLst>
              <a:ext uri="{FF2B5EF4-FFF2-40B4-BE49-F238E27FC236}">
                <a16:creationId xmlns:a16="http://schemas.microsoft.com/office/drawing/2014/main" id="{85F5CF47-A0DE-4D6C-9D57-9D5EF85D7625}"/>
              </a:ext>
            </a:extLst>
          </p:cNvPr>
          <p:cNvGraphicFramePr>
            <a:graphicFrameLocks noGrp="1"/>
          </p:cNvGraphicFramePr>
          <p:nvPr>
            <p:extLst>
              <p:ext uri="{D42A27DB-BD31-4B8C-83A1-F6EECF244321}">
                <p14:modId xmlns:p14="http://schemas.microsoft.com/office/powerpoint/2010/main" val="134400047"/>
              </p:ext>
            </p:extLst>
          </p:nvPr>
        </p:nvGraphicFramePr>
        <p:xfrm>
          <a:off x="627798" y="4"/>
          <a:ext cx="11564202" cy="6073256"/>
        </p:xfrm>
        <a:graphic>
          <a:graphicData uri="http://schemas.openxmlformats.org/drawingml/2006/table">
            <a:tbl>
              <a:tblPr firstRow="1" bandRow="1">
                <a:tableStyleId>{21E4AEA4-8DFA-4A89-87EB-49C32662AFE0}</a:tableStyleId>
              </a:tblPr>
              <a:tblGrid>
                <a:gridCol w="791534">
                  <a:extLst>
                    <a:ext uri="{9D8B030D-6E8A-4147-A177-3AD203B41FA5}">
                      <a16:colId xmlns:a16="http://schemas.microsoft.com/office/drawing/2014/main" val="690571319"/>
                    </a:ext>
                  </a:extLst>
                </a:gridCol>
                <a:gridCol w="2294606">
                  <a:extLst>
                    <a:ext uri="{9D8B030D-6E8A-4147-A177-3AD203B41FA5}">
                      <a16:colId xmlns:a16="http://schemas.microsoft.com/office/drawing/2014/main" val="3515488476"/>
                    </a:ext>
                  </a:extLst>
                </a:gridCol>
                <a:gridCol w="2520335">
                  <a:extLst>
                    <a:ext uri="{9D8B030D-6E8A-4147-A177-3AD203B41FA5}">
                      <a16:colId xmlns:a16="http://schemas.microsoft.com/office/drawing/2014/main" val="4169066548"/>
                    </a:ext>
                  </a:extLst>
                </a:gridCol>
                <a:gridCol w="630083">
                  <a:extLst>
                    <a:ext uri="{9D8B030D-6E8A-4147-A177-3AD203B41FA5}">
                      <a16:colId xmlns:a16="http://schemas.microsoft.com/office/drawing/2014/main" val="886330384"/>
                    </a:ext>
                  </a:extLst>
                </a:gridCol>
                <a:gridCol w="1093759">
                  <a:extLst>
                    <a:ext uri="{9D8B030D-6E8A-4147-A177-3AD203B41FA5}">
                      <a16:colId xmlns:a16="http://schemas.microsoft.com/office/drawing/2014/main" val="4149539271"/>
                    </a:ext>
                  </a:extLst>
                </a:gridCol>
                <a:gridCol w="2600897">
                  <a:extLst>
                    <a:ext uri="{9D8B030D-6E8A-4147-A177-3AD203B41FA5}">
                      <a16:colId xmlns:a16="http://schemas.microsoft.com/office/drawing/2014/main" val="1385534429"/>
                    </a:ext>
                  </a:extLst>
                </a:gridCol>
                <a:gridCol w="1632988">
                  <a:extLst>
                    <a:ext uri="{9D8B030D-6E8A-4147-A177-3AD203B41FA5}">
                      <a16:colId xmlns:a16="http://schemas.microsoft.com/office/drawing/2014/main" val="181762694"/>
                    </a:ext>
                  </a:extLst>
                </a:gridCol>
              </a:tblGrid>
              <a:tr h="325353">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1" dirty="0">
                          <a:solidFill>
                            <a:schemeClr val="bg1"/>
                          </a:solidFill>
                        </a:rPr>
                        <a:t>Sınıf</a:t>
                      </a:r>
                    </a:p>
                  </a:txBody>
                  <a:tcPr>
                    <a:solidFill>
                      <a:schemeClr val="accent2">
                        <a:lumMod val="75000"/>
                      </a:schemeClr>
                    </a:solidFill>
                  </a:tcPr>
                </a:tc>
                <a:tc>
                  <a:txBody>
                    <a:bodyPr/>
                    <a:lstStyle/>
                    <a:p>
                      <a:pPr algn="ctr"/>
                      <a:r>
                        <a:rPr lang="tr-TR" sz="1400" b="1" dirty="0">
                          <a:solidFill>
                            <a:schemeClr val="bg1"/>
                          </a:solidFill>
                        </a:rPr>
                        <a:t>Kapasite</a:t>
                      </a:r>
                    </a:p>
                  </a:txBody>
                  <a:tcPr>
                    <a:solidFill>
                      <a:schemeClr val="accent2">
                        <a:lumMod val="75000"/>
                      </a:schemeClr>
                    </a:solidFill>
                  </a:tcPr>
                </a:tc>
                <a:tc>
                  <a:txBody>
                    <a:bodyPr/>
                    <a:lstStyle/>
                    <a:p>
                      <a:pPr algn="ctr"/>
                      <a:endParaRPr lang="tr-TR" sz="1400" dirty="0"/>
                    </a:p>
                  </a:txBody>
                  <a:tcPr>
                    <a:solidFill>
                      <a:schemeClr val="accent2">
                        <a:lumMod val="75000"/>
                      </a:schemeClr>
                    </a:solidFill>
                  </a:tcPr>
                </a:tc>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0" dirty="0">
                          <a:solidFill>
                            <a:schemeClr val="bg1"/>
                          </a:solidFill>
                        </a:rPr>
                        <a:t>Sınıf</a:t>
                      </a:r>
                    </a:p>
                  </a:txBody>
                  <a:tcPr>
                    <a:solidFill>
                      <a:schemeClr val="accent2">
                        <a:lumMod val="75000"/>
                      </a:schemeClr>
                    </a:solidFill>
                  </a:tcPr>
                </a:tc>
                <a:tc>
                  <a:txBody>
                    <a:bodyPr/>
                    <a:lstStyle/>
                    <a:p>
                      <a:pPr algn="ctr"/>
                      <a:r>
                        <a:rPr lang="tr-TR" sz="1400" b="0" dirty="0">
                          <a:solidFill>
                            <a:schemeClr val="bg1"/>
                          </a:solidFill>
                        </a:rPr>
                        <a:t>Kapasite</a:t>
                      </a:r>
                    </a:p>
                  </a:txBody>
                  <a:tcPr>
                    <a:solidFill>
                      <a:schemeClr val="accent2">
                        <a:lumMod val="75000"/>
                      </a:schemeClr>
                    </a:solidFill>
                  </a:tcPr>
                </a:tc>
                <a:extLst>
                  <a:ext uri="{0D108BD9-81ED-4DB2-BD59-A6C34878D82A}">
                    <a16:rowId xmlns:a16="http://schemas.microsoft.com/office/drawing/2014/main" val="726230270"/>
                  </a:ext>
                </a:extLst>
              </a:tr>
              <a:tr h="325353">
                <a:tc>
                  <a:txBody>
                    <a:bodyPr/>
                    <a:lstStyle/>
                    <a:p>
                      <a:pPr algn="l"/>
                      <a:r>
                        <a:rPr lang="tr-TR" sz="1400" b="0" dirty="0"/>
                        <a:t>1</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1</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18</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1984456055"/>
                  </a:ext>
                </a:extLst>
              </a:tr>
              <a:tr h="325353">
                <a:tc>
                  <a:txBody>
                    <a:bodyPr/>
                    <a:lstStyle/>
                    <a:p>
                      <a:pPr algn="l"/>
                      <a:r>
                        <a:rPr lang="tr-TR" sz="1400" b="0" dirty="0"/>
                        <a:t>2</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a:t>
                      </a:r>
                      <a:r>
                        <a:rPr lang="tr-TR" sz="1400" b="0" baseline="0" dirty="0" smtClean="0">
                          <a:latin typeface="Times New Roman"/>
                          <a:ea typeface="Times New Roman"/>
                          <a:cs typeface="Times New Roman"/>
                        </a:rPr>
                        <a:t> 2</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19</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1199579977"/>
                  </a:ext>
                </a:extLst>
              </a:tr>
              <a:tr h="325353">
                <a:tc>
                  <a:txBody>
                    <a:bodyPr/>
                    <a:lstStyle/>
                    <a:p>
                      <a:pPr algn="l"/>
                      <a:r>
                        <a:rPr lang="tr-TR" sz="1400" b="0" dirty="0"/>
                        <a:t>3</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3</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20</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1896073797"/>
                  </a:ext>
                </a:extLst>
              </a:tr>
              <a:tr h="325353">
                <a:tc>
                  <a:txBody>
                    <a:bodyPr/>
                    <a:lstStyle/>
                    <a:p>
                      <a:pPr algn="l"/>
                      <a:r>
                        <a:rPr lang="tr-TR" sz="1400" b="0" dirty="0"/>
                        <a:t>4</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4</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21 </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3696473174"/>
                  </a:ext>
                </a:extLst>
              </a:tr>
              <a:tr h="325353">
                <a:tc>
                  <a:txBody>
                    <a:bodyPr/>
                    <a:lstStyle/>
                    <a:p>
                      <a:pPr algn="l"/>
                      <a:r>
                        <a:rPr lang="tr-TR" sz="1400" b="0" dirty="0"/>
                        <a:t>5</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5</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22</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564075991"/>
                  </a:ext>
                </a:extLst>
              </a:tr>
              <a:tr h="325353">
                <a:tc>
                  <a:txBody>
                    <a:bodyPr/>
                    <a:lstStyle/>
                    <a:p>
                      <a:pPr algn="l"/>
                      <a:r>
                        <a:rPr lang="tr-TR" sz="1400" b="0" dirty="0"/>
                        <a:t>6</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6</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23</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2719356625"/>
                  </a:ext>
                </a:extLst>
              </a:tr>
              <a:tr h="325353">
                <a:tc>
                  <a:txBody>
                    <a:bodyPr/>
                    <a:lstStyle/>
                    <a:p>
                      <a:pPr algn="l"/>
                      <a:r>
                        <a:rPr lang="tr-TR" sz="1400" b="0" dirty="0"/>
                        <a:t>7</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7 </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24</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24</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584365833"/>
                  </a:ext>
                </a:extLst>
              </a:tr>
              <a:tr h="325353">
                <a:tc>
                  <a:txBody>
                    <a:bodyPr/>
                    <a:lstStyle/>
                    <a:p>
                      <a:pPr algn="l"/>
                      <a:r>
                        <a:rPr lang="tr-TR" sz="1400" b="0" dirty="0"/>
                        <a:t>8</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a:t>
                      </a:r>
                      <a:r>
                        <a:rPr lang="tr-TR" sz="1400" b="0" baseline="0" dirty="0" smtClean="0">
                          <a:latin typeface="Times New Roman"/>
                          <a:ea typeface="Times New Roman"/>
                          <a:cs typeface="Times New Roman"/>
                        </a:rPr>
                        <a:t> 8</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25</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25</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3688711268"/>
                  </a:ext>
                </a:extLst>
              </a:tr>
              <a:tr h="325353">
                <a:tc>
                  <a:txBody>
                    <a:bodyPr/>
                    <a:lstStyle/>
                    <a:p>
                      <a:pPr algn="l"/>
                      <a:r>
                        <a:rPr lang="tr-TR" sz="1400" b="0" dirty="0"/>
                        <a:t>9</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9</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26</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26</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2428344738"/>
                  </a:ext>
                </a:extLst>
              </a:tr>
              <a:tr h="325353">
                <a:tc>
                  <a:txBody>
                    <a:bodyPr/>
                    <a:lstStyle/>
                    <a:p>
                      <a:pPr algn="l"/>
                      <a:r>
                        <a:rPr lang="tr-TR" sz="1400" b="0" dirty="0"/>
                        <a:t>10</a:t>
                      </a:r>
                    </a:p>
                  </a:txBody>
                  <a:tcPr/>
                </a:tc>
                <a:tc>
                  <a:txBody>
                    <a:bodyPr/>
                    <a:lstStyle/>
                    <a:p>
                      <a:pPr algn="l">
                        <a:lnSpc>
                          <a:spcPct val="115000"/>
                        </a:lnSpc>
                        <a:spcAft>
                          <a:spcPts val="0"/>
                        </a:spcAft>
                      </a:pPr>
                      <a:r>
                        <a:rPr lang="tr-TR" sz="1400" b="0" dirty="0" smtClean="0">
                          <a:latin typeface="Times New Roman"/>
                          <a:ea typeface="Times New Roman"/>
                          <a:cs typeface="Times New Roman"/>
                        </a:rPr>
                        <a:t>Derslik 10</a:t>
                      </a:r>
                      <a:endParaRPr lang="tr-TR" sz="1400" b="0" dirty="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smtClean="0"/>
                        <a:t>27</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27</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3687748590"/>
                  </a:ext>
                </a:extLst>
              </a:tr>
              <a:tr h="325353">
                <a:tc>
                  <a:txBody>
                    <a:bodyPr/>
                    <a:lstStyle/>
                    <a:p>
                      <a:pPr algn="l"/>
                      <a:r>
                        <a:rPr lang="tr-TR" sz="1400" b="0" dirty="0" smtClean="0"/>
                        <a:t>11</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11</a:t>
                      </a:r>
                      <a:endParaRPr lang="tr-TR" sz="1400" b="0" dirty="0" smtClean="0">
                        <a:latin typeface="Calibri"/>
                        <a:ea typeface="Times New Roman"/>
                        <a:cs typeface="Times New Roman"/>
                      </a:endParaRPr>
                    </a:p>
                  </a:txBody>
                  <a:tcPr/>
                </a:tc>
                <a:tc>
                  <a:txBody>
                    <a:bodyPr/>
                    <a:lstStyle/>
                    <a:p>
                      <a:pPr algn="l"/>
                      <a:r>
                        <a:rPr lang="tr-TR" sz="1400" b="0" dirty="0" smtClean="0"/>
                        <a:t>56</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28</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28</a:t>
                      </a:r>
                      <a:endParaRPr lang="tr-TR" sz="1400" b="0" dirty="0" smtClean="0">
                        <a:latin typeface="Calibri"/>
                        <a:ea typeface="Times New Roman"/>
                        <a:cs typeface="Times New Roman"/>
                      </a:endParaRPr>
                    </a:p>
                  </a:txBody>
                  <a:tcPr marL="55217" marR="55217" marT="0" marB="0"/>
                </a:tc>
                <a:tc>
                  <a:txBody>
                    <a:bodyPr/>
                    <a:lstStyle/>
                    <a:p>
                      <a:pPr algn="l">
                        <a:lnSpc>
                          <a:spcPct val="115000"/>
                        </a:lnSpc>
                        <a:spcAft>
                          <a:spcPts val="0"/>
                        </a:spcAft>
                      </a:pPr>
                      <a:r>
                        <a:rPr lang="tr-TR" sz="1400" b="0" dirty="0" smtClean="0">
                          <a:latin typeface="Calibri"/>
                          <a:ea typeface="Times New Roman"/>
                          <a:cs typeface="Times New Roman"/>
                        </a:rPr>
                        <a:t>40</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2866421752"/>
                  </a:ext>
                </a:extLst>
              </a:tr>
              <a:tr h="325353">
                <a:tc>
                  <a:txBody>
                    <a:bodyPr/>
                    <a:lstStyle/>
                    <a:p>
                      <a:pPr algn="l"/>
                      <a:r>
                        <a:rPr lang="tr-TR" sz="1400" b="0" dirty="0" smtClean="0"/>
                        <a:t>12</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12</a:t>
                      </a:r>
                      <a:endParaRPr lang="tr-TR" sz="1400" b="0" dirty="0" smtClean="0">
                        <a:latin typeface="Calibri"/>
                        <a:ea typeface="Times New Roman"/>
                        <a:cs typeface="Times New Roman"/>
                      </a:endParaRPr>
                    </a:p>
                  </a:txBody>
                  <a:tcPr/>
                </a:tc>
                <a:tc>
                  <a:txBody>
                    <a:bodyPr/>
                    <a:lstStyle/>
                    <a:p>
                      <a:pPr algn="l"/>
                      <a:r>
                        <a:rPr lang="tr-TR" sz="1400" b="0" dirty="0" smtClean="0"/>
                        <a:t>56</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29</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29</a:t>
                      </a:r>
                      <a:endParaRPr lang="tr-TR" sz="1400" b="0" dirty="0" smtClean="0">
                        <a:latin typeface="Calibri"/>
                        <a:ea typeface="Times New Roman"/>
                        <a:cs typeface="Times New Roman"/>
                      </a:endParaRPr>
                    </a:p>
                  </a:txBody>
                  <a:tcPr/>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3048971322"/>
                  </a:ext>
                </a:extLst>
              </a:tr>
              <a:tr h="325353">
                <a:tc>
                  <a:txBody>
                    <a:bodyPr/>
                    <a:lstStyle/>
                    <a:p>
                      <a:pPr algn="l"/>
                      <a:r>
                        <a:rPr lang="tr-TR" sz="1400" b="0" dirty="0" smtClean="0"/>
                        <a:t>13</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13</a:t>
                      </a:r>
                      <a:endParaRPr lang="tr-TR" sz="1400" b="0" dirty="0" smtClean="0">
                        <a:latin typeface="Calibri"/>
                        <a:ea typeface="Times New Roman"/>
                        <a:cs typeface="Times New Roman"/>
                      </a:endParaRPr>
                    </a:p>
                  </a:txBody>
                  <a:tcPr/>
                </a:tc>
                <a:tc>
                  <a:txBody>
                    <a:bodyPr/>
                    <a:lstStyle/>
                    <a:p>
                      <a:pPr algn="l"/>
                      <a:r>
                        <a:rPr lang="tr-TR" sz="1400" b="0" dirty="0" smtClean="0"/>
                        <a:t>40</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30</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30</a:t>
                      </a:r>
                      <a:endParaRPr lang="tr-TR" sz="1400" b="0" dirty="0" smtClean="0">
                        <a:latin typeface="Calibri"/>
                        <a:ea typeface="Times New Roman"/>
                        <a:cs typeface="Times New Roman"/>
                      </a:endParaRPr>
                    </a:p>
                  </a:txBody>
                  <a:tcPr/>
                </a:tc>
                <a:tc>
                  <a:txBody>
                    <a:bodyPr/>
                    <a:lstStyle/>
                    <a:p>
                      <a:pPr algn="l">
                        <a:lnSpc>
                          <a:spcPct val="115000"/>
                        </a:lnSpc>
                        <a:spcAft>
                          <a:spcPts val="0"/>
                        </a:spcAft>
                      </a:pPr>
                      <a:r>
                        <a:rPr lang="tr-TR" sz="1400" b="0" dirty="0" smtClean="0">
                          <a:latin typeface="Calibri"/>
                          <a:ea typeface="Times New Roman"/>
                          <a:cs typeface="Times New Roman"/>
                        </a:rPr>
                        <a:t>56</a:t>
                      </a:r>
                      <a:endParaRPr lang="tr-TR" sz="1400" b="0" dirty="0">
                        <a:latin typeface="Calibri"/>
                        <a:ea typeface="Times New Roman"/>
                        <a:cs typeface="Times New Roman"/>
                      </a:endParaRPr>
                    </a:p>
                  </a:txBody>
                  <a:tcPr marL="55217" marR="55217" marT="0" marB="0"/>
                </a:tc>
                <a:extLst>
                  <a:ext uri="{0D108BD9-81ED-4DB2-BD59-A6C34878D82A}">
                    <a16:rowId xmlns:a16="http://schemas.microsoft.com/office/drawing/2014/main" val="1500281622"/>
                  </a:ext>
                </a:extLst>
              </a:tr>
              <a:tr h="325353">
                <a:tc>
                  <a:txBody>
                    <a:bodyPr/>
                    <a:lstStyle/>
                    <a:p>
                      <a:pPr algn="l"/>
                      <a:r>
                        <a:rPr lang="tr-TR" sz="1400" b="0" dirty="0" smtClean="0"/>
                        <a:t>14</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14</a:t>
                      </a:r>
                      <a:endParaRPr lang="tr-TR" sz="1400" b="0" dirty="0" smtClean="0">
                        <a:latin typeface="Calibri"/>
                        <a:ea typeface="Times New Roman"/>
                        <a:cs typeface="Times New Roman"/>
                      </a:endParaRPr>
                    </a:p>
                  </a:txBody>
                  <a:tcPr/>
                </a:tc>
                <a:tc>
                  <a:txBody>
                    <a:bodyPr/>
                    <a:lstStyle/>
                    <a:p>
                      <a:pPr algn="l"/>
                      <a:r>
                        <a:rPr lang="tr-TR" sz="1400" b="0" dirty="0" smtClean="0"/>
                        <a:t>40</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31</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Amfi</a:t>
                      </a:r>
                      <a:r>
                        <a:rPr lang="tr-TR" sz="1400" b="0" baseline="0" dirty="0" smtClean="0">
                          <a:latin typeface="Times New Roman"/>
                          <a:ea typeface="Times New Roman"/>
                          <a:cs typeface="Times New Roman"/>
                        </a:rPr>
                        <a:t> – 1</a:t>
                      </a:r>
                      <a:endParaRPr lang="tr-TR" sz="1400" b="0" dirty="0" smtClean="0">
                        <a:latin typeface="Calibri"/>
                        <a:ea typeface="Times New Roman"/>
                        <a:cs typeface="Times New Roman"/>
                      </a:endParaRPr>
                    </a:p>
                  </a:txBody>
                  <a:tcPr/>
                </a:tc>
                <a:tc>
                  <a:txBody>
                    <a:bodyPr/>
                    <a:lstStyle/>
                    <a:p>
                      <a:pPr algn="l"/>
                      <a:r>
                        <a:rPr lang="tr-TR" sz="1400" b="0" dirty="0" smtClean="0"/>
                        <a:t>122</a:t>
                      </a:r>
                      <a:endParaRPr lang="tr-TR" sz="1400" b="0" dirty="0"/>
                    </a:p>
                  </a:txBody>
                  <a:tcPr/>
                </a:tc>
                <a:extLst>
                  <a:ext uri="{0D108BD9-81ED-4DB2-BD59-A6C34878D82A}">
                    <a16:rowId xmlns:a16="http://schemas.microsoft.com/office/drawing/2014/main" val="10015"/>
                  </a:ext>
                </a:extLst>
              </a:tr>
              <a:tr h="325353">
                <a:tc>
                  <a:txBody>
                    <a:bodyPr/>
                    <a:lstStyle/>
                    <a:p>
                      <a:pPr algn="l"/>
                      <a:r>
                        <a:rPr lang="tr-TR" sz="1400" b="0" dirty="0" smtClean="0"/>
                        <a:t>15</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15</a:t>
                      </a:r>
                      <a:endParaRPr lang="tr-TR" sz="1400" b="0" dirty="0" smtClean="0">
                        <a:latin typeface="Calibri"/>
                        <a:ea typeface="Times New Roman"/>
                        <a:cs typeface="Times New Roman"/>
                      </a:endParaRPr>
                    </a:p>
                  </a:txBody>
                  <a:tcPr/>
                </a:tc>
                <a:tc>
                  <a:txBody>
                    <a:bodyPr/>
                    <a:lstStyle/>
                    <a:p>
                      <a:pPr algn="l"/>
                      <a:r>
                        <a:rPr lang="tr-TR" sz="1400" b="0" dirty="0" smtClean="0"/>
                        <a:t>40</a:t>
                      </a:r>
                      <a:endParaRPr lang="tr-TR" sz="1400" b="0" dirty="0"/>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smtClean="0"/>
                        <a:t>32</a:t>
                      </a:r>
                      <a:endParaRPr lang="tr-TR" sz="1400" b="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Amfi</a:t>
                      </a:r>
                      <a:r>
                        <a:rPr lang="tr-TR" sz="1400" b="0" baseline="0" dirty="0" smtClean="0">
                          <a:latin typeface="Times New Roman"/>
                          <a:ea typeface="Times New Roman"/>
                          <a:cs typeface="Times New Roman"/>
                        </a:rPr>
                        <a:t> – 2</a:t>
                      </a:r>
                      <a:endParaRPr lang="tr-TR" sz="1400" b="0" dirty="0" smtClean="0">
                        <a:latin typeface="Calibri"/>
                        <a:ea typeface="Times New Roman"/>
                        <a:cs typeface="Times New Roman"/>
                      </a:endParaRPr>
                    </a:p>
                  </a:txBody>
                  <a:tcPr/>
                </a:tc>
                <a:tc>
                  <a:txBody>
                    <a:bodyPr/>
                    <a:lstStyle/>
                    <a:p>
                      <a:pPr algn="l"/>
                      <a:r>
                        <a:rPr lang="tr-TR" sz="1400" b="0" dirty="0" smtClean="0"/>
                        <a:t>122</a:t>
                      </a:r>
                      <a:endParaRPr lang="tr-TR" sz="1400" b="0" dirty="0"/>
                    </a:p>
                  </a:txBody>
                  <a:tcPr/>
                </a:tc>
                <a:extLst>
                  <a:ext uri="{0D108BD9-81ED-4DB2-BD59-A6C34878D82A}">
                    <a16:rowId xmlns:a16="http://schemas.microsoft.com/office/drawing/2014/main" val="10016"/>
                  </a:ext>
                </a:extLst>
              </a:tr>
              <a:tr h="433804">
                <a:tc>
                  <a:txBody>
                    <a:bodyPr/>
                    <a:lstStyle/>
                    <a:p>
                      <a:pPr algn="l"/>
                      <a:r>
                        <a:rPr lang="tr-TR" sz="1400" b="0" dirty="0"/>
                        <a:t>16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Derslik 16</a:t>
                      </a:r>
                      <a:endParaRPr lang="tr-TR" sz="1400" b="0" dirty="0" smtClean="0">
                        <a:latin typeface="Calibri"/>
                        <a:ea typeface="Times New Roman"/>
                        <a:cs typeface="Times New Roman"/>
                      </a:endParaRPr>
                    </a:p>
                  </a:txBody>
                  <a:tcPr marL="55217" marR="55217" marT="0" marB="0"/>
                </a:tc>
                <a:tc>
                  <a:txBody>
                    <a:bodyPr/>
                    <a:lstStyle/>
                    <a:p>
                      <a:pPr algn="l"/>
                      <a:r>
                        <a:rPr lang="tr-TR" sz="1400" b="0" baseline="0" dirty="0" smtClean="0"/>
                        <a:t>40</a:t>
                      </a:r>
                      <a:endParaRPr lang="tr-TR" sz="1400" b="0" baseline="0" dirty="0"/>
                    </a:p>
                  </a:txBody>
                  <a:tcPr/>
                </a:tc>
                <a:tc>
                  <a:txBody>
                    <a:bodyPr/>
                    <a:lstStyle/>
                    <a:p>
                      <a:pPr algn="l"/>
                      <a:endParaRPr lang="tr-TR" sz="2000" b="0" dirty="0"/>
                    </a:p>
                  </a:txBody>
                  <a:tcPr>
                    <a:solidFill>
                      <a:schemeClr val="accent2">
                        <a:lumMod val="75000"/>
                      </a:schemeClr>
                    </a:solidFill>
                  </a:tcPr>
                </a:tc>
                <a:tc>
                  <a:txBody>
                    <a:bodyPr/>
                    <a:lstStyle/>
                    <a:p>
                      <a:pPr algn="l"/>
                      <a:r>
                        <a:rPr lang="tr-TR" sz="1400" b="0" baseline="0" dirty="0" smtClean="0"/>
                        <a:t>33</a:t>
                      </a:r>
                      <a:endParaRPr lang="tr-TR" sz="1400" b="0"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dirty="0" smtClean="0">
                          <a:latin typeface="Times New Roman"/>
                          <a:ea typeface="Times New Roman"/>
                          <a:cs typeface="Times New Roman"/>
                        </a:rPr>
                        <a:t>Amfi</a:t>
                      </a:r>
                      <a:r>
                        <a:rPr lang="tr-TR" sz="1400" b="0" baseline="0" dirty="0" smtClean="0">
                          <a:latin typeface="Times New Roman"/>
                          <a:ea typeface="Times New Roman"/>
                          <a:cs typeface="Times New Roman"/>
                        </a:rPr>
                        <a:t> – 3</a:t>
                      </a:r>
                      <a:endParaRPr lang="tr-TR" sz="1400" b="0" dirty="0" smtClean="0">
                        <a:latin typeface="Calibri"/>
                        <a:ea typeface="Times New Roman"/>
                        <a:cs typeface="Times New Roman"/>
                      </a:endParaRPr>
                    </a:p>
                  </a:txBody>
                  <a:tcPr/>
                </a:tc>
                <a:tc>
                  <a:txBody>
                    <a:bodyPr/>
                    <a:lstStyle/>
                    <a:p>
                      <a:pPr marL="0" indent="0" algn="l">
                        <a:buFont typeface="Arial" panose="020B0604020202020204" pitchFamily="34" charset="0"/>
                        <a:buNone/>
                      </a:pPr>
                      <a:r>
                        <a:rPr lang="tr-TR" sz="1400" b="0" baseline="0" dirty="0" smtClean="0"/>
                        <a:t>272</a:t>
                      </a:r>
                      <a:endParaRPr lang="tr-TR" sz="1400" b="0" baseline="0" dirty="0"/>
                    </a:p>
                  </a:txBody>
                  <a:tcPr/>
                </a:tc>
                <a:extLst>
                  <a:ext uri="{0D108BD9-81ED-4DB2-BD59-A6C34878D82A}">
                    <a16:rowId xmlns:a16="http://schemas.microsoft.com/office/drawing/2014/main" val="10017"/>
                  </a:ext>
                </a:extLst>
              </a:tr>
              <a:tr h="433804">
                <a:tc>
                  <a:txBody>
                    <a:bodyPr/>
                    <a:lstStyle/>
                    <a:p>
                      <a:pPr algn="l"/>
                      <a:r>
                        <a:rPr lang="tr-TR" sz="1400" b="0" baseline="0" dirty="0"/>
                        <a:t>17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0" baseline="0" dirty="0" smtClean="0">
                          <a:latin typeface="Times New Roman"/>
                          <a:ea typeface="Times New Roman"/>
                          <a:cs typeface="Times New Roman"/>
                        </a:rPr>
                        <a:t>Derslik 17</a:t>
                      </a:r>
                      <a:endParaRPr lang="tr-TR" sz="1400" b="0" baseline="0" dirty="0" smtClean="0">
                        <a:latin typeface="Calibri"/>
                        <a:ea typeface="Times New Roman"/>
                        <a:cs typeface="Times New Roman"/>
                      </a:endParaRPr>
                    </a:p>
                  </a:txBody>
                  <a:tcPr marL="55217" marR="55217" marT="0" marB="0"/>
                </a:tc>
                <a:tc>
                  <a:txBody>
                    <a:bodyPr/>
                    <a:lstStyle/>
                    <a:p>
                      <a:pPr algn="l"/>
                      <a:r>
                        <a:rPr lang="tr-TR" sz="1400" b="0" baseline="0" dirty="0" smtClean="0"/>
                        <a:t>56</a:t>
                      </a:r>
                      <a:endParaRPr lang="tr-TR" sz="1400" b="0" baseline="0" dirty="0"/>
                    </a:p>
                  </a:txBody>
                  <a:tcPr/>
                </a:tc>
                <a:tc>
                  <a:txBody>
                    <a:bodyPr/>
                    <a:lstStyle/>
                    <a:p>
                      <a:pPr algn="l"/>
                      <a:endParaRPr lang="tr-TR" sz="2000" b="0" dirty="0"/>
                    </a:p>
                  </a:txBody>
                  <a:tcPr>
                    <a:solidFill>
                      <a:schemeClr val="accent2">
                        <a:lumMod val="75000"/>
                      </a:schemeClr>
                    </a:solidFill>
                  </a:tcPr>
                </a:tc>
                <a:tc gridSpan="2">
                  <a:txBody>
                    <a:bodyPr/>
                    <a:lstStyle/>
                    <a:p>
                      <a:pPr algn="r"/>
                      <a:r>
                        <a:rPr lang="tr-TR" sz="2000" b="0" dirty="0" smtClean="0"/>
                        <a:t>Genel Toplam</a:t>
                      </a:r>
                      <a:endParaRPr lang="tr-TR" sz="2000" b="0" dirty="0"/>
                    </a:p>
                  </a:txBody>
                  <a:tcPr/>
                </a:tc>
                <a:tc hMerge="1">
                  <a:txBody>
                    <a:bodyPr/>
                    <a:lstStyle/>
                    <a:p>
                      <a:pPr algn="l"/>
                      <a:endParaRPr lang="tr-TR" b="0" dirty="0"/>
                    </a:p>
                  </a:txBody>
                  <a:tcPr/>
                </a:tc>
                <a:tc>
                  <a:txBody>
                    <a:bodyPr/>
                    <a:lstStyle/>
                    <a:p>
                      <a:pPr algn="l"/>
                      <a:r>
                        <a:rPr lang="tr-TR" sz="2000" b="0" dirty="0" smtClean="0"/>
                        <a:t>1860</a:t>
                      </a:r>
                      <a:endParaRPr lang="tr-TR" sz="2000" b="0" dirty="0"/>
                    </a:p>
                  </a:txBody>
                  <a:tcPr/>
                </a:tc>
                <a:extLst>
                  <a:ext uri="{0D108BD9-81ED-4DB2-BD59-A6C34878D82A}">
                    <a16:rowId xmlns:a16="http://schemas.microsoft.com/office/drawing/2014/main" val="10018"/>
                  </a:ext>
                </a:extLst>
              </a:tr>
            </a:tbl>
          </a:graphicData>
        </a:graphic>
      </p:graphicFrame>
      <p:sp>
        <p:nvSpPr>
          <p:cNvPr id="5" name="Unvan 1">
            <a:extLst>
              <a:ext uri="{FF2B5EF4-FFF2-40B4-BE49-F238E27FC236}">
                <a16:creationId xmlns:a16="http://schemas.microsoft.com/office/drawing/2014/main" id="{837F0268-B04E-4690-A690-6BA79A063209}"/>
              </a:ext>
            </a:extLst>
          </p:cNvPr>
          <p:cNvSpPr txBox="1">
            <a:spLocks/>
          </p:cNvSpPr>
          <p:nvPr/>
        </p:nvSpPr>
        <p:spPr>
          <a:xfrm>
            <a:off x="-15180" y="0"/>
            <a:ext cx="842764" cy="6059606"/>
          </a:xfrm>
          <a:prstGeom prst="rect">
            <a:avLst/>
          </a:prstGeom>
        </p:spPr>
        <p:txBody>
          <a:bodyPr vert="vert270"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800" b="1" dirty="0" smtClean="0">
                <a:solidFill>
                  <a:srgbClr val="FF0000"/>
                </a:solidFill>
              </a:rPr>
              <a:t>Derslikler ve Kapasite</a:t>
            </a:r>
            <a:endParaRPr lang="tr-TR" sz="4800" b="1" dirty="0">
              <a:solidFill>
                <a:srgbClr val="FF0000"/>
              </a:solidFill>
            </a:endParaRPr>
          </a:p>
        </p:txBody>
      </p:sp>
    </p:spTree>
    <p:extLst>
      <p:ext uri="{BB962C8B-B14F-4D97-AF65-F5344CB8AC3E}">
        <p14:creationId xmlns:p14="http://schemas.microsoft.com/office/powerpoint/2010/main" val="7301327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4118418887"/>
              </p:ext>
            </p:extLst>
          </p:nvPr>
        </p:nvGraphicFramePr>
        <p:xfrm>
          <a:off x="0" y="0"/>
          <a:ext cx="12192000" cy="6879087"/>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smtClean="0"/>
                        <a:t>DİĞER</a:t>
                      </a:r>
                      <a:r>
                        <a:rPr lang="tr-TR" sz="2000" b="1" baseline="0" dirty="0" smtClean="0"/>
                        <a:t> ÇALIŞMA ALANLARIMIZ</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smtClean="0"/>
                        <a:t>Çalışma</a:t>
                      </a:r>
                      <a:r>
                        <a:rPr lang="tr-TR" sz="2000" b="1" baseline="0" dirty="0" smtClean="0"/>
                        <a:t> Odaları</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smtClean="0"/>
                        <a:t>3 Adet</a:t>
                      </a:r>
                      <a:endParaRPr lang="tr-TR" sz="20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652583">
                <a:tc>
                  <a:txBody>
                    <a:bodyPr/>
                    <a:lstStyle/>
                    <a:p>
                      <a:r>
                        <a:rPr lang="tr-TR" sz="2000" b="1" dirty="0" smtClean="0"/>
                        <a:t>Laboratuvar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5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652583">
                <a:tc>
                  <a:txBody>
                    <a:bodyPr/>
                    <a:lstStyle/>
                    <a:p>
                      <a:r>
                        <a:rPr lang="tr-TR" sz="2000" b="1" dirty="0" smtClean="0"/>
                        <a:t>Yüksek lisans</a:t>
                      </a:r>
                      <a:r>
                        <a:rPr lang="tr-TR" sz="2000" b="1" baseline="0" dirty="0" smtClean="0"/>
                        <a:t> Sınıfları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6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smtClean="0"/>
                        <a:t>Hazırlık ve Multimedya Salonu</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2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smtClean="0"/>
                        <a:t>Akademisyen Dinlenme</a:t>
                      </a:r>
                      <a:r>
                        <a:rPr lang="tr-TR" sz="2000" b="1" baseline="0" dirty="0" smtClean="0"/>
                        <a:t>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smtClean="0"/>
                        <a:t>Bölüm Başkanlıkları Toplantı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3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r>
                        <a:rPr lang="tr-TR" sz="2000" b="1" dirty="0" smtClean="0"/>
                        <a:t>Yönetim Kurulu Toplantı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984753">
                <a:tc>
                  <a:txBody>
                    <a:bodyPr/>
                    <a:lstStyle/>
                    <a:p>
                      <a:r>
                        <a:rPr lang="tr-TR" sz="2000" b="1" dirty="0" smtClean="0"/>
                        <a:t>Akademisyen Odalarımız</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105</a:t>
                      </a:r>
                      <a:r>
                        <a:rPr lang="tr-TR" sz="2000" b="1" baseline="0" dirty="0" smtClean="0"/>
                        <a:t> Adet </a:t>
                      </a:r>
                    </a:p>
                    <a:p>
                      <a:r>
                        <a:rPr lang="tr-TR" sz="2000" b="1" baseline="0" dirty="0" smtClean="0"/>
                        <a:t>(18 Adeti YDYO)</a:t>
                      </a:r>
                    </a:p>
                    <a:p>
                      <a:r>
                        <a:rPr lang="tr-TR" sz="2000" b="1" baseline="0" dirty="0" smtClean="0"/>
                        <a:t>(12 Adeti TOMYO)</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r>
                        <a:rPr lang="tr-TR" sz="2000" b="1" dirty="0" smtClean="0"/>
                        <a:t>Fuaye ve Sergi Odaları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7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7555779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p:nvPr>
        </p:nvSpPr>
        <p:spPr>
          <a:xfrm>
            <a:off x="1087583" y="2152363"/>
            <a:ext cx="10515600" cy="2477826"/>
          </a:xfr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tr-TR" sz="9600" dirty="0" smtClean="0">
                <a:solidFill>
                  <a:srgbClr val="FF0000"/>
                </a:solidFill>
              </a:rPr>
              <a:t>Mali Durum</a:t>
            </a:r>
            <a:endParaRPr lang="tr-TR" sz="9600" dirty="0">
              <a:solidFill>
                <a:srgbClr val="FF0000"/>
              </a:solidFill>
            </a:endParaRPr>
          </a:p>
        </p:txBody>
      </p:sp>
    </p:spTree>
    <p:extLst>
      <p:ext uri="{BB962C8B-B14F-4D97-AF65-F5344CB8AC3E}">
        <p14:creationId xmlns:p14="http://schemas.microsoft.com/office/powerpoint/2010/main" val="11151109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graphicFrame>
        <p:nvGraphicFramePr>
          <p:cNvPr id="6" name="Tablo 5"/>
          <p:cNvGraphicFramePr>
            <a:graphicFrameLocks noGrp="1"/>
          </p:cNvGraphicFramePr>
          <p:nvPr>
            <p:extLst>
              <p:ext uri="{D42A27DB-BD31-4B8C-83A1-F6EECF244321}">
                <p14:modId xmlns:p14="http://schemas.microsoft.com/office/powerpoint/2010/main" val="2566342087"/>
              </p:ext>
            </p:extLst>
          </p:nvPr>
        </p:nvGraphicFramePr>
        <p:xfrm>
          <a:off x="0" y="0"/>
          <a:ext cx="12192000" cy="6937134"/>
        </p:xfrm>
        <a:graphic>
          <a:graphicData uri="http://schemas.openxmlformats.org/drawingml/2006/table">
            <a:tbl>
              <a:tblPr firstRow="1" firstCol="1" bandRow="1">
                <a:tableStyleId>{00A15C55-8517-42AA-B614-E9B94910E393}</a:tableStyleId>
              </a:tblPr>
              <a:tblGrid>
                <a:gridCol w="316509">
                  <a:extLst>
                    <a:ext uri="{9D8B030D-6E8A-4147-A177-3AD203B41FA5}">
                      <a16:colId xmlns:a16="http://schemas.microsoft.com/office/drawing/2014/main" val="20000"/>
                    </a:ext>
                  </a:extLst>
                </a:gridCol>
                <a:gridCol w="395007">
                  <a:extLst>
                    <a:ext uri="{9D8B030D-6E8A-4147-A177-3AD203B41FA5}">
                      <a16:colId xmlns:a16="http://schemas.microsoft.com/office/drawing/2014/main" val="20001"/>
                    </a:ext>
                  </a:extLst>
                </a:gridCol>
                <a:gridCol w="502619">
                  <a:extLst>
                    <a:ext uri="{9D8B030D-6E8A-4147-A177-3AD203B41FA5}">
                      <a16:colId xmlns:a16="http://schemas.microsoft.com/office/drawing/2014/main" val="20002"/>
                    </a:ext>
                  </a:extLst>
                </a:gridCol>
                <a:gridCol w="487427">
                  <a:extLst>
                    <a:ext uri="{9D8B030D-6E8A-4147-A177-3AD203B41FA5}">
                      <a16:colId xmlns:a16="http://schemas.microsoft.com/office/drawing/2014/main" val="20003"/>
                    </a:ext>
                  </a:extLst>
                </a:gridCol>
                <a:gridCol w="7634246">
                  <a:extLst>
                    <a:ext uri="{9D8B030D-6E8A-4147-A177-3AD203B41FA5}">
                      <a16:colId xmlns:a16="http://schemas.microsoft.com/office/drawing/2014/main" val="20004"/>
                    </a:ext>
                  </a:extLst>
                </a:gridCol>
                <a:gridCol w="2856192">
                  <a:extLst>
                    <a:ext uri="{9D8B030D-6E8A-4147-A177-3AD203B41FA5}">
                      <a16:colId xmlns:a16="http://schemas.microsoft.com/office/drawing/2014/main" val="20005"/>
                    </a:ext>
                  </a:extLst>
                </a:gridCol>
              </a:tblGrid>
              <a:tr h="267834">
                <a:tc gridSpan="6">
                  <a:txBody>
                    <a:bodyPr/>
                    <a:lstStyle/>
                    <a:p>
                      <a:pPr algn="ctr">
                        <a:lnSpc>
                          <a:spcPct val="115000"/>
                        </a:lnSpc>
                        <a:spcAft>
                          <a:spcPts val="0"/>
                        </a:spcAft>
                      </a:pPr>
                      <a:r>
                        <a:rPr lang="tr-TR" sz="1400" dirty="0">
                          <a:effectLst/>
                        </a:rPr>
                        <a:t>EKONOMİK SINIFLANDIRMA BAZINDA </a:t>
                      </a:r>
                      <a:r>
                        <a:rPr lang="tr-TR" sz="1400" dirty="0" smtClean="0">
                          <a:effectLst/>
                        </a:rPr>
                        <a:t>2019 </a:t>
                      </a:r>
                      <a:r>
                        <a:rPr lang="tr-TR" sz="1400" dirty="0">
                          <a:effectLst/>
                        </a:rPr>
                        <a:t>YILINDA YAPILAN HARCAMALAR</a:t>
                      </a:r>
                      <a:endParaRPr lang="tr-TR" sz="14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64006">
                <a:tc gridSpan="4">
                  <a:txBody>
                    <a:bodyPr/>
                    <a:lstStyle/>
                    <a:p>
                      <a:pPr algn="ctr">
                        <a:lnSpc>
                          <a:spcPct val="115000"/>
                        </a:lnSpc>
                        <a:spcAft>
                          <a:spcPts val="0"/>
                        </a:spcAft>
                      </a:pPr>
                      <a:r>
                        <a:rPr lang="tr-TR" sz="600">
                          <a:effectLst/>
                        </a:rPr>
                        <a:t>Ekonomik Kod</a:t>
                      </a:r>
                      <a:endParaRPr lang="tr-TR" sz="60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lnSpc>
                          <a:spcPct val="115000"/>
                        </a:lnSpc>
                        <a:spcAft>
                          <a:spcPts val="0"/>
                        </a:spcAft>
                      </a:pPr>
                      <a:r>
                        <a:rPr lang="tr-TR" sz="2000" dirty="0">
                          <a:effectLst/>
                        </a:rPr>
                        <a:t>Ekonomik Sınıflandırmanın Adı</a:t>
                      </a:r>
                      <a:endParaRPr lang="tr-TR" sz="2000" dirty="0">
                        <a:effectLst/>
                        <a:latin typeface="Calibri"/>
                        <a:ea typeface="Calibri"/>
                        <a:cs typeface="Times New Roman"/>
                      </a:endParaRPr>
                    </a:p>
                  </a:txBody>
                  <a:tcPr marL="18995" marR="18995" marT="0" marB="0" anchor="ctr"/>
                </a:tc>
                <a:tc rowSpan="2">
                  <a:txBody>
                    <a:bodyPr/>
                    <a:lstStyle/>
                    <a:p>
                      <a:pPr algn="ctr">
                        <a:lnSpc>
                          <a:spcPct val="115000"/>
                        </a:lnSpc>
                        <a:spcAft>
                          <a:spcPts val="0"/>
                        </a:spcAft>
                      </a:pPr>
                      <a:r>
                        <a:rPr lang="tr-TR" sz="1800" dirty="0">
                          <a:effectLst/>
                        </a:rPr>
                        <a:t>Harcama Tutarı</a:t>
                      </a:r>
                      <a:endParaRPr lang="tr-TR" sz="1800"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01"/>
                  </a:ext>
                </a:extLst>
              </a:tr>
              <a:tr h="128706">
                <a:tc>
                  <a:txBody>
                    <a:bodyPr/>
                    <a:lstStyle/>
                    <a:p>
                      <a:pPr algn="ctr">
                        <a:lnSpc>
                          <a:spcPct val="115000"/>
                        </a:lnSpc>
                        <a:spcAft>
                          <a:spcPts val="0"/>
                        </a:spcAft>
                      </a:pPr>
                      <a:r>
                        <a:rPr lang="tr-TR" sz="600">
                          <a:effectLst/>
                        </a:rPr>
                        <a:t>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III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IV</a:t>
                      </a:r>
                      <a:endParaRPr lang="tr-TR" sz="600">
                        <a:effectLst/>
                        <a:latin typeface="Calibri"/>
                        <a:ea typeface="Calibri"/>
                        <a:cs typeface="Times New Roman"/>
                      </a:endParaRPr>
                    </a:p>
                  </a:txBody>
                  <a:tcPr marL="18995" marR="18995" marT="0" marB="0" anchor="b"/>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002"/>
                  </a:ext>
                </a:extLst>
              </a:tr>
              <a:tr h="229535">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Temel Maaşlar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latin typeface="Calibri"/>
                          <a:ea typeface="Calibri"/>
                          <a:cs typeface="Times New Roman"/>
                        </a:rPr>
                        <a:t>264.960,07</a:t>
                      </a:r>
                    </a:p>
                  </a:txBody>
                  <a:tcPr marL="18995" marR="18995" marT="0" marB="0" anchor="b"/>
                </a:tc>
                <a:extLst>
                  <a:ext uri="{0D108BD9-81ED-4DB2-BD59-A6C34878D82A}">
                    <a16:rowId xmlns:a16="http://schemas.microsoft.com/office/drawing/2014/main" val="10003"/>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Taban Aylık</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995.277,38</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4"/>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Zamlar ve Tazminatlar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1.151.487,16</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5"/>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Ödenekler</a:t>
                      </a:r>
                      <a:endParaRPr lang="tr-TR" sz="12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tr-TR" sz="1200" dirty="0" smtClean="0">
                          <a:effectLst/>
                          <a:latin typeface="Calibri"/>
                          <a:ea typeface="Calibri"/>
                          <a:cs typeface="Times New Roman"/>
                        </a:rPr>
                        <a:t>1.867.554,95</a:t>
                      </a:r>
                    </a:p>
                  </a:txBody>
                  <a:tcPr marL="18995" marR="18995" marT="0" marB="0" anchor="b"/>
                </a:tc>
                <a:extLst>
                  <a:ext uri="{0D108BD9-81ED-4DB2-BD59-A6C34878D82A}">
                    <a16:rowId xmlns:a16="http://schemas.microsoft.com/office/drawing/2014/main" val="10006"/>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Sosyal Haklar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117.299,22</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7"/>
                  </a:ext>
                </a:extLst>
              </a:tr>
              <a:tr h="229535">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Ek Çalışma Karşılıkları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latin typeface="Calibri"/>
                          <a:ea typeface="Calibri"/>
                          <a:cs typeface="Times New Roman"/>
                        </a:rPr>
                        <a:t>109.777,71</a:t>
                      </a:r>
                      <a:endParaRPr lang="tr-TR" sz="14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8"/>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Ek Ders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smtClean="0">
                          <a:effectLst/>
                          <a:latin typeface="Calibri"/>
                          <a:ea typeface="Calibri"/>
                          <a:cs typeface="Times New Roman"/>
                        </a:rPr>
                        <a:t>376.115,38</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9"/>
                  </a:ext>
                </a:extLst>
              </a:tr>
              <a:tr h="210407">
                <a:tc gridSpan="5">
                  <a:txBody>
                    <a:bodyPr/>
                    <a:lstStyle/>
                    <a:p>
                      <a:pPr algn="ctr">
                        <a:lnSpc>
                          <a:spcPct val="115000"/>
                        </a:lnSpc>
                        <a:spcAft>
                          <a:spcPts val="0"/>
                        </a:spcAft>
                      </a:pPr>
                      <a:r>
                        <a:rPr lang="tr-TR" sz="1200" dirty="0">
                          <a:effectLst/>
                        </a:rPr>
                        <a:t>PERSONEL GİDERLERİ TOPLAMI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10"/>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Ders Ücreti Karşılığında Görevlendirilenlerin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7.212,60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1"/>
                  </a:ext>
                </a:extLst>
              </a:tr>
              <a:tr h="210407">
                <a:tc gridSpan="5">
                  <a:txBody>
                    <a:bodyPr/>
                    <a:lstStyle/>
                    <a:p>
                      <a:pPr algn="ctr">
                        <a:lnSpc>
                          <a:spcPct val="115000"/>
                        </a:lnSpc>
                        <a:spcAft>
                          <a:spcPts val="0"/>
                        </a:spcAft>
                      </a:pPr>
                      <a:r>
                        <a:rPr lang="tr-TR" sz="1200" dirty="0">
                          <a:effectLst/>
                        </a:rPr>
                        <a:t>DERS ÜCRETİ KARŞILIĞINDA GÖREVLENDİRİLENLERİN ÜCRETLERİ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12"/>
                  </a:ext>
                </a:extLst>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Sağlık Güvenlik Primi Ödemeleri</a:t>
                      </a:r>
                      <a:endParaRPr lang="tr-TR" sz="12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tr-TR" sz="1200" dirty="0" smtClean="0">
                          <a:effectLst/>
                          <a:latin typeface="Calibri"/>
                          <a:ea typeface="Calibri"/>
                          <a:cs typeface="Times New Roman"/>
                        </a:rPr>
                        <a:t>329.323,70</a:t>
                      </a:r>
                    </a:p>
                  </a:txBody>
                  <a:tcPr marL="18995" marR="18995" marT="0" marB="0" anchor="b"/>
                </a:tc>
                <a:extLst>
                  <a:ext uri="{0D108BD9-81ED-4DB2-BD59-A6C34878D82A}">
                    <a16:rowId xmlns:a16="http://schemas.microsoft.com/office/drawing/2014/main" val="10013"/>
                  </a:ext>
                </a:extLst>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Sosyal Primi Ödemeleri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202.415,99</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4"/>
                  </a:ext>
                </a:extLst>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Geçici Personel Sağlık Güvenlik Primi Ödemeleri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5"/>
                  </a:ext>
                </a:extLst>
              </a:tr>
              <a:tr h="210407">
                <a:tc gridSpan="5">
                  <a:txBody>
                    <a:bodyPr/>
                    <a:lstStyle/>
                    <a:p>
                      <a:pPr algn="ctr">
                        <a:lnSpc>
                          <a:spcPct val="115000"/>
                        </a:lnSpc>
                        <a:spcAft>
                          <a:spcPts val="0"/>
                        </a:spcAft>
                      </a:pPr>
                      <a:r>
                        <a:rPr lang="tr-TR" sz="1200" dirty="0" smtClean="0">
                          <a:effectLst/>
                        </a:rPr>
                        <a:t>MAL</a:t>
                      </a:r>
                      <a:r>
                        <a:rPr lang="tr-TR" sz="1200" baseline="0" dirty="0" smtClean="0">
                          <a:effectLst/>
                        </a:rPr>
                        <a:t> VE HİZMET</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16"/>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Kırtasiye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3.798</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7"/>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smtClean="0">
                          <a:effectLst/>
                        </a:rPr>
                        <a:t>Tefrişat ve Bakım-Onarım Giderleri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2.099</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8"/>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smtClean="0">
                          <a:effectLst/>
                        </a:rPr>
                        <a:t>Kırtasiye </a:t>
                      </a:r>
                      <a:r>
                        <a:rPr lang="tr-TR" sz="1200" dirty="0">
                          <a:effectLst/>
                        </a:rPr>
                        <a:t>ve Büro </a:t>
                      </a:r>
                      <a:r>
                        <a:rPr lang="tr-TR" sz="1200" dirty="0" err="1">
                          <a:effectLst/>
                        </a:rPr>
                        <a:t>Malz</a:t>
                      </a:r>
                      <a:r>
                        <a:rPr lang="tr-TR" sz="1200" dirty="0">
                          <a:effectLst/>
                        </a:rPr>
                        <a:t>. Alım.</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9"/>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Temizlik Malzemesi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0"/>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tüketim Mal ve Malzeme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97.205,47</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1"/>
                  </a:ext>
                </a:extLst>
              </a:tr>
              <a:tr h="210407">
                <a:tc gridSpan="5">
                  <a:txBody>
                    <a:bodyPr/>
                    <a:lstStyle/>
                    <a:p>
                      <a:pPr algn="ctr">
                        <a:lnSpc>
                          <a:spcPct val="115000"/>
                        </a:lnSpc>
                        <a:spcAft>
                          <a:spcPts val="0"/>
                        </a:spcAft>
                      </a:pPr>
                      <a:r>
                        <a:rPr lang="tr-TR" sz="1200" dirty="0" smtClean="0">
                          <a:effectLst/>
                        </a:rPr>
                        <a:t>YOLLUKLAR</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22"/>
                  </a:ext>
                </a:extLst>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Yurtiçi Geçici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10.388,12 </a:t>
                      </a:r>
                      <a:endParaRPr lang="tr-TR" sz="1400" dirty="0" smtClean="0">
                        <a:effectLst/>
                        <a:latin typeface="Calibri"/>
                        <a:ea typeface="Calibri"/>
                        <a:cs typeface="Times New Roman"/>
                      </a:endParaRPr>
                    </a:p>
                  </a:txBody>
                  <a:tcPr marL="18995" marR="18995" marT="0" marB="0" anchor="b"/>
                </a:tc>
                <a:extLst>
                  <a:ext uri="{0D108BD9-81ED-4DB2-BD59-A6C34878D82A}">
                    <a16:rowId xmlns:a16="http://schemas.microsoft.com/office/drawing/2014/main" val="10023"/>
                  </a:ext>
                </a:extLst>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Yurtiçi Sürekli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latin typeface="+mn-lt"/>
                          <a:ea typeface="+mn-ea"/>
                          <a:cs typeface="+mn-cs"/>
                        </a:rPr>
                        <a:t>1.503,56</a:t>
                      </a:r>
                      <a:endParaRPr lang="tr-TR" sz="14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4"/>
                  </a:ext>
                </a:extLst>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Yurtdışı Geçici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6.000,00</a:t>
                      </a:r>
                      <a:endParaRPr lang="tr-TR" sz="14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5"/>
                  </a:ext>
                </a:extLst>
              </a:tr>
              <a:tr h="210407">
                <a:tc gridSpan="5">
                  <a:txBody>
                    <a:bodyPr/>
                    <a:lstStyle/>
                    <a:p>
                      <a:pPr algn="ctr">
                        <a:lnSpc>
                          <a:spcPct val="115000"/>
                        </a:lnSpc>
                        <a:spcAft>
                          <a:spcPts val="0"/>
                        </a:spcAft>
                      </a:pPr>
                      <a:r>
                        <a:rPr lang="tr-TR" sz="1200" dirty="0" smtClean="0">
                          <a:effectLst/>
                        </a:rPr>
                        <a:t>İLETİŞİM</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6"/>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Telefon ve Abonelik Kullanım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480.00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7"/>
                  </a:ext>
                </a:extLst>
              </a:tr>
              <a:tr h="210407">
                <a:tc gridSpan="5">
                  <a:txBody>
                    <a:bodyPr/>
                    <a:lstStyle/>
                    <a:p>
                      <a:pPr algn="ctr">
                        <a:lnSpc>
                          <a:spcPct val="115000"/>
                        </a:lnSpc>
                        <a:spcAft>
                          <a:spcPts val="0"/>
                        </a:spcAft>
                      </a:pPr>
                      <a:r>
                        <a:rPr lang="tr-TR" sz="1200" dirty="0">
                          <a:effectLst/>
                        </a:rPr>
                        <a:t>HİZMET ALIM GİDERİ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28"/>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Dayanıklı Mal ve Malzeme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1.750,00</a:t>
                      </a:r>
                      <a:endParaRPr lang="tr-TR" sz="1200" b="1"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9"/>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Bakım ve Onarım Giderleri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18.682,00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30"/>
                  </a:ext>
                </a:extLst>
              </a:tr>
              <a:tr h="210407">
                <a:tc gridSpan="5">
                  <a:txBody>
                    <a:bodyPr/>
                    <a:lstStyle/>
                    <a:p>
                      <a:pPr algn="ctr">
                        <a:lnSpc>
                          <a:spcPct val="115000"/>
                        </a:lnSpc>
                        <a:spcAft>
                          <a:spcPts val="600"/>
                        </a:spcAft>
                      </a:pPr>
                      <a:r>
                        <a:rPr lang="tr-TR" sz="1200" dirty="0">
                          <a:effectLst/>
                        </a:rPr>
                        <a:t>DAYANIKLI MAL MALZEME ALIMI VE BAKIM ONARIM GİDERLERİ</a:t>
                      </a:r>
                      <a:endParaRPr lang="tr-TR" sz="1200" dirty="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r>
                        <a:rPr lang="tr-TR" sz="1200" dirty="0" smtClean="0">
                          <a:effectLst/>
                        </a:rPr>
                        <a:t>20.432,00</a:t>
                      </a: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31"/>
                  </a:ext>
                </a:extLst>
              </a:tr>
            </a:tbl>
          </a:graphicData>
        </a:graphic>
      </p:graphicFrame>
    </p:spTree>
    <p:extLst>
      <p:ext uri="{BB962C8B-B14F-4D97-AF65-F5344CB8AC3E}">
        <p14:creationId xmlns:p14="http://schemas.microsoft.com/office/powerpoint/2010/main" val="12140142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1"/>
          <p:cNvSpPr txBox="1">
            <a:spLocks/>
          </p:cNvSpPr>
          <p:nvPr/>
        </p:nvSpPr>
        <p:spPr>
          <a:xfrm>
            <a:off x="680260" y="2285366"/>
            <a:ext cx="10515600" cy="2477826"/>
          </a:xfrm>
          <a:prstGeom prst="rect">
            <a:avLst/>
          </a:prstGeom>
          <a:solidFill>
            <a:schemeClr val="accent2">
              <a:alpha val="50000"/>
            </a:schemeClr>
          </a:solidFill>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tr-TR" sz="9600" dirty="0" smtClean="0">
                <a:solidFill>
                  <a:srgbClr val="FF0000"/>
                </a:solidFill>
              </a:rPr>
              <a:t>EKİPMAN</a:t>
            </a:r>
          </a:p>
        </p:txBody>
      </p:sp>
    </p:spTree>
    <p:extLst>
      <p:ext uri="{BB962C8B-B14F-4D97-AF65-F5344CB8AC3E}">
        <p14:creationId xmlns:p14="http://schemas.microsoft.com/office/powerpoint/2010/main" val="1387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970797803"/>
              </p:ext>
            </p:extLst>
          </p:nvPr>
        </p:nvGraphicFramePr>
        <p:xfrm>
          <a:off x="0" y="0"/>
          <a:ext cx="12192000" cy="6525830"/>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smtClean="0"/>
                        <a:t>Akademik Personel ve Eğitim - Öğretim’ de Kullanılan Metaryeller</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smtClean="0"/>
                        <a:t>Akıllı</a:t>
                      </a:r>
                      <a:r>
                        <a:rPr lang="tr-TR" sz="2000" b="1" baseline="0" dirty="0" smtClean="0"/>
                        <a:t> Tahta</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tr-TR" sz="2000" b="1" dirty="0" smtClean="0"/>
                        <a:t>4</a:t>
                      </a:r>
                      <a:endParaRPr lang="tr-TR" sz="20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652583">
                <a:tc>
                  <a:txBody>
                    <a:bodyPr/>
                    <a:lstStyle/>
                    <a:p>
                      <a:r>
                        <a:rPr lang="tr-TR" sz="2000" b="1" dirty="0" smtClean="0"/>
                        <a:t>Yazı</a:t>
                      </a:r>
                      <a:r>
                        <a:rPr lang="tr-TR" sz="2000" b="1" baseline="0" dirty="0" smtClean="0"/>
                        <a:t> </a:t>
                      </a:r>
                      <a:r>
                        <a:rPr lang="tr-TR" sz="2000" b="1" dirty="0" smtClean="0"/>
                        <a:t> Tahtası</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smtClean="0"/>
                        <a:t>29</a:t>
                      </a:r>
                      <a:endParaRPr lang="tr-TR" sz="20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652583">
                <a:tc>
                  <a:txBody>
                    <a:bodyPr/>
                    <a:lstStyle/>
                    <a:p>
                      <a:r>
                        <a:rPr lang="tr-TR" sz="2000" b="1" dirty="0" smtClean="0"/>
                        <a:t>Masaüstü</a:t>
                      </a:r>
                      <a:r>
                        <a:rPr lang="tr-TR" sz="2000" b="1" baseline="0" dirty="0" smtClean="0"/>
                        <a:t> Bilgisayar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41</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652583">
                <a:tc>
                  <a:txBody>
                    <a:bodyPr/>
                    <a:lstStyle/>
                    <a:p>
                      <a:r>
                        <a:rPr lang="tr-TR" sz="2000" b="1" dirty="0" smtClean="0"/>
                        <a:t>Dizüstü</a:t>
                      </a:r>
                      <a:r>
                        <a:rPr lang="tr-TR" sz="2000" b="1" baseline="0" dirty="0" smtClean="0"/>
                        <a:t> Bilgisayar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32</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smtClean="0"/>
                        <a:t>Projeksiyon</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8</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smtClean="0"/>
                        <a:t>Ses Sistemleri</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3 Adet (Amfilerde)</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smtClean="0"/>
                        <a:t>Yazıcılar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24</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r>
                        <a:rPr lang="tr-TR" sz="2000" b="1" dirty="0" smtClean="0"/>
                        <a:t>Fotokopi Makinesi</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28373618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3">
            <a:extLst>
              <a:ext uri="{FF2B5EF4-FFF2-40B4-BE49-F238E27FC236}">
                <a16:creationId xmlns:a16="http://schemas.microsoft.com/office/drawing/2014/main" id="{43E48D27-1DAC-4994-AE19-5600B2EF822C}"/>
              </a:ext>
            </a:extLst>
          </p:cNvPr>
          <p:cNvSpPr>
            <a:spLocks noGrp="1"/>
          </p:cNvSpPr>
          <p:nvPr>
            <p:ph idx="1"/>
          </p:nvPr>
        </p:nvSpPr>
        <p:spPr>
          <a:xfrm>
            <a:off x="2094807" y="1178633"/>
            <a:ext cx="4281577" cy="4655952"/>
          </a:xfrm>
        </p:spPr>
        <p:txBody>
          <a:bodyPr/>
          <a:lstStyle/>
          <a:p>
            <a:pPr marL="0" indent="0" algn="ctr">
              <a:spcBef>
                <a:spcPts val="600"/>
              </a:spcBef>
              <a:buNone/>
            </a:pPr>
            <a:endParaRPr lang="tr-TR" sz="36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a:p>
            <a:pPr marL="0" indent="0" algn="ctr">
              <a:spcBef>
                <a:spcPts val="600"/>
              </a:spcBef>
              <a:buNone/>
            </a:pPr>
            <a:r>
              <a:rPr lang="tr-TR" sz="54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PLANLAR</a:t>
            </a:r>
          </a:p>
          <a:p>
            <a:pPr marL="0" indent="0" algn="ctr">
              <a:spcBef>
                <a:spcPts val="600"/>
              </a:spcBef>
              <a:buNone/>
            </a:pPr>
            <a:r>
              <a:rPr lang="tr-TR" sz="54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VE</a:t>
            </a:r>
          </a:p>
          <a:p>
            <a:pPr marL="0" indent="0" algn="ctr">
              <a:spcBef>
                <a:spcPts val="600"/>
              </a:spcBef>
              <a:buNone/>
            </a:pPr>
            <a:r>
              <a:rPr lang="tr-TR" sz="5400" b="1" dirty="0" smtClean="0">
                <a:solidFill>
                  <a:srgbClr val="00B0F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ETKİNLİKLER</a:t>
            </a:r>
          </a:p>
          <a:p>
            <a:pPr marL="0" indent="0">
              <a:buNone/>
            </a:pPr>
            <a:endParaRPr lang="tr-TR" sz="4400" dirty="0"/>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4596" y="1250071"/>
            <a:ext cx="5034439" cy="3052935"/>
          </a:xfrm>
          <a:prstGeom prst="rect">
            <a:avLst/>
          </a:prstGeom>
          <a:solidFill>
            <a:srgbClr val="FFFFFF">
              <a:shade val="85000"/>
            </a:srgbClr>
          </a:solidFill>
          <a:ln w="190500" cap="rnd">
            <a:solidFill>
              <a:srgbClr val="FFFFFF"/>
            </a:solidFill>
          </a:ln>
          <a:effectLst>
            <a:outerShdw blurRad="36195" dir="11400000" algn="tl" rotWithShape="0">
              <a:srgbClr val="000000">
                <a:alpha val="33000"/>
              </a:srgbClr>
            </a:outerShdw>
            <a:reflection stA="71000" endPos="87000" dist="50800" dir="5400000" sy="-100000" algn="bl" rotWithShape="0"/>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1"/>
          <p:cNvSpPr>
            <a:spLocks noGrp="1"/>
          </p:cNvSpPr>
          <p:nvPr>
            <p:ph type="title"/>
          </p:nvPr>
        </p:nvSpPr>
        <p:spPr>
          <a:xfrm>
            <a:off x="1630067" y="714033"/>
            <a:ext cx="9144000" cy="839991"/>
          </a:xfrm>
        </p:spPr>
        <p:txBody>
          <a:bodyPr>
            <a:normAutofit fontScale="90000"/>
          </a:bodyPr>
          <a:lstStyle/>
          <a:p>
            <a:r>
              <a:rPr lang="tr-TR" dirty="0" smtClean="0"/>
              <a:t>2019-2020 Eğitim-Öğretim Dönemi</a:t>
            </a:r>
            <a:br>
              <a:rPr lang="tr-TR" dirty="0" smtClean="0"/>
            </a:br>
            <a:r>
              <a:rPr lang="tr-TR" dirty="0" smtClean="0"/>
              <a:t> Planlanan Etkinlikler</a:t>
            </a:r>
            <a:endParaRPr lang="tr-TR" dirty="0"/>
          </a:p>
        </p:txBody>
      </p:sp>
      <p:sp>
        <p:nvSpPr>
          <p:cNvPr id="4" name="İçerik Yer Tutucusu 3"/>
          <p:cNvSpPr>
            <a:spLocks noGrp="1"/>
          </p:cNvSpPr>
          <p:nvPr>
            <p:ph idx="10"/>
          </p:nvPr>
        </p:nvSpPr>
        <p:spPr>
          <a:xfrm>
            <a:off x="2374417" y="1710028"/>
            <a:ext cx="7992888" cy="4141637"/>
          </a:xfrm>
        </p:spPr>
        <p:txBody>
          <a:bodyPr>
            <a:noAutofit/>
          </a:bodyPr>
          <a:lstStyle/>
          <a:p>
            <a:pPr marL="285750" indent="-285750">
              <a:lnSpc>
                <a:spcPct val="210000"/>
              </a:lnSpc>
              <a:buFont typeface="Arial" pitchFamily="34" charset="0"/>
              <a:buChar char="•"/>
            </a:pPr>
            <a:r>
              <a:rPr lang="tr-TR" sz="2400" b="1" dirty="0" smtClean="0">
                <a:solidFill>
                  <a:schemeClr val="tx1"/>
                </a:solidFill>
              </a:rPr>
              <a:t>Çarşamba Seminerleri</a:t>
            </a:r>
          </a:p>
          <a:p>
            <a:pPr marL="285750" indent="-285750">
              <a:lnSpc>
                <a:spcPct val="210000"/>
              </a:lnSpc>
              <a:buFont typeface="Arial" pitchFamily="34" charset="0"/>
              <a:buChar char="•"/>
            </a:pPr>
            <a:r>
              <a:rPr lang="tr-TR" sz="2400" b="1" dirty="0" smtClean="0">
                <a:solidFill>
                  <a:schemeClr val="tx1"/>
                </a:solidFill>
              </a:rPr>
              <a:t>Ulusal Öğrenci Sempozyumu </a:t>
            </a:r>
          </a:p>
          <a:p>
            <a:pPr marL="285750" indent="-285750">
              <a:lnSpc>
                <a:spcPct val="210000"/>
              </a:lnSpc>
              <a:buFont typeface="Arial" pitchFamily="34" charset="0"/>
              <a:buChar char="•"/>
            </a:pPr>
            <a:r>
              <a:rPr lang="tr-TR" sz="2400" b="1" dirty="0" smtClean="0">
                <a:solidFill>
                  <a:schemeClr val="tx1"/>
                </a:solidFill>
              </a:rPr>
              <a:t>Diyanetle ortak yürütülen Diyanet Akademi Programı </a:t>
            </a:r>
          </a:p>
          <a:p>
            <a:pPr marL="285750" indent="-285750">
              <a:lnSpc>
                <a:spcPct val="210000"/>
              </a:lnSpc>
              <a:buFont typeface="Arial" pitchFamily="34" charset="0"/>
              <a:buChar char="•"/>
            </a:pPr>
            <a:r>
              <a:rPr lang="tr-TR" sz="2400" b="1" dirty="0" smtClean="0">
                <a:solidFill>
                  <a:schemeClr val="tx1"/>
                </a:solidFill>
              </a:rPr>
              <a:t>Farklı alanlarda okuma atölyeleri</a:t>
            </a:r>
            <a:endParaRPr lang="tr-TR" sz="2400" b="1" dirty="0">
              <a:solidFill>
                <a:schemeClr val="tx1"/>
              </a:solidFill>
            </a:endParaRPr>
          </a:p>
        </p:txBody>
      </p:sp>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r>
              <a:rPr lang="tr-TR" dirty="0" smtClean="0"/>
              <a:t>İlahiyat Fakültesi Geleneksel Futbol Turnuvası </a:t>
            </a:r>
          </a:p>
          <a:p>
            <a:r>
              <a:rPr lang="tr-TR" dirty="0" smtClean="0"/>
              <a:t>Eğitim-Öğretim ve Sanat ile ilgili Sergiler</a:t>
            </a:r>
          </a:p>
          <a:p>
            <a:r>
              <a:rPr lang="tr-TR" dirty="0" smtClean="0"/>
              <a:t>Sosyal Sorumluluk Projesi adı altında Kermes, Köy ziyaretleri vs.</a:t>
            </a:r>
          </a:p>
          <a:p>
            <a:r>
              <a:rPr lang="tr-TR" dirty="0" smtClean="0"/>
              <a:t>İlahiyat Mikrofon</a:t>
            </a:r>
          </a:p>
          <a:p>
            <a:endParaRPr lang="tr-TR" dirty="0"/>
          </a:p>
        </p:txBody>
      </p:sp>
    </p:spTree>
    <p:extLst>
      <p:ext uri="{BB962C8B-B14F-4D97-AF65-F5344CB8AC3E}">
        <p14:creationId xmlns:p14="http://schemas.microsoft.com/office/powerpoint/2010/main" val="186532123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DBEF7FF-E0EC-442F-8D51-627EEA9E8B4D}"/>
              </a:ext>
            </a:extLst>
          </p:cNvPr>
          <p:cNvSpPr txBox="1">
            <a:spLocks/>
          </p:cNvSpPr>
          <p:nvPr/>
        </p:nvSpPr>
        <p:spPr>
          <a:xfrm>
            <a:off x="1763687" y="2211710"/>
            <a:ext cx="9372885" cy="1800732"/>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tr-TR" sz="6600" smtClean="0"/>
              <a:t>İDARİ PERSONEL</a:t>
            </a:r>
            <a:endParaRPr lang="tr-TR" sz="6600" dirty="0"/>
          </a:p>
        </p:txBody>
      </p:sp>
    </p:spTree>
    <p:extLst>
      <p:ext uri="{BB962C8B-B14F-4D97-AF65-F5344CB8AC3E}">
        <p14:creationId xmlns:p14="http://schemas.microsoft.com/office/powerpoint/2010/main" val="19738682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a:extLst>
              <a:ext uri="{FF2B5EF4-FFF2-40B4-BE49-F238E27FC236}">
                <a16:creationId xmlns:a16="http://schemas.microsoft.com/office/drawing/2014/main" id="{6E1FAB52-3738-4005-8260-5AD720388506}"/>
              </a:ext>
            </a:extLst>
          </p:cNvPr>
          <p:cNvGraphicFramePr>
            <a:graphicFrameLocks noGrp="1"/>
          </p:cNvGraphicFramePr>
          <p:nvPr>
            <p:extLst>
              <p:ext uri="{D42A27DB-BD31-4B8C-83A1-F6EECF244321}">
                <p14:modId xmlns:p14="http://schemas.microsoft.com/office/powerpoint/2010/main" val="1900811090"/>
              </p:ext>
            </p:extLst>
          </p:nvPr>
        </p:nvGraphicFramePr>
        <p:xfrm>
          <a:off x="1652167" y="1105466"/>
          <a:ext cx="7027810" cy="4394583"/>
        </p:xfrm>
        <a:graphic>
          <a:graphicData uri="http://schemas.openxmlformats.org/drawingml/2006/table">
            <a:tbl>
              <a:tblPr firstRow="1" firstCol="1" bandRow="1">
                <a:tableStyleId>{9DCAF9ED-07DC-4A11-8D7F-57B35C25682E}</a:tableStyleId>
              </a:tblPr>
              <a:tblGrid>
                <a:gridCol w="3243605">
                  <a:extLst>
                    <a:ext uri="{9D8B030D-6E8A-4147-A177-3AD203B41FA5}">
                      <a16:colId xmlns:a16="http://schemas.microsoft.com/office/drawing/2014/main" val="653404013"/>
                    </a:ext>
                  </a:extLst>
                </a:gridCol>
                <a:gridCol w="3784205">
                  <a:extLst>
                    <a:ext uri="{9D8B030D-6E8A-4147-A177-3AD203B41FA5}">
                      <a16:colId xmlns:a16="http://schemas.microsoft.com/office/drawing/2014/main" val="1916147619"/>
                    </a:ext>
                  </a:extLst>
                </a:gridCol>
              </a:tblGrid>
              <a:tr h="488287">
                <a:tc>
                  <a:txBody>
                    <a:bodyPr/>
                    <a:lstStyle/>
                    <a:p>
                      <a:pPr>
                        <a:lnSpc>
                          <a:spcPct val="115000"/>
                        </a:lnSpc>
                        <a:spcAft>
                          <a:spcPts val="0"/>
                        </a:spcAft>
                      </a:pPr>
                      <a:r>
                        <a:rPr lang="tr-TR" sz="1800" dirty="0">
                          <a:effectLst/>
                          <a:latin typeface="Calibri" panose="020F0502020204030204" pitchFamily="34" charset="0"/>
                          <a:ea typeface="Times New Roman" panose="02020603050405020304" pitchFamily="18" charset="0"/>
                          <a:cs typeface="Calibri" panose="020F0502020204030204" pitchFamily="34" charset="0"/>
                        </a:rPr>
                        <a:t>İdari Görev</a:t>
                      </a:r>
                    </a:p>
                  </a:txBody>
                  <a:tcPr marL="44450" marR="44450" marT="0" marB="0" anchor="ctr"/>
                </a:tc>
                <a:tc>
                  <a:txBody>
                    <a:bodyPr/>
                    <a:lstStyle/>
                    <a:p>
                      <a:pPr algn="ctr">
                        <a:lnSpc>
                          <a:spcPct val="115000"/>
                        </a:lnSpc>
                        <a:spcAft>
                          <a:spcPts val="0"/>
                        </a:spcAft>
                      </a:pPr>
                      <a:r>
                        <a:rPr lang="tr-TR" sz="1800" dirty="0">
                          <a:effectLst/>
                          <a:latin typeface="Calibri" panose="020F0502020204030204" pitchFamily="34" charset="0"/>
                          <a:ea typeface="Times New Roman" panose="02020603050405020304" pitchFamily="18" charset="0"/>
                          <a:cs typeface="Calibri" panose="020F0502020204030204" pitchFamily="34" charset="0"/>
                        </a:rPr>
                        <a:t>Sayı</a:t>
                      </a:r>
                    </a:p>
                  </a:txBody>
                  <a:tcPr marL="44450" marR="44450" marT="0" marB="0" anchor="ctr"/>
                </a:tc>
                <a:extLst>
                  <a:ext uri="{0D108BD9-81ED-4DB2-BD59-A6C34878D82A}">
                    <a16:rowId xmlns:a16="http://schemas.microsoft.com/office/drawing/2014/main" val="2578237416"/>
                  </a:ext>
                </a:extLst>
              </a:tr>
              <a:tr h="488287">
                <a:tc>
                  <a:txBody>
                    <a:bodyPr/>
                    <a:lstStyle/>
                    <a:p>
                      <a:pPr algn="l">
                        <a:lnSpc>
                          <a:spcPct val="115000"/>
                        </a:lnSpc>
                        <a:spcAft>
                          <a:spcPts val="0"/>
                        </a:spcAft>
                      </a:pPr>
                      <a:r>
                        <a:rPr lang="tr-TR" sz="2000" b="0" dirty="0">
                          <a:latin typeface="Calibri" panose="020F0502020204030204" pitchFamily="34" charset="0"/>
                          <a:ea typeface="Times New Roman"/>
                          <a:cs typeface="Calibri" panose="020F0502020204030204" pitchFamily="34" charset="0"/>
                        </a:rPr>
                        <a:t>Fakülte Sekreteri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a16="http://schemas.microsoft.com/office/drawing/2014/main" val="1348694634"/>
                  </a:ext>
                </a:extLst>
              </a:tr>
              <a:tr h="488287">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Şef (Taşınır Kontrol Yetkilisi)</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10002"/>
                  </a:ext>
                </a:extLst>
              </a:tr>
              <a:tr h="488287">
                <a:tc>
                  <a:txBody>
                    <a:bodyPr/>
                    <a:lstStyle/>
                    <a:p>
                      <a:pPr algn="l">
                        <a:lnSpc>
                          <a:spcPct val="115000"/>
                        </a:lnSpc>
                        <a:spcAft>
                          <a:spcPts val="0"/>
                        </a:spcAft>
                      </a:pPr>
                      <a:r>
                        <a:rPr lang="tr-TR" sz="2000" b="0" dirty="0">
                          <a:latin typeface="Calibri" panose="020F0502020204030204" pitchFamily="34" charset="0"/>
                          <a:ea typeface="Times New Roman"/>
                          <a:cs typeface="Calibri" panose="020F0502020204030204" pitchFamily="34" charset="0"/>
                        </a:rPr>
                        <a:t>Dekanlık Sekreterliği</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0</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3098607097"/>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Yazı İşleri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a16="http://schemas.microsoft.com/office/drawing/2014/main" val="3536003555"/>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Teknik Personel</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4032870927"/>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Öğrenci İşleri</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2</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3597424899"/>
                  </a:ext>
                </a:extLst>
              </a:tr>
              <a:tr h="488287">
                <a:tc>
                  <a:txBody>
                    <a:bodyPr/>
                    <a:lstStyle/>
                    <a:p>
                      <a:pPr algn="l">
                        <a:lnSpc>
                          <a:spcPct val="115000"/>
                        </a:lnSpc>
                        <a:spcAft>
                          <a:spcPts val="0"/>
                        </a:spcAft>
                      </a:pPr>
                      <a:r>
                        <a:rPr lang="tr-TR" sz="2000" b="0" dirty="0">
                          <a:latin typeface="Calibri" panose="020F0502020204030204" pitchFamily="34" charset="0"/>
                          <a:ea typeface="Times New Roman"/>
                          <a:cs typeface="Calibri" panose="020F0502020204030204" pitchFamily="34" charset="0"/>
                        </a:rPr>
                        <a:t>Mutemetlik</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pitchFamily="34" charset="0"/>
                          <a:ea typeface="Times New Roman"/>
                          <a:cs typeface="Calibri" panose="020F0502020204030204" pitchFamily="34" charset="0"/>
                        </a:rPr>
                        <a:t>1</a:t>
                      </a:r>
                    </a:p>
                  </a:txBody>
                  <a:tcPr marL="68580" marR="68580" marT="0" marB="0" anchor="ctr"/>
                </a:tc>
                <a:extLst>
                  <a:ext uri="{0D108BD9-81ED-4DB2-BD59-A6C34878D82A}">
                    <a16:rowId xmlns:a16="http://schemas.microsoft.com/office/drawing/2014/main" val="3447019336"/>
                  </a:ext>
                </a:extLst>
              </a:tr>
              <a:tr h="488287">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Yardımcı Hizmetli</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5305945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çerik Yer Tutucusu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119044"/>
            <a:ext cx="5401946" cy="4351338"/>
          </a:xfrm>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8919" y="1467306"/>
            <a:ext cx="6392167" cy="3391373"/>
          </a:xfrm>
          <a:prstGeom prst="rect">
            <a:avLst/>
          </a:prstGeom>
        </p:spPr>
      </p:pic>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378" y="1417428"/>
            <a:ext cx="5285568" cy="1219370"/>
          </a:xfrm>
          <a:prstGeom prst="rect">
            <a:avLst/>
          </a:prstGeom>
        </p:spPr>
      </p:pic>
    </p:spTree>
    <p:extLst>
      <p:ext uri="{BB962C8B-B14F-4D97-AF65-F5344CB8AC3E}">
        <p14:creationId xmlns:p14="http://schemas.microsoft.com/office/powerpoint/2010/main" val="9435140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a:extLst>
              <a:ext uri="{FF2B5EF4-FFF2-40B4-BE49-F238E27FC236}">
                <a16:creationId xmlns:a16="http://schemas.microsoft.com/office/drawing/2014/main" id="{6DBEF7FF-E0EC-442F-8D51-627EEA9E8B4D}"/>
              </a:ext>
            </a:extLst>
          </p:cNvPr>
          <p:cNvSpPr txBox="1">
            <a:spLocks/>
          </p:cNvSpPr>
          <p:nvPr/>
        </p:nvSpPr>
        <p:spPr>
          <a:xfrm>
            <a:off x="1712421" y="2244961"/>
            <a:ext cx="9372885" cy="1800732"/>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tr-TR" sz="6600" dirty="0" smtClean="0"/>
              <a:t>İDARİ KISIM FİZİKİ YAPI </a:t>
            </a:r>
            <a:endParaRPr lang="tr-TR" sz="6600" dirty="0"/>
          </a:p>
        </p:txBody>
      </p:sp>
    </p:spTree>
    <p:extLst>
      <p:ext uri="{BB962C8B-B14F-4D97-AF65-F5344CB8AC3E}">
        <p14:creationId xmlns:p14="http://schemas.microsoft.com/office/powerpoint/2010/main" val="3902734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728569162"/>
              </p:ext>
            </p:extLst>
          </p:nvPr>
        </p:nvGraphicFramePr>
        <p:xfrm>
          <a:off x="0" y="0"/>
          <a:ext cx="12192000" cy="6906457"/>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smtClean="0"/>
                        <a:t>İDARİ</a:t>
                      </a:r>
                      <a:r>
                        <a:rPr lang="tr-TR" sz="2000" b="1" baseline="0" dirty="0" smtClean="0"/>
                        <a:t> KISIM</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smtClean="0"/>
                        <a:t>Konferans</a:t>
                      </a:r>
                      <a:r>
                        <a:rPr lang="tr-TR" sz="2000" b="1" baseline="0" dirty="0" smtClean="0"/>
                        <a:t> Salonu</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smtClean="0"/>
                        <a:t>478 Oturma Kapasiteli</a:t>
                      </a:r>
                      <a:endParaRPr lang="tr-TR" sz="20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652583">
                <a:tc>
                  <a:txBody>
                    <a:bodyPr/>
                    <a:lstStyle/>
                    <a:p>
                      <a:r>
                        <a:rPr lang="tr-TR" sz="2000" b="1" dirty="0" smtClean="0"/>
                        <a:t>Yönetim Kurulu Toplantı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a:t>
                      </a:r>
                      <a:r>
                        <a:rPr lang="tr-TR" sz="2000" b="1" baseline="0" dirty="0" smtClean="0"/>
                        <a:t>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652583">
                <a:tc>
                  <a:txBody>
                    <a:bodyPr/>
                    <a:lstStyle/>
                    <a:p>
                      <a:r>
                        <a:rPr lang="tr-TR" sz="2000" b="1" dirty="0" smtClean="0"/>
                        <a:t>Dekan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smtClean="0"/>
                        <a:t>Dekan Yardımcıları</a:t>
                      </a:r>
                      <a:r>
                        <a:rPr lang="tr-TR" sz="2000" b="1" baseline="0" dirty="0" smtClean="0"/>
                        <a:t>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2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smtClean="0"/>
                        <a:t>İdari Personel Odaları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10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smtClean="0"/>
                        <a:t>Çay Ocağı </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smtClean="0"/>
                        <a:t>1</a:t>
                      </a:r>
                      <a:r>
                        <a:rPr lang="tr-TR" sz="2000" b="1" baseline="0" dirty="0" smtClean="0"/>
                        <a:t> </a:t>
                      </a:r>
                      <a:r>
                        <a:rPr lang="tr-TR" sz="2000" b="1" dirty="0" smtClean="0"/>
                        <a:t>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98475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8664352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DBEF7FF-E0EC-442F-8D51-627EEA9E8B4D}"/>
              </a:ext>
            </a:extLst>
          </p:cNvPr>
          <p:cNvSpPr txBox="1">
            <a:spLocks/>
          </p:cNvSpPr>
          <p:nvPr/>
        </p:nvSpPr>
        <p:spPr>
          <a:xfrm>
            <a:off x="1763687" y="2211710"/>
            <a:ext cx="9372885" cy="1800732"/>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tr-TR" sz="6600" dirty="0" smtClean="0"/>
              <a:t>MALİ DURUM </a:t>
            </a:r>
            <a:endParaRPr lang="tr-TR" sz="6600" dirty="0"/>
          </a:p>
        </p:txBody>
      </p:sp>
    </p:spTree>
    <p:extLst>
      <p:ext uri="{BB962C8B-B14F-4D97-AF65-F5344CB8AC3E}">
        <p14:creationId xmlns:p14="http://schemas.microsoft.com/office/powerpoint/2010/main" val="34703290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endParaRPr lang="tr-TR"/>
          </a:p>
        </p:txBody>
      </p:sp>
      <p:graphicFrame>
        <p:nvGraphicFramePr>
          <p:cNvPr id="5" name="Tablo 4"/>
          <p:cNvGraphicFramePr>
            <a:graphicFrameLocks noGrp="1"/>
          </p:cNvGraphicFramePr>
          <p:nvPr>
            <p:extLst>
              <p:ext uri="{D42A27DB-BD31-4B8C-83A1-F6EECF244321}">
                <p14:modId xmlns:p14="http://schemas.microsoft.com/office/powerpoint/2010/main" val="195686667"/>
              </p:ext>
            </p:extLst>
          </p:nvPr>
        </p:nvGraphicFramePr>
        <p:xfrm>
          <a:off x="0" y="0"/>
          <a:ext cx="12192000" cy="6937134"/>
        </p:xfrm>
        <a:graphic>
          <a:graphicData uri="http://schemas.openxmlformats.org/drawingml/2006/table">
            <a:tbl>
              <a:tblPr firstRow="1" firstCol="1" bandRow="1">
                <a:tableStyleId>{00A15C55-8517-42AA-B614-E9B94910E393}</a:tableStyleId>
              </a:tblPr>
              <a:tblGrid>
                <a:gridCol w="316509">
                  <a:extLst>
                    <a:ext uri="{9D8B030D-6E8A-4147-A177-3AD203B41FA5}">
                      <a16:colId xmlns:a16="http://schemas.microsoft.com/office/drawing/2014/main" val="20000"/>
                    </a:ext>
                  </a:extLst>
                </a:gridCol>
                <a:gridCol w="395007">
                  <a:extLst>
                    <a:ext uri="{9D8B030D-6E8A-4147-A177-3AD203B41FA5}">
                      <a16:colId xmlns:a16="http://schemas.microsoft.com/office/drawing/2014/main" val="20001"/>
                    </a:ext>
                  </a:extLst>
                </a:gridCol>
                <a:gridCol w="502619">
                  <a:extLst>
                    <a:ext uri="{9D8B030D-6E8A-4147-A177-3AD203B41FA5}">
                      <a16:colId xmlns:a16="http://schemas.microsoft.com/office/drawing/2014/main" val="20002"/>
                    </a:ext>
                  </a:extLst>
                </a:gridCol>
                <a:gridCol w="487427">
                  <a:extLst>
                    <a:ext uri="{9D8B030D-6E8A-4147-A177-3AD203B41FA5}">
                      <a16:colId xmlns:a16="http://schemas.microsoft.com/office/drawing/2014/main" val="20003"/>
                    </a:ext>
                  </a:extLst>
                </a:gridCol>
                <a:gridCol w="7634246">
                  <a:extLst>
                    <a:ext uri="{9D8B030D-6E8A-4147-A177-3AD203B41FA5}">
                      <a16:colId xmlns:a16="http://schemas.microsoft.com/office/drawing/2014/main" val="20004"/>
                    </a:ext>
                  </a:extLst>
                </a:gridCol>
                <a:gridCol w="2856192">
                  <a:extLst>
                    <a:ext uri="{9D8B030D-6E8A-4147-A177-3AD203B41FA5}">
                      <a16:colId xmlns:a16="http://schemas.microsoft.com/office/drawing/2014/main" val="20005"/>
                    </a:ext>
                  </a:extLst>
                </a:gridCol>
              </a:tblGrid>
              <a:tr h="267834">
                <a:tc gridSpan="6">
                  <a:txBody>
                    <a:bodyPr/>
                    <a:lstStyle/>
                    <a:p>
                      <a:pPr algn="ctr">
                        <a:lnSpc>
                          <a:spcPct val="115000"/>
                        </a:lnSpc>
                        <a:spcAft>
                          <a:spcPts val="0"/>
                        </a:spcAft>
                      </a:pPr>
                      <a:r>
                        <a:rPr lang="tr-TR" sz="1400" dirty="0">
                          <a:effectLst/>
                        </a:rPr>
                        <a:t>EKONOMİK SINIFLANDIRMA BAZINDA </a:t>
                      </a:r>
                      <a:r>
                        <a:rPr lang="tr-TR" sz="1400" dirty="0" smtClean="0">
                          <a:effectLst/>
                        </a:rPr>
                        <a:t>2019 </a:t>
                      </a:r>
                      <a:r>
                        <a:rPr lang="tr-TR" sz="1400" dirty="0">
                          <a:effectLst/>
                        </a:rPr>
                        <a:t>YILINDA YAPILAN HARCAMALAR</a:t>
                      </a:r>
                      <a:endParaRPr lang="tr-TR" sz="14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64006">
                <a:tc gridSpan="4">
                  <a:txBody>
                    <a:bodyPr/>
                    <a:lstStyle/>
                    <a:p>
                      <a:pPr algn="ctr">
                        <a:lnSpc>
                          <a:spcPct val="115000"/>
                        </a:lnSpc>
                        <a:spcAft>
                          <a:spcPts val="0"/>
                        </a:spcAft>
                      </a:pPr>
                      <a:r>
                        <a:rPr lang="tr-TR" sz="600">
                          <a:effectLst/>
                        </a:rPr>
                        <a:t>Ekonomik Kod</a:t>
                      </a:r>
                      <a:endParaRPr lang="tr-TR" sz="60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lnSpc>
                          <a:spcPct val="115000"/>
                        </a:lnSpc>
                        <a:spcAft>
                          <a:spcPts val="0"/>
                        </a:spcAft>
                      </a:pPr>
                      <a:r>
                        <a:rPr lang="tr-TR" sz="2000" dirty="0">
                          <a:effectLst/>
                        </a:rPr>
                        <a:t>Ekonomik Sınıflandırmanın Adı</a:t>
                      </a:r>
                      <a:endParaRPr lang="tr-TR" sz="2000" dirty="0">
                        <a:effectLst/>
                        <a:latin typeface="Calibri"/>
                        <a:ea typeface="Calibri"/>
                        <a:cs typeface="Times New Roman"/>
                      </a:endParaRPr>
                    </a:p>
                  </a:txBody>
                  <a:tcPr marL="18995" marR="18995" marT="0" marB="0" anchor="ctr"/>
                </a:tc>
                <a:tc rowSpan="2">
                  <a:txBody>
                    <a:bodyPr/>
                    <a:lstStyle/>
                    <a:p>
                      <a:pPr algn="ctr">
                        <a:lnSpc>
                          <a:spcPct val="115000"/>
                        </a:lnSpc>
                        <a:spcAft>
                          <a:spcPts val="0"/>
                        </a:spcAft>
                      </a:pPr>
                      <a:r>
                        <a:rPr lang="tr-TR" sz="1800" dirty="0">
                          <a:effectLst/>
                        </a:rPr>
                        <a:t>Harcama Tutarı</a:t>
                      </a:r>
                      <a:endParaRPr lang="tr-TR" sz="1800"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01"/>
                  </a:ext>
                </a:extLst>
              </a:tr>
              <a:tr h="128706">
                <a:tc>
                  <a:txBody>
                    <a:bodyPr/>
                    <a:lstStyle/>
                    <a:p>
                      <a:pPr algn="ctr">
                        <a:lnSpc>
                          <a:spcPct val="115000"/>
                        </a:lnSpc>
                        <a:spcAft>
                          <a:spcPts val="0"/>
                        </a:spcAft>
                      </a:pPr>
                      <a:r>
                        <a:rPr lang="tr-TR" sz="600">
                          <a:effectLst/>
                        </a:rPr>
                        <a:t>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III</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IV</a:t>
                      </a:r>
                      <a:endParaRPr lang="tr-TR" sz="600">
                        <a:effectLst/>
                        <a:latin typeface="Calibri"/>
                        <a:ea typeface="Calibri"/>
                        <a:cs typeface="Times New Roman"/>
                      </a:endParaRPr>
                    </a:p>
                  </a:txBody>
                  <a:tcPr marL="18995" marR="18995" marT="0" marB="0" anchor="b"/>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002"/>
                  </a:ext>
                </a:extLst>
              </a:tr>
              <a:tr h="229535">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Temel Maaşlar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latin typeface="Calibri"/>
                          <a:ea typeface="Calibri"/>
                          <a:cs typeface="Times New Roman"/>
                        </a:rPr>
                        <a:t>264.960,07</a:t>
                      </a:r>
                    </a:p>
                  </a:txBody>
                  <a:tcPr marL="18995" marR="18995" marT="0" marB="0" anchor="b"/>
                </a:tc>
                <a:extLst>
                  <a:ext uri="{0D108BD9-81ED-4DB2-BD59-A6C34878D82A}">
                    <a16:rowId xmlns:a16="http://schemas.microsoft.com/office/drawing/2014/main" val="10003"/>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Taban Aylık</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995.277,38</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4"/>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Zamlar ve Tazminatlar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1.151.487,16</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5"/>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Ödenekler</a:t>
                      </a:r>
                      <a:endParaRPr lang="tr-TR" sz="12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tr-TR" sz="1200" dirty="0" smtClean="0">
                          <a:effectLst/>
                          <a:latin typeface="Calibri"/>
                          <a:ea typeface="Calibri"/>
                          <a:cs typeface="Times New Roman"/>
                        </a:rPr>
                        <a:t>1.867.554,95</a:t>
                      </a:r>
                    </a:p>
                  </a:txBody>
                  <a:tcPr marL="18995" marR="18995" marT="0" marB="0" anchor="b"/>
                </a:tc>
                <a:extLst>
                  <a:ext uri="{0D108BD9-81ED-4DB2-BD59-A6C34878D82A}">
                    <a16:rowId xmlns:a16="http://schemas.microsoft.com/office/drawing/2014/main" val="10006"/>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Sosyal Haklar</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117.299,22</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7"/>
                  </a:ext>
                </a:extLst>
              </a:tr>
              <a:tr h="229535">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Ek Çalışma Karşılıkları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latin typeface="Calibri"/>
                          <a:ea typeface="Calibri"/>
                          <a:cs typeface="Times New Roman"/>
                        </a:rPr>
                        <a:t>109.777,71</a:t>
                      </a:r>
                      <a:endParaRPr lang="tr-TR" sz="14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8"/>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Ek Ders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smtClean="0">
                          <a:effectLst/>
                          <a:latin typeface="Calibri"/>
                          <a:ea typeface="Calibri"/>
                          <a:cs typeface="Times New Roman"/>
                        </a:rPr>
                        <a:t>376.115,38</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09"/>
                  </a:ext>
                </a:extLst>
              </a:tr>
              <a:tr h="210407">
                <a:tc gridSpan="5">
                  <a:txBody>
                    <a:bodyPr/>
                    <a:lstStyle/>
                    <a:p>
                      <a:pPr algn="ctr">
                        <a:lnSpc>
                          <a:spcPct val="115000"/>
                        </a:lnSpc>
                        <a:spcAft>
                          <a:spcPts val="0"/>
                        </a:spcAft>
                      </a:pPr>
                      <a:r>
                        <a:rPr lang="tr-TR" sz="1200" dirty="0">
                          <a:effectLst/>
                        </a:rPr>
                        <a:t>PERSONEL GİDERLERİ TOPLAMI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10"/>
                  </a:ext>
                </a:extLst>
              </a:tr>
              <a:tr h="210407">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Ders Ücreti Karşılığında Görevlendirilenlerin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7.212,60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1"/>
                  </a:ext>
                </a:extLst>
              </a:tr>
              <a:tr h="210407">
                <a:tc gridSpan="5">
                  <a:txBody>
                    <a:bodyPr/>
                    <a:lstStyle/>
                    <a:p>
                      <a:pPr algn="ctr">
                        <a:lnSpc>
                          <a:spcPct val="115000"/>
                        </a:lnSpc>
                        <a:spcAft>
                          <a:spcPts val="0"/>
                        </a:spcAft>
                      </a:pPr>
                      <a:r>
                        <a:rPr lang="tr-TR" sz="1200" dirty="0">
                          <a:effectLst/>
                        </a:rPr>
                        <a:t>DERS ÜCRETİ KARŞILIĞINDA GÖREVLENDİRİLENLERİN ÜCRETLERİ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12"/>
                  </a:ext>
                </a:extLst>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Sağlık Güvenlik Primi Ödemeleri</a:t>
                      </a:r>
                      <a:endParaRPr lang="tr-TR" sz="1200" dirty="0">
                        <a:effectLst/>
                        <a:latin typeface="Calibri"/>
                        <a:ea typeface="Calibri"/>
                        <a:cs typeface="Times New Roman"/>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tabLst/>
                        <a:defRPr/>
                      </a:pPr>
                      <a:r>
                        <a:rPr lang="tr-TR" sz="1200" dirty="0" smtClean="0">
                          <a:effectLst/>
                          <a:latin typeface="Calibri"/>
                          <a:ea typeface="Calibri"/>
                          <a:cs typeface="Times New Roman"/>
                        </a:rPr>
                        <a:t>329.323,70</a:t>
                      </a:r>
                    </a:p>
                  </a:txBody>
                  <a:tcPr marL="18995" marR="18995" marT="0" marB="0" anchor="b"/>
                </a:tc>
                <a:extLst>
                  <a:ext uri="{0D108BD9-81ED-4DB2-BD59-A6C34878D82A}">
                    <a16:rowId xmlns:a16="http://schemas.microsoft.com/office/drawing/2014/main" val="10013"/>
                  </a:ext>
                </a:extLst>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Sosyal Primi Ödemeleri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latin typeface="Calibri"/>
                          <a:ea typeface="Calibri"/>
                          <a:cs typeface="Times New Roman"/>
                        </a:rPr>
                        <a:t>202.415,99</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4"/>
                  </a:ext>
                </a:extLst>
              </a:tr>
              <a:tr h="210407">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Geçici Personel Sağlık Güvenlik Primi Ödemeleri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5"/>
                  </a:ext>
                </a:extLst>
              </a:tr>
              <a:tr h="210407">
                <a:tc gridSpan="5">
                  <a:txBody>
                    <a:bodyPr/>
                    <a:lstStyle/>
                    <a:p>
                      <a:pPr algn="ctr">
                        <a:lnSpc>
                          <a:spcPct val="115000"/>
                        </a:lnSpc>
                        <a:spcAft>
                          <a:spcPts val="0"/>
                        </a:spcAft>
                      </a:pPr>
                      <a:r>
                        <a:rPr lang="tr-TR" sz="1200" dirty="0" smtClean="0">
                          <a:effectLst/>
                        </a:rPr>
                        <a:t>MAL</a:t>
                      </a:r>
                      <a:r>
                        <a:rPr lang="tr-TR" sz="1200" baseline="0" dirty="0" smtClean="0">
                          <a:effectLst/>
                        </a:rPr>
                        <a:t> VE HİZMET</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16"/>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Kırtasiye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3.798</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7"/>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smtClean="0">
                          <a:effectLst/>
                        </a:rPr>
                        <a:t>Tefrişat ve Bakım-Onarım Giderleri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2.099</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8"/>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smtClean="0">
                          <a:effectLst/>
                        </a:rPr>
                        <a:t>Kırtasiye </a:t>
                      </a:r>
                      <a:r>
                        <a:rPr lang="tr-TR" sz="1200" dirty="0">
                          <a:effectLst/>
                        </a:rPr>
                        <a:t>ve Büro </a:t>
                      </a:r>
                      <a:r>
                        <a:rPr lang="tr-TR" sz="1200" dirty="0" err="1">
                          <a:effectLst/>
                        </a:rPr>
                        <a:t>Malz</a:t>
                      </a:r>
                      <a:r>
                        <a:rPr lang="tr-TR" sz="1200" dirty="0">
                          <a:effectLst/>
                        </a:rPr>
                        <a:t>. Alım.</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19"/>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Temizlik Malzemesi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0"/>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tüketim Mal ve Malzeme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97.205,47</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1"/>
                  </a:ext>
                </a:extLst>
              </a:tr>
              <a:tr h="210407">
                <a:tc gridSpan="5">
                  <a:txBody>
                    <a:bodyPr/>
                    <a:lstStyle/>
                    <a:p>
                      <a:pPr algn="ctr">
                        <a:lnSpc>
                          <a:spcPct val="115000"/>
                        </a:lnSpc>
                        <a:spcAft>
                          <a:spcPts val="0"/>
                        </a:spcAft>
                      </a:pPr>
                      <a:r>
                        <a:rPr lang="tr-TR" sz="1200" dirty="0" smtClean="0">
                          <a:effectLst/>
                        </a:rPr>
                        <a:t>YOLLUKLAR</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22"/>
                  </a:ext>
                </a:extLst>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Yurtiçi Geçici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10.388,12 </a:t>
                      </a:r>
                      <a:endParaRPr lang="tr-TR" sz="1400" dirty="0" smtClean="0">
                        <a:effectLst/>
                        <a:latin typeface="Calibri"/>
                        <a:ea typeface="Calibri"/>
                        <a:cs typeface="Times New Roman"/>
                      </a:endParaRPr>
                    </a:p>
                  </a:txBody>
                  <a:tcPr marL="18995" marR="18995" marT="0" marB="0" anchor="b"/>
                </a:tc>
                <a:extLst>
                  <a:ext uri="{0D108BD9-81ED-4DB2-BD59-A6C34878D82A}">
                    <a16:rowId xmlns:a16="http://schemas.microsoft.com/office/drawing/2014/main" val="10023"/>
                  </a:ext>
                </a:extLst>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Yurtiçi Sürekli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latin typeface="+mn-lt"/>
                          <a:ea typeface="+mn-ea"/>
                          <a:cs typeface="+mn-cs"/>
                        </a:rPr>
                        <a:t>1.503,56</a:t>
                      </a:r>
                      <a:endParaRPr lang="tr-TR" sz="14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4"/>
                  </a:ext>
                </a:extLst>
              </a:tr>
              <a:tr h="229535">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Yurtdışı Geçici Görev Yollukları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400" dirty="0" smtClean="0">
                          <a:effectLst/>
                        </a:rPr>
                        <a:t>6.000,00</a:t>
                      </a:r>
                      <a:endParaRPr lang="tr-TR" sz="14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5"/>
                  </a:ext>
                </a:extLst>
              </a:tr>
              <a:tr h="210407">
                <a:tc gridSpan="5">
                  <a:txBody>
                    <a:bodyPr/>
                    <a:lstStyle/>
                    <a:p>
                      <a:pPr algn="ctr">
                        <a:lnSpc>
                          <a:spcPct val="115000"/>
                        </a:lnSpc>
                        <a:spcAft>
                          <a:spcPts val="0"/>
                        </a:spcAft>
                      </a:pPr>
                      <a:r>
                        <a:rPr lang="tr-TR" sz="1200" dirty="0" smtClean="0">
                          <a:effectLst/>
                        </a:rPr>
                        <a:t>İLETİŞİM</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6"/>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Telefon ve Abonelik Kullanım Ücretleri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480.00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7"/>
                  </a:ext>
                </a:extLst>
              </a:tr>
              <a:tr h="210407">
                <a:tc gridSpan="5">
                  <a:txBody>
                    <a:bodyPr/>
                    <a:lstStyle/>
                    <a:p>
                      <a:pPr algn="ctr">
                        <a:lnSpc>
                          <a:spcPct val="115000"/>
                        </a:lnSpc>
                        <a:spcAft>
                          <a:spcPts val="0"/>
                        </a:spcAft>
                      </a:pPr>
                      <a:r>
                        <a:rPr lang="tr-TR" sz="1200" dirty="0">
                          <a:effectLst/>
                        </a:rPr>
                        <a:t>HİZMET ALIM GİDERİ</a:t>
                      </a:r>
                      <a:endParaRPr lang="tr-TR" sz="1200" dirty="0">
                        <a:effectLst/>
                        <a:latin typeface="Calibri"/>
                        <a:ea typeface="Calibri"/>
                        <a:cs typeface="Times New Roman"/>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28"/>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Dayanıklı Mal ve Malzeme Alımları</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1.750,00</a:t>
                      </a:r>
                      <a:endParaRPr lang="tr-TR" sz="1200" b="1"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29"/>
                  </a:ext>
                </a:extLst>
              </a:tr>
              <a:tr h="210407">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a:ea typeface="Calibri"/>
                        <a:cs typeface="Times New Roman"/>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a:ea typeface="Calibri"/>
                        <a:cs typeface="Times New Roman"/>
                      </a:endParaRPr>
                    </a:p>
                  </a:txBody>
                  <a:tcPr marL="18995" marR="18995" marT="0" marB="0" anchor="b"/>
                </a:tc>
                <a:tc>
                  <a:txBody>
                    <a:bodyPr/>
                    <a:lstStyle/>
                    <a:p>
                      <a:pPr>
                        <a:lnSpc>
                          <a:spcPct val="115000"/>
                        </a:lnSpc>
                        <a:spcAft>
                          <a:spcPts val="0"/>
                        </a:spcAft>
                      </a:pPr>
                      <a:r>
                        <a:rPr lang="tr-TR" sz="1200" dirty="0">
                          <a:effectLst/>
                        </a:rPr>
                        <a:t>Diğer Bakım ve Onarım Giderleri</a:t>
                      </a:r>
                      <a:endParaRPr lang="tr-TR" sz="1200" dirty="0">
                        <a:effectLst/>
                        <a:latin typeface="Calibri"/>
                        <a:ea typeface="Calibri"/>
                        <a:cs typeface="Times New Roman"/>
                      </a:endParaRPr>
                    </a:p>
                  </a:txBody>
                  <a:tcPr marL="18995" marR="18995" marT="0" marB="0" anchor="b"/>
                </a:tc>
                <a:tc>
                  <a:txBody>
                    <a:bodyPr/>
                    <a:lstStyle/>
                    <a:p>
                      <a:pPr algn="r">
                        <a:lnSpc>
                          <a:spcPct val="115000"/>
                        </a:lnSpc>
                        <a:spcAft>
                          <a:spcPts val="0"/>
                        </a:spcAft>
                      </a:pPr>
                      <a:r>
                        <a:rPr lang="tr-TR" sz="1200" dirty="0" smtClean="0">
                          <a:effectLst/>
                        </a:rPr>
                        <a:t>18.682,00</a:t>
                      </a:r>
                      <a:endParaRPr lang="tr-TR" sz="1200" dirty="0">
                        <a:effectLst/>
                        <a:latin typeface="Calibri"/>
                        <a:ea typeface="Calibri"/>
                        <a:cs typeface="Times New Roman"/>
                      </a:endParaRPr>
                    </a:p>
                  </a:txBody>
                  <a:tcPr marL="18995" marR="18995" marT="0" marB="0" anchor="b"/>
                </a:tc>
                <a:extLst>
                  <a:ext uri="{0D108BD9-81ED-4DB2-BD59-A6C34878D82A}">
                    <a16:rowId xmlns:a16="http://schemas.microsoft.com/office/drawing/2014/main" val="10030"/>
                  </a:ext>
                </a:extLst>
              </a:tr>
              <a:tr h="210407">
                <a:tc gridSpan="5">
                  <a:txBody>
                    <a:bodyPr/>
                    <a:lstStyle/>
                    <a:p>
                      <a:pPr algn="ctr">
                        <a:lnSpc>
                          <a:spcPct val="115000"/>
                        </a:lnSpc>
                        <a:spcAft>
                          <a:spcPts val="600"/>
                        </a:spcAft>
                      </a:pPr>
                      <a:r>
                        <a:rPr lang="tr-TR" sz="1200" dirty="0">
                          <a:effectLst/>
                        </a:rPr>
                        <a:t>DAYANIKLI MAL MALZEME ALIMI VE BAKIM ONARIM GİDERLERİ</a:t>
                      </a:r>
                      <a:endParaRPr lang="tr-TR" sz="1200" dirty="0">
                        <a:effectLst/>
                        <a:latin typeface="Calibri"/>
                        <a:ea typeface="Calibri"/>
                        <a:cs typeface="Times New Roman"/>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r>
                        <a:rPr lang="tr-TR" sz="1200" dirty="0" smtClean="0">
                          <a:effectLst/>
                        </a:rPr>
                        <a:t>20.432,00</a:t>
                      </a:r>
                      <a:endParaRPr lang="tr-TR" sz="1200" b="1" dirty="0">
                        <a:effectLst/>
                        <a:latin typeface="Calibri"/>
                        <a:ea typeface="Calibri"/>
                        <a:cs typeface="Times New Roman"/>
                      </a:endParaRPr>
                    </a:p>
                  </a:txBody>
                  <a:tcPr marL="18995" marR="18995" marT="0" marB="0" anchor="ctr"/>
                </a:tc>
                <a:extLst>
                  <a:ext uri="{0D108BD9-81ED-4DB2-BD59-A6C34878D82A}">
                    <a16:rowId xmlns:a16="http://schemas.microsoft.com/office/drawing/2014/main" val="10031"/>
                  </a:ext>
                </a:extLst>
              </a:tr>
            </a:tbl>
          </a:graphicData>
        </a:graphic>
      </p:graphicFrame>
    </p:spTree>
    <p:extLst>
      <p:ext uri="{BB962C8B-B14F-4D97-AF65-F5344CB8AC3E}">
        <p14:creationId xmlns:p14="http://schemas.microsoft.com/office/powerpoint/2010/main" val="2616396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a:extLst>
              <a:ext uri="{FF2B5EF4-FFF2-40B4-BE49-F238E27FC236}">
                <a16:creationId xmlns:a16="http://schemas.microsoft.com/office/drawing/2014/main" id="{6DBEF7FF-E0EC-442F-8D51-627EEA9E8B4D}"/>
              </a:ext>
            </a:extLst>
          </p:cNvPr>
          <p:cNvSpPr txBox="1">
            <a:spLocks/>
          </p:cNvSpPr>
          <p:nvPr/>
        </p:nvSpPr>
        <p:spPr>
          <a:xfrm>
            <a:off x="1763687" y="2211710"/>
            <a:ext cx="9372885" cy="1800732"/>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tr-TR" sz="6600" dirty="0" smtClean="0"/>
              <a:t>EKİPMAN</a:t>
            </a:r>
            <a:endParaRPr lang="tr-TR" sz="6600" dirty="0"/>
          </a:p>
        </p:txBody>
      </p:sp>
    </p:spTree>
    <p:extLst>
      <p:ext uri="{BB962C8B-B14F-4D97-AF65-F5344CB8AC3E}">
        <p14:creationId xmlns:p14="http://schemas.microsoft.com/office/powerpoint/2010/main" val="35624024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a:extLst>
              <a:ext uri="{FF2B5EF4-FFF2-40B4-BE49-F238E27FC236}">
                <a16:creationId xmlns:a16="http://schemas.microsoft.com/office/drawing/2014/main" id="{6E1FAB52-3738-4005-8260-5AD720388506}"/>
              </a:ext>
            </a:extLst>
          </p:cNvPr>
          <p:cNvGraphicFramePr>
            <a:graphicFrameLocks noGrp="1"/>
          </p:cNvGraphicFramePr>
          <p:nvPr>
            <p:extLst>
              <p:ext uri="{D42A27DB-BD31-4B8C-83A1-F6EECF244321}">
                <p14:modId xmlns:p14="http://schemas.microsoft.com/office/powerpoint/2010/main" val="3754421548"/>
              </p:ext>
            </p:extLst>
          </p:nvPr>
        </p:nvGraphicFramePr>
        <p:xfrm>
          <a:off x="1665162" y="1138845"/>
          <a:ext cx="8684184" cy="3932702"/>
        </p:xfrm>
        <a:graphic>
          <a:graphicData uri="http://schemas.openxmlformats.org/drawingml/2006/table">
            <a:tbl>
              <a:tblPr firstRow="1" firstCol="1" bandRow="1">
                <a:tableStyleId>{9DCAF9ED-07DC-4A11-8D7F-57B35C25682E}</a:tableStyleId>
              </a:tblPr>
              <a:tblGrid>
                <a:gridCol w="4008085">
                  <a:extLst>
                    <a:ext uri="{9D8B030D-6E8A-4147-A177-3AD203B41FA5}">
                      <a16:colId xmlns:a16="http://schemas.microsoft.com/office/drawing/2014/main" val="653404013"/>
                    </a:ext>
                  </a:extLst>
                </a:gridCol>
                <a:gridCol w="4676099">
                  <a:extLst>
                    <a:ext uri="{9D8B030D-6E8A-4147-A177-3AD203B41FA5}">
                      <a16:colId xmlns:a16="http://schemas.microsoft.com/office/drawing/2014/main" val="1916147619"/>
                    </a:ext>
                  </a:extLst>
                </a:gridCol>
              </a:tblGrid>
              <a:tr h="552418">
                <a:tc>
                  <a:txBody>
                    <a:bodyPr/>
                    <a:lstStyle/>
                    <a:p>
                      <a:pPr>
                        <a:lnSpc>
                          <a:spcPct val="115000"/>
                        </a:lnSpc>
                        <a:spcAft>
                          <a:spcPts val="0"/>
                        </a:spcAft>
                      </a:pPr>
                      <a:r>
                        <a:rPr lang="tr-TR" sz="1800" dirty="0" smtClean="0">
                          <a:effectLst/>
                          <a:latin typeface="Calibri" panose="020F0502020204030204" pitchFamily="34" charset="0"/>
                          <a:ea typeface="Times New Roman" panose="02020603050405020304" pitchFamily="18" charset="0"/>
                          <a:cs typeface="Calibri" panose="020F0502020204030204" pitchFamily="34" charset="0"/>
                        </a:rPr>
                        <a:t>Ekipman</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marL="44450" marR="44450" marT="0" marB="0" anchor="ctr"/>
                </a:tc>
                <a:tc>
                  <a:txBody>
                    <a:bodyPr/>
                    <a:lstStyle/>
                    <a:p>
                      <a:pPr algn="ctr">
                        <a:lnSpc>
                          <a:spcPct val="115000"/>
                        </a:lnSpc>
                        <a:spcAft>
                          <a:spcPts val="0"/>
                        </a:spcAft>
                      </a:pPr>
                      <a:r>
                        <a:rPr lang="tr-TR" sz="1800" dirty="0">
                          <a:effectLst/>
                          <a:latin typeface="Calibri" panose="020F0502020204030204" pitchFamily="34" charset="0"/>
                          <a:ea typeface="Times New Roman" panose="02020603050405020304" pitchFamily="18" charset="0"/>
                          <a:cs typeface="Calibri" panose="020F0502020204030204" pitchFamily="34" charset="0"/>
                        </a:rPr>
                        <a:t>Sayı</a:t>
                      </a:r>
                    </a:p>
                  </a:txBody>
                  <a:tcPr marL="44450" marR="44450" marT="0" marB="0" anchor="ctr"/>
                </a:tc>
                <a:extLst>
                  <a:ext uri="{0D108BD9-81ED-4DB2-BD59-A6C34878D82A}">
                    <a16:rowId xmlns:a16="http://schemas.microsoft.com/office/drawing/2014/main" val="2578237416"/>
                  </a:ext>
                </a:extLst>
              </a:tr>
              <a:tr h="552418">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Masaüstü</a:t>
                      </a:r>
                      <a:r>
                        <a:rPr lang="tr-TR" sz="2000" b="0" baseline="0" dirty="0" smtClean="0">
                          <a:latin typeface="Calibri" panose="020F0502020204030204" pitchFamily="34" charset="0"/>
                          <a:ea typeface="Times New Roman"/>
                          <a:cs typeface="Calibri" panose="020F0502020204030204" pitchFamily="34" charset="0"/>
                        </a:rPr>
                        <a:t> Bilgisayar</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1348694634"/>
                  </a:ext>
                </a:extLst>
              </a:tr>
              <a:tr h="552418">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Dizüstü</a:t>
                      </a:r>
                      <a:r>
                        <a:rPr lang="tr-TR" sz="2000" b="0" baseline="0" dirty="0" smtClean="0">
                          <a:latin typeface="Calibri" panose="020F0502020204030204" pitchFamily="34" charset="0"/>
                          <a:ea typeface="Times New Roman"/>
                          <a:cs typeface="Calibri" panose="020F0502020204030204" pitchFamily="34" charset="0"/>
                        </a:rPr>
                        <a:t> Bilgisayar</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3098607097"/>
                  </a:ext>
                </a:extLst>
              </a:tr>
              <a:tr h="552418">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Fotokopi Makinesi</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2</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3536003555"/>
                  </a:ext>
                </a:extLst>
              </a:tr>
              <a:tr h="618194">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Yazıcı</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6</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4032870927"/>
                  </a:ext>
                </a:extLst>
              </a:tr>
              <a:tr h="552418">
                <a:tc>
                  <a:txBody>
                    <a:bodyPr/>
                    <a:lstStyle/>
                    <a:p>
                      <a:pPr marL="0" marR="0" indent="0" algn="l" defTabSz="914400" rtl="0" eaLnBrk="1" fontAlgn="auto" latinLnBrk="1" hangingPunct="1">
                        <a:lnSpc>
                          <a:spcPct val="115000"/>
                        </a:lnSpc>
                        <a:spcBef>
                          <a:spcPts val="0"/>
                        </a:spcBef>
                        <a:spcAft>
                          <a:spcPts val="0"/>
                        </a:spcAft>
                        <a:buClrTx/>
                        <a:buSzTx/>
                        <a:buFontTx/>
                        <a:buNone/>
                        <a:tabLst/>
                        <a:defRPr/>
                      </a:pPr>
                      <a:r>
                        <a:rPr lang="tr-TR" sz="2000" b="0" dirty="0" smtClean="0">
                          <a:latin typeface="Calibri" panose="020F0502020204030204" pitchFamily="34" charset="0"/>
                          <a:ea typeface="Times New Roman"/>
                          <a:cs typeface="Calibri" panose="020F0502020204030204" pitchFamily="34" charset="0"/>
                        </a:rPr>
                        <a:t>Ses Sistemi(Konferans Salonu) </a:t>
                      </a: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1</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3597424899"/>
                  </a:ext>
                </a:extLst>
              </a:tr>
              <a:tr h="552418">
                <a:tc>
                  <a:txBody>
                    <a:bodyPr/>
                    <a:lstStyle/>
                    <a:p>
                      <a:pPr algn="l">
                        <a:lnSpc>
                          <a:spcPct val="115000"/>
                        </a:lnSpc>
                        <a:spcAft>
                          <a:spcPts val="0"/>
                        </a:spcAft>
                      </a:pPr>
                      <a:r>
                        <a:rPr lang="tr-TR" sz="2000" b="0" dirty="0" smtClean="0">
                          <a:latin typeface="Calibri" panose="020F0502020204030204" pitchFamily="34" charset="0"/>
                          <a:ea typeface="Times New Roman"/>
                          <a:cs typeface="Calibri" panose="020F0502020204030204" pitchFamily="34" charset="0"/>
                        </a:rPr>
                        <a:t>Projeksiyon</a:t>
                      </a:r>
                      <a:endParaRPr lang="tr-TR" sz="2000" b="0" dirty="0">
                        <a:latin typeface="Calibri" panose="020F0502020204030204" pitchFamily="34" charset="0"/>
                        <a:ea typeface="Times New Roman"/>
                        <a:cs typeface="Calibri" panose="020F0502020204030204" pitchFamily="34" charset="0"/>
                      </a:endParaRPr>
                    </a:p>
                  </a:txBody>
                  <a:tcPr marL="68580" marR="68580" marT="0" marB="0" anchor="ctr"/>
                </a:tc>
                <a:tc>
                  <a:txBody>
                    <a:bodyPr/>
                    <a:lstStyle/>
                    <a:p>
                      <a:pPr algn="ctr">
                        <a:lnSpc>
                          <a:spcPct val="115000"/>
                        </a:lnSpc>
                        <a:spcAft>
                          <a:spcPts val="0"/>
                        </a:spcAft>
                      </a:pPr>
                      <a:r>
                        <a:rPr lang="tr-TR" sz="2000" b="1" dirty="0" smtClean="0">
                          <a:solidFill>
                            <a:schemeClr val="tx1"/>
                          </a:solidFill>
                          <a:latin typeface="Calibri" panose="020F0502020204030204" pitchFamily="34" charset="0"/>
                          <a:ea typeface="Times New Roman"/>
                          <a:cs typeface="Calibri" panose="020F0502020204030204" pitchFamily="34" charset="0"/>
                        </a:rPr>
                        <a:t>2</a:t>
                      </a:r>
                      <a:endParaRPr lang="tr-TR" sz="2000" b="1" dirty="0">
                        <a:solidFill>
                          <a:schemeClr val="tx1"/>
                        </a:solidFill>
                        <a:latin typeface="Calibri" panose="020F0502020204030204" pitchFamily="34" charset="0"/>
                        <a:ea typeface="Times New Roman"/>
                        <a:cs typeface="Calibri" panose="020F0502020204030204" pitchFamily="34" charset="0"/>
                      </a:endParaRPr>
                    </a:p>
                  </a:txBody>
                  <a:tcPr marL="68580" marR="68580" marT="0" marB="0" anchor="ctr"/>
                </a:tc>
                <a:extLst>
                  <a:ext uri="{0D108BD9-81ED-4DB2-BD59-A6C34878D82A}">
                    <a16:rowId xmlns:a16="http://schemas.microsoft.com/office/drawing/2014/main" val="3447019336"/>
                  </a:ext>
                </a:extLst>
              </a:tr>
            </a:tbl>
          </a:graphicData>
        </a:graphic>
      </p:graphicFrame>
    </p:spTree>
    <p:extLst>
      <p:ext uri="{BB962C8B-B14F-4D97-AF65-F5344CB8AC3E}">
        <p14:creationId xmlns:p14="http://schemas.microsoft.com/office/powerpoint/2010/main" val="42069480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258741" y="1015718"/>
            <a:ext cx="8918775" cy="1015663"/>
          </a:xfrm>
          <a:prstGeom prst="rect">
            <a:avLst/>
          </a:prstGeom>
          <a:noFill/>
        </p:spPr>
        <p:txBody>
          <a:bodyPr wrap="square" lIns="91440" tIns="45720" rIns="91440" bIns="45720">
            <a:spAutoFit/>
          </a:bodyPr>
          <a:lstStyle/>
          <a:p>
            <a:pPr algn="ctr"/>
            <a:r>
              <a:rPr lang="tr-TR"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İLAHİYAT FAKÜLTESİ</a:t>
            </a:r>
            <a:endParaRPr lang="tr-TR" sz="6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3990</TotalTime>
  <Words>1488</Words>
  <Application>Microsoft Office PowerPoint</Application>
  <PresentationFormat>Geniş ekran</PresentationFormat>
  <Paragraphs>761</Paragraphs>
  <Slides>45</Slides>
  <Notes>0</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45</vt:i4>
      </vt:variant>
    </vt:vector>
  </HeadingPairs>
  <TitlesOfParts>
    <vt:vector size="53" baseType="lpstr">
      <vt:lpstr>Andalus</vt:lpstr>
      <vt:lpstr>Arial</vt:lpstr>
      <vt:lpstr>Arial Rounded MT Bold</vt:lpstr>
      <vt:lpstr>Calibri</vt:lpstr>
      <vt:lpstr>Calibri Light</vt:lpstr>
      <vt:lpstr>Gill Sans MT</vt:lpstr>
      <vt:lpstr>Times New Roman</vt:lpstr>
      <vt:lpstr>Office Teması</vt:lpstr>
      <vt:lpstr>PowerPoint Sunusu</vt:lpstr>
      <vt:lpstr>VİZYONUMUZ</vt:lpstr>
      <vt:lpstr>MİSYONUMUZ</vt:lpstr>
      <vt:lpstr>Y Ö N E T İ M</vt:lpstr>
      <vt:lpstr>PowerPoint Sunusu</vt:lpstr>
      <vt:lpstr>PowerPoint Sunusu</vt:lpstr>
      <vt:lpstr>Akademik Personel Sayısı (Yıllara Göre Değişimi) </vt:lpstr>
      <vt:lpstr>Bölümlerimiz </vt:lpstr>
      <vt:lpstr>Felsefe Ve Din Bilimleri Bölümü </vt:lpstr>
      <vt:lpstr>İslam Tarihi Ve Sanatları Bölümü</vt:lpstr>
      <vt:lpstr>Temel İslam Bilimleri Bölümü</vt:lpstr>
      <vt:lpstr>Arap Dili ve Belagatı Anabilim Dalı </vt:lpstr>
      <vt:lpstr>Arap Dili ve Belagatı Anabilim Dalı </vt:lpstr>
      <vt:lpstr>İslam Hukuku Anabilim Dalı </vt:lpstr>
      <vt:lpstr>Kelam ve İslam Mezhepleri Tarihi Anabilim Dalı </vt:lpstr>
      <vt:lpstr>Tasavvuf Anabilim Dalı </vt:lpstr>
      <vt:lpstr>Tefsir Anabilim Dalı </vt:lpstr>
      <vt:lpstr>Hadis Anabilim Dalı </vt:lpstr>
      <vt:lpstr>PowerPoint Sunusu</vt:lpstr>
      <vt:lpstr>Fakülte Koordinatörlükleri</vt:lpstr>
      <vt:lpstr>PowerPoint Sunusu</vt:lpstr>
      <vt:lpstr>Yıllara Göre Fakültemize Kayıt Yapan Yabancı Uyruklu Öğrenci Değişim Tablosu </vt:lpstr>
      <vt:lpstr>Yıllara Göre Fakültemiz Değişim Programı Hareketliliği </vt:lpstr>
      <vt:lpstr>PowerPoint Sunusu</vt:lpstr>
      <vt:lpstr>2015-2019 YILLARINDA SİİRT ÜNİVERSİTESİ  İLAHİYAT FAKÜLTESİ’NDE GERÇEKLEŞTİRİLEN  YAYINLAR VE BİLİMSEL FAALİYETLER</vt:lpstr>
      <vt:lpstr>PowerPoint Sunusu</vt:lpstr>
      <vt:lpstr>PowerPoint Sunusu</vt:lpstr>
      <vt:lpstr>PowerPoint Sunusu</vt:lpstr>
      <vt:lpstr>Mali Durum</vt:lpstr>
      <vt:lpstr>PowerPoint Sunusu</vt:lpstr>
      <vt:lpstr>PowerPoint Sunusu</vt:lpstr>
      <vt:lpstr>PowerPoint Sunusu</vt:lpstr>
      <vt:lpstr>PowerPoint Sunusu</vt:lpstr>
      <vt:lpstr>2019-2020 Eğitim-Öğretim Dönemi  Planlanan Etkinlikler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ronaldinho424</cp:lastModifiedBy>
  <cp:revision>275</cp:revision>
  <dcterms:created xsi:type="dcterms:W3CDTF">2018-02-07T07:43:50Z</dcterms:created>
  <dcterms:modified xsi:type="dcterms:W3CDTF">2020-02-18T06:59:14Z</dcterms:modified>
</cp:coreProperties>
</file>