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8"/>
  </p:notesMasterIdLst>
  <p:handoutMasterIdLst>
    <p:handoutMasterId r:id="rId29"/>
  </p:handoutMasterIdLst>
  <p:sldIdLst>
    <p:sldId id="256" r:id="rId2"/>
    <p:sldId id="257" r:id="rId3"/>
    <p:sldId id="258" r:id="rId4"/>
    <p:sldId id="283" r:id="rId5"/>
    <p:sldId id="260" r:id="rId6"/>
    <p:sldId id="261" r:id="rId7"/>
    <p:sldId id="262" r:id="rId8"/>
    <p:sldId id="263" r:id="rId9"/>
    <p:sldId id="280" r:id="rId10"/>
    <p:sldId id="284" r:id="rId11"/>
    <p:sldId id="281" r:id="rId12"/>
    <p:sldId id="282" r:id="rId13"/>
    <p:sldId id="264" r:id="rId14"/>
    <p:sldId id="265" r:id="rId15"/>
    <p:sldId id="266" r:id="rId16"/>
    <p:sldId id="267" r:id="rId17"/>
    <p:sldId id="278" r:id="rId18"/>
    <p:sldId id="268" r:id="rId19"/>
    <p:sldId id="269" r:id="rId20"/>
    <p:sldId id="270" r:id="rId21"/>
    <p:sldId id="271" r:id="rId22"/>
    <p:sldId id="272" r:id="rId23"/>
    <p:sldId id="273" r:id="rId24"/>
    <p:sldId id="274" r:id="rId25"/>
    <p:sldId id="275" r:id="rId26"/>
    <p:sldId id="276" r:id="rId27"/>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23" d="100"/>
          <a:sy n="123" d="100"/>
        </p:scale>
        <p:origin x="-109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A9C935-5700-487A-896B-31726FBAF8FD}" type="doc">
      <dgm:prSet loTypeId="urn:microsoft.com/office/officeart/2005/8/layout/orgChart1" loCatId="hierarchy" qsTypeId="urn:microsoft.com/office/officeart/2005/8/quickstyle/simple5" qsCatId="simple" csTypeId="urn:microsoft.com/office/officeart/2005/8/colors/colorful4" csCatId="colorful" phldr="1"/>
      <dgm:spPr/>
      <dgm:t>
        <a:bodyPr/>
        <a:lstStyle/>
        <a:p>
          <a:endParaRPr lang="tr-TR"/>
        </a:p>
      </dgm:t>
    </dgm:pt>
    <dgm:pt modelId="{74F8915A-8172-4727-A121-01F572F286AC}">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DEKAN</a:t>
          </a:r>
          <a:endParaRPr lang="tr-TR" b="1" dirty="0">
            <a:solidFill>
              <a:schemeClr val="bg1"/>
            </a:solidFill>
            <a:latin typeface="Times New Roman" panose="02020603050405020304" pitchFamily="18" charset="0"/>
            <a:cs typeface="Times New Roman" panose="02020603050405020304" pitchFamily="18" charset="0"/>
          </a:endParaRPr>
        </a:p>
      </dgm:t>
    </dgm:pt>
    <dgm:pt modelId="{DB464F79-475A-46A0-AD18-05311C9E9EBF}" type="parTrans" cxnId="{2488EB5C-AFF4-458C-86A5-E44BF3E24C07}">
      <dgm:prSet/>
      <dgm:spPr/>
      <dgm:t>
        <a:bodyPr/>
        <a:lstStyle/>
        <a:p>
          <a:endParaRPr lang="tr-TR"/>
        </a:p>
      </dgm:t>
    </dgm:pt>
    <dgm:pt modelId="{D561F0C1-60DC-410B-85B4-F6D1CBECF3EE}" type="sibTrans" cxnId="{2488EB5C-AFF4-458C-86A5-E44BF3E24C07}">
      <dgm:prSet/>
      <dgm:spPr/>
      <dgm:t>
        <a:bodyPr/>
        <a:lstStyle/>
        <a:p>
          <a:endParaRPr lang="tr-TR"/>
        </a:p>
      </dgm:t>
    </dgm:pt>
    <dgm:pt modelId="{C4506AEA-9606-477D-A3D1-04B444E7CEAF}" type="asst">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FAKÜLTE KURULU</a:t>
          </a:r>
          <a:endParaRPr lang="tr-TR" b="1" dirty="0">
            <a:solidFill>
              <a:schemeClr val="bg1"/>
            </a:solidFill>
            <a:latin typeface="Times New Roman" panose="02020603050405020304" pitchFamily="18" charset="0"/>
            <a:cs typeface="Times New Roman" panose="02020603050405020304" pitchFamily="18" charset="0"/>
          </a:endParaRPr>
        </a:p>
      </dgm:t>
    </dgm:pt>
    <dgm:pt modelId="{E7C482A1-0F27-4C55-B049-43C65364F2DF}" type="parTrans" cxnId="{5B761F60-F04A-40FF-84B8-9AFB44DDAF98}">
      <dgm:prSet/>
      <dgm:spPr/>
      <dgm:t>
        <a:bodyPr/>
        <a:lstStyle/>
        <a:p>
          <a:endParaRPr lang="tr-TR" dirty="0"/>
        </a:p>
      </dgm:t>
    </dgm:pt>
    <dgm:pt modelId="{A13FC820-EA30-4DE5-A954-0294A998FEC9}" type="sibTrans" cxnId="{5B761F60-F04A-40FF-84B8-9AFB44DDAF98}">
      <dgm:prSet/>
      <dgm:spPr/>
      <dgm:t>
        <a:bodyPr/>
        <a:lstStyle/>
        <a:p>
          <a:endParaRPr lang="tr-TR"/>
        </a:p>
      </dgm:t>
    </dgm:pt>
    <dgm:pt modelId="{BEB7B5B3-EE7D-40A4-96CD-97A9160DA3CC}">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DEKAN YARDIMCILARI</a:t>
          </a:r>
          <a:endParaRPr lang="tr-TR" b="1" dirty="0">
            <a:solidFill>
              <a:schemeClr val="bg1"/>
            </a:solidFill>
            <a:latin typeface="Times New Roman" panose="02020603050405020304" pitchFamily="18" charset="0"/>
            <a:cs typeface="Times New Roman" panose="02020603050405020304" pitchFamily="18" charset="0"/>
          </a:endParaRPr>
        </a:p>
      </dgm:t>
    </dgm:pt>
    <dgm:pt modelId="{9C17EF5F-33FD-4FAC-AE3B-C27C8AF18488}" type="parTrans" cxnId="{66314258-F4C8-4050-AD2E-7BB5BA32BB7D}">
      <dgm:prSet/>
      <dgm:spPr/>
      <dgm:t>
        <a:bodyPr/>
        <a:lstStyle/>
        <a:p>
          <a:endParaRPr lang="tr-TR" dirty="0"/>
        </a:p>
      </dgm:t>
    </dgm:pt>
    <dgm:pt modelId="{581A24AF-BC80-4D77-A1F9-ED45B43D04FD}" type="sibTrans" cxnId="{66314258-F4C8-4050-AD2E-7BB5BA32BB7D}">
      <dgm:prSet/>
      <dgm:spPr/>
      <dgm:t>
        <a:bodyPr/>
        <a:lstStyle/>
        <a:p>
          <a:endParaRPr lang="tr-TR"/>
        </a:p>
      </dgm:t>
    </dgm:pt>
    <dgm:pt modelId="{55C33650-9E64-4411-AF44-61B87D92EEA0}">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FAKÜLTE SEKRETERİ</a:t>
          </a:r>
          <a:endParaRPr lang="tr-TR" b="1" dirty="0">
            <a:solidFill>
              <a:schemeClr val="bg1"/>
            </a:solidFill>
            <a:latin typeface="Times New Roman" panose="02020603050405020304" pitchFamily="18" charset="0"/>
            <a:cs typeface="Times New Roman" panose="02020603050405020304" pitchFamily="18" charset="0"/>
          </a:endParaRPr>
        </a:p>
      </dgm:t>
    </dgm:pt>
    <dgm:pt modelId="{7557FD46-5F6F-4A40-A2AB-4791993E1A7C}" type="parTrans" cxnId="{04D68E6C-F060-4F71-B2BF-D637AEA153A5}">
      <dgm:prSet/>
      <dgm:spPr/>
      <dgm:t>
        <a:bodyPr/>
        <a:lstStyle/>
        <a:p>
          <a:endParaRPr lang="tr-TR" dirty="0"/>
        </a:p>
      </dgm:t>
    </dgm:pt>
    <dgm:pt modelId="{E4599813-28C2-4BC6-9B8D-798F43FDE958}" type="sibTrans" cxnId="{04D68E6C-F060-4F71-B2BF-D637AEA153A5}">
      <dgm:prSet/>
      <dgm:spPr/>
      <dgm:t>
        <a:bodyPr/>
        <a:lstStyle/>
        <a:p>
          <a:endParaRPr lang="tr-TR"/>
        </a:p>
      </dgm:t>
    </dgm:pt>
    <dgm:pt modelId="{2959C404-00C8-44E1-BFF4-FFF6D7D2BAF1}" type="asst">
      <dgm:prSet/>
      <dgm:spPr/>
      <dgm:t>
        <a:bodyPr/>
        <a:lstStyle/>
        <a:p>
          <a:r>
            <a:rPr lang="tr-TR" b="1" dirty="0" smtClean="0">
              <a:solidFill>
                <a:schemeClr val="bg1"/>
              </a:solidFill>
              <a:latin typeface="Times New Roman" panose="02020603050405020304" pitchFamily="18" charset="0"/>
              <a:cs typeface="Times New Roman" panose="02020603050405020304" pitchFamily="18" charset="0"/>
            </a:rPr>
            <a:t>FAKÜLTE YÖNETİM KURULU</a:t>
          </a:r>
          <a:endParaRPr lang="tr-TR" b="1" dirty="0">
            <a:solidFill>
              <a:schemeClr val="bg1"/>
            </a:solidFill>
            <a:latin typeface="Times New Roman" panose="02020603050405020304" pitchFamily="18" charset="0"/>
            <a:cs typeface="Times New Roman" panose="02020603050405020304" pitchFamily="18" charset="0"/>
          </a:endParaRPr>
        </a:p>
      </dgm:t>
    </dgm:pt>
    <dgm:pt modelId="{8C122606-E322-413E-8957-EEECF6C4B081}" type="parTrans" cxnId="{8E0746D0-0FC4-4D4E-B7AA-54E35FC6B61D}">
      <dgm:prSet/>
      <dgm:spPr/>
      <dgm:t>
        <a:bodyPr/>
        <a:lstStyle/>
        <a:p>
          <a:endParaRPr lang="tr-TR" dirty="0"/>
        </a:p>
      </dgm:t>
    </dgm:pt>
    <dgm:pt modelId="{3C0D4313-FE49-43F5-AA47-78833F1DAD48}" type="sibTrans" cxnId="{8E0746D0-0FC4-4D4E-B7AA-54E35FC6B61D}">
      <dgm:prSet/>
      <dgm:spPr/>
      <dgm:t>
        <a:bodyPr/>
        <a:lstStyle/>
        <a:p>
          <a:endParaRPr lang="tr-TR"/>
        </a:p>
      </dgm:t>
    </dgm:pt>
    <dgm:pt modelId="{2A3968BE-94F4-49B3-A65C-A10EC5B3AC1D}">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Öğrenci İşleri</a:t>
          </a:r>
          <a:endParaRPr lang="tr-TR" b="1" dirty="0">
            <a:solidFill>
              <a:schemeClr val="bg1"/>
            </a:solidFill>
            <a:latin typeface="Times New Roman" panose="02020603050405020304" pitchFamily="18" charset="0"/>
            <a:cs typeface="Times New Roman" panose="02020603050405020304" pitchFamily="18" charset="0"/>
          </a:endParaRPr>
        </a:p>
      </dgm:t>
    </dgm:pt>
    <dgm:pt modelId="{32B5A763-1A55-4C3D-9E32-546626EE857D}" type="parTrans" cxnId="{6ECF6BE9-1A26-4DC4-89D0-16FF93E2B365}">
      <dgm:prSet/>
      <dgm:spPr/>
      <dgm:t>
        <a:bodyPr/>
        <a:lstStyle/>
        <a:p>
          <a:endParaRPr lang="tr-TR" dirty="0"/>
        </a:p>
      </dgm:t>
    </dgm:pt>
    <dgm:pt modelId="{26CC68AB-2DC2-47E8-9D60-35C84893AF23}" type="sibTrans" cxnId="{6ECF6BE9-1A26-4DC4-89D0-16FF93E2B365}">
      <dgm:prSet/>
      <dgm:spPr/>
      <dgm:t>
        <a:bodyPr/>
        <a:lstStyle/>
        <a:p>
          <a:endParaRPr lang="tr-TR"/>
        </a:p>
      </dgm:t>
    </dgm:pt>
    <dgm:pt modelId="{254FD4F4-B009-4F73-A4E0-1C74A54C5E13}">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Taşınır-Ayniyat İşlemleri</a:t>
          </a:r>
          <a:endParaRPr lang="tr-TR" b="1" dirty="0">
            <a:solidFill>
              <a:schemeClr val="bg1"/>
            </a:solidFill>
            <a:latin typeface="Times New Roman" panose="02020603050405020304" pitchFamily="18" charset="0"/>
            <a:cs typeface="Times New Roman" panose="02020603050405020304" pitchFamily="18" charset="0"/>
          </a:endParaRPr>
        </a:p>
      </dgm:t>
    </dgm:pt>
    <dgm:pt modelId="{F31F69A4-7FBD-4022-A7E4-009A00BAFBF1}" type="parTrans" cxnId="{57C20F9B-C2B9-4B63-AB8E-3B2D2C70B59C}">
      <dgm:prSet/>
      <dgm:spPr/>
      <dgm:t>
        <a:bodyPr/>
        <a:lstStyle/>
        <a:p>
          <a:endParaRPr lang="tr-TR" dirty="0"/>
        </a:p>
      </dgm:t>
    </dgm:pt>
    <dgm:pt modelId="{BC26A615-66FA-4B67-AA16-9788A62A1866}" type="sibTrans" cxnId="{57C20F9B-C2B9-4B63-AB8E-3B2D2C70B59C}">
      <dgm:prSet/>
      <dgm:spPr/>
      <dgm:t>
        <a:bodyPr/>
        <a:lstStyle/>
        <a:p>
          <a:endParaRPr lang="tr-TR"/>
        </a:p>
      </dgm:t>
    </dgm:pt>
    <dgm:pt modelId="{1FC3F671-7C49-4AAB-BB9C-665F8371B31F}">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Personel ve Yazı İşleri</a:t>
          </a:r>
          <a:endParaRPr lang="tr-TR" b="1" dirty="0">
            <a:solidFill>
              <a:schemeClr val="bg1"/>
            </a:solidFill>
            <a:latin typeface="Times New Roman" panose="02020603050405020304" pitchFamily="18" charset="0"/>
            <a:cs typeface="Times New Roman" panose="02020603050405020304" pitchFamily="18" charset="0"/>
          </a:endParaRPr>
        </a:p>
      </dgm:t>
    </dgm:pt>
    <dgm:pt modelId="{D8178F3D-29BB-453C-A8D7-A3434DE2ACF2}" type="parTrans" cxnId="{1744B79A-C4BD-4E35-949A-B7B056A119BA}">
      <dgm:prSet/>
      <dgm:spPr/>
      <dgm:t>
        <a:bodyPr/>
        <a:lstStyle/>
        <a:p>
          <a:endParaRPr lang="tr-TR" dirty="0"/>
        </a:p>
      </dgm:t>
    </dgm:pt>
    <dgm:pt modelId="{E220506E-018F-4F57-BCC7-09E13842DBC0}" type="sibTrans" cxnId="{1744B79A-C4BD-4E35-949A-B7B056A119BA}">
      <dgm:prSet/>
      <dgm:spPr/>
      <dgm:t>
        <a:bodyPr/>
        <a:lstStyle/>
        <a:p>
          <a:endParaRPr lang="tr-TR"/>
        </a:p>
      </dgm:t>
    </dgm:pt>
    <dgm:pt modelId="{2326EE46-D3C5-41FC-BA25-0E901111C620}">
      <dgm:prSet phldrT="[Metin]"/>
      <dgm:spPr/>
      <dgm:t>
        <a:bodyPr/>
        <a:lstStyle/>
        <a:p>
          <a:r>
            <a:rPr lang="tr-TR" b="1" dirty="0" smtClean="0">
              <a:solidFill>
                <a:schemeClr val="bg1"/>
              </a:solidFill>
              <a:latin typeface="Times New Roman" panose="02020603050405020304" pitchFamily="18" charset="0"/>
              <a:cs typeface="Times New Roman" panose="02020603050405020304" pitchFamily="18" charset="0"/>
            </a:rPr>
            <a:t>Teknik Birim</a:t>
          </a:r>
          <a:endParaRPr lang="tr-TR" b="1" dirty="0">
            <a:solidFill>
              <a:schemeClr val="bg1"/>
            </a:solidFill>
            <a:latin typeface="Times New Roman" panose="02020603050405020304" pitchFamily="18" charset="0"/>
            <a:cs typeface="Times New Roman" panose="02020603050405020304" pitchFamily="18" charset="0"/>
          </a:endParaRPr>
        </a:p>
      </dgm:t>
    </dgm:pt>
    <dgm:pt modelId="{0B56E62B-325D-4B6A-87F8-F640B8739B55}" type="parTrans" cxnId="{E3829366-588A-4C7E-BB44-639F86DACB3C}">
      <dgm:prSet/>
      <dgm:spPr/>
      <dgm:t>
        <a:bodyPr/>
        <a:lstStyle/>
        <a:p>
          <a:endParaRPr lang="tr-TR" dirty="0"/>
        </a:p>
      </dgm:t>
    </dgm:pt>
    <dgm:pt modelId="{9ADB0496-EDD6-46BF-9942-B7FE86E9ACC3}" type="sibTrans" cxnId="{E3829366-588A-4C7E-BB44-639F86DACB3C}">
      <dgm:prSet/>
      <dgm:spPr/>
      <dgm:t>
        <a:bodyPr/>
        <a:lstStyle/>
        <a:p>
          <a:endParaRPr lang="tr-TR"/>
        </a:p>
      </dgm:t>
    </dgm:pt>
    <dgm:pt modelId="{0B997DEA-EF5F-4018-8F26-76600B5AED22}" type="pres">
      <dgm:prSet presAssocID="{EAA9C935-5700-487A-896B-31726FBAF8FD}" presName="hierChild1" presStyleCnt="0">
        <dgm:presLayoutVars>
          <dgm:orgChart val="1"/>
          <dgm:chPref val="1"/>
          <dgm:dir/>
          <dgm:animOne val="branch"/>
          <dgm:animLvl val="lvl"/>
          <dgm:resizeHandles/>
        </dgm:presLayoutVars>
      </dgm:prSet>
      <dgm:spPr/>
      <dgm:t>
        <a:bodyPr/>
        <a:lstStyle/>
        <a:p>
          <a:endParaRPr lang="tr-TR"/>
        </a:p>
      </dgm:t>
    </dgm:pt>
    <dgm:pt modelId="{0C5C7436-FE03-4ED4-A7D8-B97643D07455}" type="pres">
      <dgm:prSet presAssocID="{74F8915A-8172-4727-A121-01F572F286AC}" presName="hierRoot1" presStyleCnt="0">
        <dgm:presLayoutVars>
          <dgm:hierBranch val="init"/>
        </dgm:presLayoutVars>
      </dgm:prSet>
      <dgm:spPr/>
      <dgm:t>
        <a:bodyPr/>
        <a:lstStyle/>
        <a:p>
          <a:endParaRPr lang="tr-TR"/>
        </a:p>
      </dgm:t>
    </dgm:pt>
    <dgm:pt modelId="{C074B26A-E4F2-4802-937E-E0421768B253}" type="pres">
      <dgm:prSet presAssocID="{74F8915A-8172-4727-A121-01F572F286AC}" presName="rootComposite1" presStyleCnt="0"/>
      <dgm:spPr/>
      <dgm:t>
        <a:bodyPr/>
        <a:lstStyle/>
        <a:p>
          <a:endParaRPr lang="tr-TR"/>
        </a:p>
      </dgm:t>
    </dgm:pt>
    <dgm:pt modelId="{2E5FA315-CD56-497D-8161-975833A6B936}" type="pres">
      <dgm:prSet presAssocID="{74F8915A-8172-4727-A121-01F572F286AC}" presName="rootText1" presStyleLbl="node0" presStyleIdx="0" presStyleCnt="1">
        <dgm:presLayoutVars>
          <dgm:chPref val="3"/>
        </dgm:presLayoutVars>
      </dgm:prSet>
      <dgm:spPr/>
      <dgm:t>
        <a:bodyPr/>
        <a:lstStyle/>
        <a:p>
          <a:endParaRPr lang="tr-TR"/>
        </a:p>
      </dgm:t>
    </dgm:pt>
    <dgm:pt modelId="{D1CACCD7-4C71-466C-B825-97E61770A045}" type="pres">
      <dgm:prSet presAssocID="{74F8915A-8172-4727-A121-01F572F286AC}" presName="rootConnector1" presStyleLbl="node1" presStyleIdx="0" presStyleCnt="0"/>
      <dgm:spPr/>
      <dgm:t>
        <a:bodyPr/>
        <a:lstStyle/>
        <a:p>
          <a:endParaRPr lang="tr-TR"/>
        </a:p>
      </dgm:t>
    </dgm:pt>
    <dgm:pt modelId="{8DBE7C23-F668-4E3C-9057-0E4C313F8976}" type="pres">
      <dgm:prSet presAssocID="{74F8915A-8172-4727-A121-01F572F286AC}" presName="hierChild2" presStyleCnt="0"/>
      <dgm:spPr/>
      <dgm:t>
        <a:bodyPr/>
        <a:lstStyle/>
        <a:p>
          <a:endParaRPr lang="tr-TR"/>
        </a:p>
      </dgm:t>
    </dgm:pt>
    <dgm:pt modelId="{E116729B-93A2-41EE-8020-0D9326B90DE5}" type="pres">
      <dgm:prSet presAssocID="{7557FD46-5F6F-4A40-A2AB-4791993E1A7C}" presName="Name37" presStyleLbl="parChTrans1D2" presStyleIdx="0" presStyleCnt="4"/>
      <dgm:spPr/>
      <dgm:t>
        <a:bodyPr/>
        <a:lstStyle/>
        <a:p>
          <a:endParaRPr lang="tr-TR"/>
        </a:p>
      </dgm:t>
    </dgm:pt>
    <dgm:pt modelId="{30B9E9BC-D8FE-4D7F-8BBA-43D935C1A570}" type="pres">
      <dgm:prSet presAssocID="{55C33650-9E64-4411-AF44-61B87D92EEA0}" presName="hierRoot2" presStyleCnt="0">
        <dgm:presLayoutVars>
          <dgm:hierBranch val="init"/>
        </dgm:presLayoutVars>
      </dgm:prSet>
      <dgm:spPr/>
      <dgm:t>
        <a:bodyPr/>
        <a:lstStyle/>
        <a:p>
          <a:endParaRPr lang="tr-TR"/>
        </a:p>
      </dgm:t>
    </dgm:pt>
    <dgm:pt modelId="{9C115407-798B-44DE-881C-4B9CB77AA3F8}" type="pres">
      <dgm:prSet presAssocID="{55C33650-9E64-4411-AF44-61B87D92EEA0}" presName="rootComposite" presStyleCnt="0"/>
      <dgm:spPr/>
      <dgm:t>
        <a:bodyPr/>
        <a:lstStyle/>
        <a:p>
          <a:endParaRPr lang="tr-TR"/>
        </a:p>
      </dgm:t>
    </dgm:pt>
    <dgm:pt modelId="{E8531978-E7FD-4F14-81C5-9D1F8F7EC54D}" type="pres">
      <dgm:prSet presAssocID="{55C33650-9E64-4411-AF44-61B87D92EEA0}" presName="rootText" presStyleLbl="node2" presStyleIdx="0" presStyleCnt="2">
        <dgm:presLayoutVars>
          <dgm:chPref val="3"/>
        </dgm:presLayoutVars>
      </dgm:prSet>
      <dgm:spPr/>
      <dgm:t>
        <a:bodyPr/>
        <a:lstStyle/>
        <a:p>
          <a:endParaRPr lang="tr-TR"/>
        </a:p>
      </dgm:t>
    </dgm:pt>
    <dgm:pt modelId="{CE37FFF1-D2E8-4842-8F8F-10C9C87E11BB}" type="pres">
      <dgm:prSet presAssocID="{55C33650-9E64-4411-AF44-61B87D92EEA0}" presName="rootConnector" presStyleLbl="node2" presStyleIdx="0" presStyleCnt="2"/>
      <dgm:spPr/>
      <dgm:t>
        <a:bodyPr/>
        <a:lstStyle/>
        <a:p>
          <a:endParaRPr lang="tr-TR"/>
        </a:p>
      </dgm:t>
    </dgm:pt>
    <dgm:pt modelId="{63030C29-5098-4426-B452-7C6D85C85D84}" type="pres">
      <dgm:prSet presAssocID="{55C33650-9E64-4411-AF44-61B87D92EEA0}" presName="hierChild4" presStyleCnt="0"/>
      <dgm:spPr/>
      <dgm:t>
        <a:bodyPr/>
        <a:lstStyle/>
        <a:p>
          <a:endParaRPr lang="tr-TR"/>
        </a:p>
      </dgm:t>
    </dgm:pt>
    <dgm:pt modelId="{837FDA83-F8F3-42E3-B4A2-E6685F1B022E}" type="pres">
      <dgm:prSet presAssocID="{32B5A763-1A55-4C3D-9E32-546626EE857D}" presName="Name37" presStyleLbl="parChTrans1D3" presStyleIdx="0" presStyleCnt="4"/>
      <dgm:spPr/>
      <dgm:t>
        <a:bodyPr/>
        <a:lstStyle/>
        <a:p>
          <a:endParaRPr lang="tr-TR"/>
        </a:p>
      </dgm:t>
    </dgm:pt>
    <dgm:pt modelId="{81466DF0-FFA7-4646-BEEE-0EFC6D3DA720}" type="pres">
      <dgm:prSet presAssocID="{2A3968BE-94F4-49B3-A65C-A10EC5B3AC1D}" presName="hierRoot2" presStyleCnt="0">
        <dgm:presLayoutVars>
          <dgm:hierBranch val="init"/>
        </dgm:presLayoutVars>
      </dgm:prSet>
      <dgm:spPr/>
      <dgm:t>
        <a:bodyPr/>
        <a:lstStyle/>
        <a:p>
          <a:endParaRPr lang="tr-TR"/>
        </a:p>
      </dgm:t>
    </dgm:pt>
    <dgm:pt modelId="{129D8E2A-3AF6-479A-8A4D-FA73C39A90CE}" type="pres">
      <dgm:prSet presAssocID="{2A3968BE-94F4-49B3-A65C-A10EC5B3AC1D}" presName="rootComposite" presStyleCnt="0"/>
      <dgm:spPr/>
      <dgm:t>
        <a:bodyPr/>
        <a:lstStyle/>
        <a:p>
          <a:endParaRPr lang="tr-TR"/>
        </a:p>
      </dgm:t>
    </dgm:pt>
    <dgm:pt modelId="{E8986B0E-E696-4458-A294-B7DFE98BAE5E}" type="pres">
      <dgm:prSet presAssocID="{2A3968BE-94F4-49B3-A65C-A10EC5B3AC1D}" presName="rootText" presStyleLbl="node3" presStyleIdx="0" presStyleCnt="4">
        <dgm:presLayoutVars>
          <dgm:chPref val="3"/>
        </dgm:presLayoutVars>
      </dgm:prSet>
      <dgm:spPr/>
      <dgm:t>
        <a:bodyPr/>
        <a:lstStyle/>
        <a:p>
          <a:endParaRPr lang="tr-TR"/>
        </a:p>
      </dgm:t>
    </dgm:pt>
    <dgm:pt modelId="{420B0969-A8D0-4AA0-A04E-6B4FAC936B92}" type="pres">
      <dgm:prSet presAssocID="{2A3968BE-94F4-49B3-A65C-A10EC5B3AC1D}" presName="rootConnector" presStyleLbl="node3" presStyleIdx="0" presStyleCnt="4"/>
      <dgm:spPr/>
      <dgm:t>
        <a:bodyPr/>
        <a:lstStyle/>
        <a:p>
          <a:endParaRPr lang="tr-TR"/>
        </a:p>
      </dgm:t>
    </dgm:pt>
    <dgm:pt modelId="{2F8EBB43-500A-47CE-B7E5-4725C1142224}" type="pres">
      <dgm:prSet presAssocID="{2A3968BE-94F4-49B3-A65C-A10EC5B3AC1D}" presName="hierChild4" presStyleCnt="0"/>
      <dgm:spPr/>
      <dgm:t>
        <a:bodyPr/>
        <a:lstStyle/>
        <a:p>
          <a:endParaRPr lang="tr-TR"/>
        </a:p>
      </dgm:t>
    </dgm:pt>
    <dgm:pt modelId="{BCBCAB10-9A19-4E50-B854-32B7B28F5A4F}" type="pres">
      <dgm:prSet presAssocID="{2A3968BE-94F4-49B3-A65C-A10EC5B3AC1D}" presName="hierChild5" presStyleCnt="0"/>
      <dgm:spPr/>
      <dgm:t>
        <a:bodyPr/>
        <a:lstStyle/>
        <a:p>
          <a:endParaRPr lang="tr-TR"/>
        </a:p>
      </dgm:t>
    </dgm:pt>
    <dgm:pt modelId="{184A19E9-1DFB-4ECF-A3DB-5D58AEF7C931}" type="pres">
      <dgm:prSet presAssocID="{F31F69A4-7FBD-4022-A7E4-009A00BAFBF1}" presName="Name37" presStyleLbl="parChTrans1D3" presStyleIdx="1" presStyleCnt="4"/>
      <dgm:spPr/>
      <dgm:t>
        <a:bodyPr/>
        <a:lstStyle/>
        <a:p>
          <a:endParaRPr lang="tr-TR"/>
        </a:p>
      </dgm:t>
    </dgm:pt>
    <dgm:pt modelId="{E907E9D4-483F-454E-8C86-B0D4E7E3E943}" type="pres">
      <dgm:prSet presAssocID="{254FD4F4-B009-4F73-A4E0-1C74A54C5E13}" presName="hierRoot2" presStyleCnt="0">
        <dgm:presLayoutVars>
          <dgm:hierBranch val="init"/>
        </dgm:presLayoutVars>
      </dgm:prSet>
      <dgm:spPr/>
      <dgm:t>
        <a:bodyPr/>
        <a:lstStyle/>
        <a:p>
          <a:endParaRPr lang="tr-TR"/>
        </a:p>
      </dgm:t>
    </dgm:pt>
    <dgm:pt modelId="{DE88363B-0AAD-4A25-8B6B-5DC3FA897FC5}" type="pres">
      <dgm:prSet presAssocID="{254FD4F4-B009-4F73-A4E0-1C74A54C5E13}" presName="rootComposite" presStyleCnt="0"/>
      <dgm:spPr/>
      <dgm:t>
        <a:bodyPr/>
        <a:lstStyle/>
        <a:p>
          <a:endParaRPr lang="tr-TR"/>
        </a:p>
      </dgm:t>
    </dgm:pt>
    <dgm:pt modelId="{4E60906F-1F6E-44CC-A529-B837D489E04A}" type="pres">
      <dgm:prSet presAssocID="{254FD4F4-B009-4F73-A4E0-1C74A54C5E13}" presName="rootText" presStyleLbl="node3" presStyleIdx="1" presStyleCnt="4">
        <dgm:presLayoutVars>
          <dgm:chPref val="3"/>
        </dgm:presLayoutVars>
      </dgm:prSet>
      <dgm:spPr/>
      <dgm:t>
        <a:bodyPr/>
        <a:lstStyle/>
        <a:p>
          <a:endParaRPr lang="tr-TR"/>
        </a:p>
      </dgm:t>
    </dgm:pt>
    <dgm:pt modelId="{1F23B651-8B1A-403F-86D9-C18796E368FA}" type="pres">
      <dgm:prSet presAssocID="{254FD4F4-B009-4F73-A4E0-1C74A54C5E13}" presName="rootConnector" presStyleLbl="node3" presStyleIdx="1" presStyleCnt="4"/>
      <dgm:spPr/>
      <dgm:t>
        <a:bodyPr/>
        <a:lstStyle/>
        <a:p>
          <a:endParaRPr lang="tr-TR"/>
        </a:p>
      </dgm:t>
    </dgm:pt>
    <dgm:pt modelId="{00E453E1-D3D9-4619-92A1-73999C6747AC}" type="pres">
      <dgm:prSet presAssocID="{254FD4F4-B009-4F73-A4E0-1C74A54C5E13}" presName="hierChild4" presStyleCnt="0"/>
      <dgm:spPr/>
      <dgm:t>
        <a:bodyPr/>
        <a:lstStyle/>
        <a:p>
          <a:endParaRPr lang="tr-TR"/>
        </a:p>
      </dgm:t>
    </dgm:pt>
    <dgm:pt modelId="{31D573CF-5357-4EF9-98C9-F88AA405683D}" type="pres">
      <dgm:prSet presAssocID="{254FD4F4-B009-4F73-A4E0-1C74A54C5E13}" presName="hierChild5" presStyleCnt="0"/>
      <dgm:spPr/>
      <dgm:t>
        <a:bodyPr/>
        <a:lstStyle/>
        <a:p>
          <a:endParaRPr lang="tr-TR"/>
        </a:p>
      </dgm:t>
    </dgm:pt>
    <dgm:pt modelId="{1547B6EE-4704-4D67-8B28-C458894B59D3}" type="pres">
      <dgm:prSet presAssocID="{D8178F3D-29BB-453C-A8D7-A3434DE2ACF2}" presName="Name37" presStyleLbl="parChTrans1D3" presStyleIdx="2" presStyleCnt="4"/>
      <dgm:spPr/>
      <dgm:t>
        <a:bodyPr/>
        <a:lstStyle/>
        <a:p>
          <a:endParaRPr lang="tr-TR"/>
        </a:p>
      </dgm:t>
    </dgm:pt>
    <dgm:pt modelId="{AA069017-85C6-4CCA-B153-667EA96269BC}" type="pres">
      <dgm:prSet presAssocID="{1FC3F671-7C49-4AAB-BB9C-665F8371B31F}" presName="hierRoot2" presStyleCnt="0">
        <dgm:presLayoutVars>
          <dgm:hierBranch val="init"/>
        </dgm:presLayoutVars>
      </dgm:prSet>
      <dgm:spPr/>
      <dgm:t>
        <a:bodyPr/>
        <a:lstStyle/>
        <a:p>
          <a:endParaRPr lang="tr-TR"/>
        </a:p>
      </dgm:t>
    </dgm:pt>
    <dgm:pt modelId="{EB0075C0-D60F-461F-AA8D-13EA79097CF1}" type="pres">
      <dgm:prSet presAssocID="{1FC3F671-7C49-4AAB-BB9C-665F8371B31F}" presName="rootComposite" presStyleCnt="0"/>
      <dgm:spPr/>
      <dgm:t>
        <a:bodyPr/>
        <a:lstStyle/>
        <a:p>
          <a:endParaRPr lang="tr-TR"/>
        </a:p>
      </dgm:t>
    </dgm:pt>
    <dgm:pt modelId="{C87FB8E2-78D5-4A18-82A0-EC281E32E1D5}" type="pres">
      <dgm:prSet presAssocID="{1FC3F671-7C49-4AAB-BB9C-665F8371B31F}" presName="rootText" presStyleLbl="node3" presStyleIdx="2" presStyleCnt="4">
        <dgm:presLayoutVars>
          <dgm:chPref val="3"/>
        </dgm:presLayoutVars>
      </dgm:prSet>
      <dgm:spPr/>
      <dgm:t>
        <a:bodyPr/>
        <a:lstStyle/>
        <a:p>
          <a:endParaRPr lang="tr-TR"/>
        </a:p>
      </dgm:t>
    </dgm:pt>
    <dgm:pt modelId="{D3A6EE98-E833-4AE4-9AC7-A4B5EED19570}" type="pres">
      <dgm:prSet presAssocID="{1FC3F671-7C49-4AAB-BB9C-665F8371B31F}" presName="rootConnector" presStyleLbl="node3" presStyleIdx="2" presStyleCnt="4"/>
      <dgm:spPr/>
      <dgm:t>
        <a:bodyPr/>
        <a:lstStyle/>
        <a:p>
          <a:endParaRPr lang="tr-TR"/>
        </a:p>
      </dgm:t>
    </dgm:pt>
    <dgm:pt modelId="{5C286D09-7801-45B2-B657-8563FDA48A79}" type="pres">
      <dgm:prSet presAssocID="{1FC3F671-7C49-4AAB-BB9C-665F8371B31F}" presName="hierChild4" presStyleCnt="0"/>
      <dgm:spPr/>
      <dgm:t>
        <a:bodyPr/>
        <a:lstStyle/>
        <a:p>
          <a:endParaRPr lang="tr-TR"/>
        </a:p>
      </dgm:t>
    </dgm:pt>
    <dgm:pt modelId="{662075DC-C77E-4919-9A0B-7C8E307B0A36}" type="pres">
      <dgm:prSet presAssocID="{1FC3F671-7C49-4AAB-BB9C-665F8371B31F}" presName="hierChild5" presStyleCnt="0"/>
      <dgm:spPr/>
      <dgm:t>
        <a:bodyPr/>
        <a:lstStyle/>
        <a:p>
          <a:endParaRPr lang="tr-TR"/>
        </a:p>
      </dgm:t>
    </dgm:pt>
    <dgm:pt modelId="{044B0F60-D7CE-4BC2-BAC8-D83CF4D2FD59}" type="pres">
      <dgm:prSet presAssocID="{0B56E62B-325D-4B6A-87F8-F640B8739B55}" presName="Name37" presStyleLbl="parChTrans1D3" presStyleIdx="3" presStyleCnt="4"/>
      <dgm:spPr/>
      <dgm:t>
        <a:bodyPr/>
        <a:lstStyle/>
        <a:p>
          <a:endParaRPr lang="tr-TR"/>
        </a:p>
      </dgm:t>
    </dgm:pt>
    <dgm:pt modelId="{4A9AAAC2-9747-4234-A862-FC7FAEF56AC0}" type="pres">
      <dgm:prSet presAssocID="{2326EE46-D3C5-41FC-BA25-0E901111C620}" presName="hierRoot2" presStyleCnt="0">
        <dgm:presLayoutVars>
          <dgm:hierBranch val="init"/>
        </dgm:presLayoutVars>
      </dgm:prSet>
      <dgm:spPr/>
      <dgm:t>
        <a:bodyPr/>
        <a:lstStyle/>
        <a:p>
          <a:endParaRPr lang="tr-TR"/>
        </a:p>
      </dgm:t>
    </dgm:pt>
    <dgm:pt modelId="{C56B185B-789D-4DB0-A2B8-DC76CD342A8F}" type="pres">
      <dgm:prSet presAssocID="{2326EE46-D3C5-41FC-BA25-0E901111C620}" presName="rootComposite" presStyleCnt="0"/>
      <dgm:spPr/>
      <dgm:t>
        <a:bodyPr/>
        <a:lstStyle/>
        <a:p>
          <a:endParaRPr lang="tr-TR"/>
        </a:p>
      </dgm:t>
    </dgm:pt>
    <dgm:pt modelId="{CE78367D-1136-43A4-8EE2-AECAA46EEF74}" type="pres">
      <dgm:prSet presAssocID="{2326EE46-D3C5-41FC-BA25-0E901111C620}" presName="rootText" presStyleLbl="node3" presStyleIdx="3" presStyleCnt="4">
        <dgm:presLayoutVars>
          <dgm:chPref val="3"/>
        </dgm:presLayoutVars>
      </dgm:prSet>
      <dgm:spPr/>
      <dgm:t>
        <a:bodyPr/>
        <a:lstStyle/>
        <a:p>
          <a:endParaRPr lang="tr-TR"/>
        </a:p>
      </dgm:t>
    </dgm:pt>
    <dgm:pt modelId="{3CCA667E-6CAD-4CB2-B4B9-726D4976400E}" type="pres">
      <dgm:prSet presAssocID="{2326EE46-D3C5-41FC-BA25-0E901111C620}" presName="rootConnector" presStyleLbl="node3" presStyleIdx="3" presStyleCnt="4"/>
      <dgm:spPr/>
      <dgm:t>
        <a:bodyPr/>
        <a:lstStyle/>
        <a:p>
          <a:endParaRPr lang="tr-TR"/>
        </a:p>
      </dgm:t>
    </dgm:pt>
    <dgm:pt modelId="{9457E502-5862-4015-926F-CA7BCE4B42CC}" type="pres">
      <dgm:prSet presAssocID="{2326EE46-D3C5-41FC-BA25-0E901111C620}" presName="hierChild4" presStyleCnt="0"/>
      <dgm:spPr/>
      <dgm:t>
        <a:bodyPr/>
        <a:lstStyle/>
        <a:p>
          <a:endParaRPr lang="tr-TR"/>
        </a:p>
      </dgm:t>
    </dgm:pt>
    <dgm:pt modelId="{F9BDD64D-9333-47D7-AC7D-8DDC3F97DBC8}" type="pres">
      <dgm:prSet presAssocID="{2326EE46-D3C5-41FC-BA25-0E901111C620}" presName="hierChild5" presStyleCnt="0"/>
      <dgm:spPr/>
      <dgm:t>
        <a:bodyPr/>
        <a:lstStyle/>
        <a:p>
          <a:endParaRPr lang="tr-TR"/>
        </a:p>
      </dgm:t>
    </dgm:pt>
    <dgm:pt modelId="{832BAB73-7FD9-4A09-878D-9AED402597D2}" type="pres">
      <dgm:prSet presAssocID="{55C33650-9E64-4411-AF44-61B87D92EEA0}" presName="hierChild5" presStyleCnt="0"/>
      <dgm:spPr/>
      <dgm:t>
        <a:bodyPr/>
        <a:lstStyle/>
        <a:p>
          <a:endParaRPr lang="tr-TR"/>
        </a:p>
      </dgm:t>
    </dgm:pt>
    <dgm:pt modelId="{17934ADC-C4A6-497A-976B-3BB7A37E8A93}" type="pres">
      <dgm:prSet presAssocID="{9C17EF5F-33FD-4FAC-AE3B-C27C8AF18488}" presName="Name37" presStyleLbl="parChTrans1D2" presStyleIdx="1" presStyleCnt="4"/>
      <dgm:spPr/>
      <dgm:t>
        <a:bodyPr/>
        <a:lstStyle/>
        <a:p>
          <a:endParaRPr lang="tr-TR"/>
        </a:p>
      </dgm:t>
    </dgm:pt>
    <dgm:pt modelId="{192256F0-0876-4791-A919-C90F0406A453}" type="pres">
      <dgm:prSet presAssocID="{BEB7B5B3-EE7D-40A4-96CD-97A9160DA3CC}" presName="hierRoot2" presStyleCnt="0">
        <dgm:presLayoutVars>
          <dgm:hierBranch val="init"/>
        </dgm:presLayoutVars>
      </dgm:prSet>
      <dgm:spPr/>
      <dgm:t>
        <a:bodyPr/>
        <a:lstStyle/>
        <a:p>
          <a:endParaRPr lang="tr-TR"/>
        </a:p>
      </dgm:t>
    </dgm:pt>
    <dgm:pt modelId="{2A64FCEE-6D74-4B3C-9EAA-19DD181A40AD}" type="pres">
      <dgm:prSet presAssocID="{BEB7B5B3-EE7D-40A4-96CD-97A9160DA3CC}" presName="rootComposite" presStyleCnt="0"/>
      <dgm:spPr/>
      <dgm:t>
        <a:bodyPr/>
        <a:lstStyle/>
        <a:p>
          <a:endParaRPr lang="tr-TR"/>
        </a:p>
      </dgm:t>
    </dgm:pt>
    <dgm:pt modelId="{BF0118C2-6777-4891-9784-D4629C49BF66}" type="pres">
      <dgm:prSet presAssocID="{BEB7B5B3-EE7D-40A4-96CD-97A9160DA3CC}" presName="rootText" presStyleLbl="node2" presStyleIdx="1" presStyleCnt="2">
        <dgm:presLayoutVars>
          <dgm:chPref val="3"/>
        </dgm:presLayoutVars>
      </dgm:prSet>
      <dgm:spPr/>
      <dgm:t>
        <a:bodyPr/>
        <a:lstStyle/>
        <a:p>
          <a:endParaRPr lang="tr-TR"/>
        </a:p>
      </dgm:t>
    </dgm:pt>
    <dgm:pt modelId="{01887E65-2ED5-4911-90A1-01B781A89312}" type="pres">
      <dgm:prSet presAssocID="{BEB7B5B3-EE7D-40A4-96CD-97A9160DA3CC}" presName="rootConnector" presStyleLbl="node2" presStyleIdx="1" presStyleCnt="2"/>
      <dgm:spPr/>
      <dgm:t>
        <a:bodyPr/>
        <a:lstStyle/>
        <a:p>
          <a:endParaRPr lang="tr-TR"/>
        </a:p>
      </dgm:t>
    </dgm:pt>
    <dgm:pt modelId="{E2990694-1B1F-4B8F-B2F9-AB4EBA48400F}" type="pres">
      <dgm:prSet presAssocID="{BEB7B5B3-EE7D-40A4-96CD-97A9160DA3CC}" presName="hierChild4" presStyleCnt="0"/>
      <dgm:spPr/>
      <dgm:t>
        <a:bodyPr/>
        <a:lstStyle/>
        <a:p>
          <a:endParaRPr lang="tr-TR"/>
        </a:p>
      </dgm:t>
    </dgm:pt>
    <dgm:pt modelId="{59D6DBA1-5003-4945-9663-B668C146FA25}" type="pres">
      <dgm:prSet presAssocID="{BEB7B5B3-EE7D-40A4-96CD-97A9160DA3CC}" presName="hierChild5" presStyleCnt="0"/>
      <dgm:spPr/>
      <dgm:t>
        <a:bodyPr/>
        <a:lstStyle/>
        <a:p>
          <a:endParaRPr lang="tr-TR"/>
        </a:p>
      </dgm:t>
    </dgm:pt>
    <dgm:pt modelId="{792E6670-91C5-4AC4-B5A6-E38ADEA5AA35}" type="pres">
      <dgm:prSet presAssocID="{74F8915A-8172-4727-A121-01F572F286AC}" presName="hierChild3" presStyleCnt="0"/>
      <dgm:spPr/>
      <dgm:t>
        <a:bodyPr/>
        <a:lstStyle/>
        <a:p>
          <a:endParaRPr lang="tr-TR"/>
        </a:p>
      </dgm:t>
    </dgm:pt>
    <dgm:pt modelId="{131987CC-3EBD-485A-A15C-EA8743893849}" type="pres">
      <dgm:prSet presAssocID="{E7C482A1-0F27-4C55-B049-43C65364F2DF}" presName="Name111" presStyleLbl="parChTrans1D2" presStyleIdx="2" presStyleCnt="4"/>
      <dgm:spPr/>
      <dgm:t>
        <a:bodyPr/>
        <a:lstStyle/>
        <a:p>
          <a:endParaRPr lang="tr-TR"/>
        </a:p>
      </dgm:t>
    </dgm:pt>
    <dgm:pt modelId="{64B95199-18CB-465D-8D95-05561AAECFC3}" type="pres">
      <dgm:prSet presAssocID="{C4506AEA-9606-477D-A3D1-04B444E7CEAF}" presName="hierRoot3" presStyleCnt="0">
        <dgm:presLayoutVars>
          <dgm:hierBranch val="init"/>
        </dgm:presLayoutVars>
      </dgm:prSet>
      <dgm:spPr/>
      <dgm:t>
        <a:bodyPr/>
        <a:lstStyle/>
        <a:p>
          <a:endParaRPr lang="tr-TR"/>
        </a:p>
      </dgm:t>
    </dgm:pt>
    <dgm:pt modelId="{02D079A4-06CB-49E6-99D9-B80FAA2D2C22}" type="pres">
      <dgm:prSet presAssocID="{C4506AEA-9606-477D-A3D1-04B444E7CEAF}" presName="rootComposite3" presStyleCnt="0"/>
      <dgm:spPr/>
      <dgm:t>
        <a:bodyPr/>
        <a:lstStyle/>
        <a:p>
          <a:endParaRPr lang="tr-TR"/>
        </a:p>
      </dgm:t>
    </dgm:pt>
    <dgm:pt modelId="{D354877B-4FCE-449D-AE58-0ADBE4582128}" type="pres">
      <dgm:prSet presAssocID="{C4506AEA-9606-477D-A3D1-04B444E7CEAF}" presName="rootText3" presStyleLbl="asst1" presStyleIdx="0" presStyleCnt="2">
        <dgm:presLayoutVars>
          <dgm:chPref val="3"/>
        </dgm:presLayoutVars>
      </dgm:prSet>
      <dgm:spPr/>
      <dgm:t>
        <a:bodyPr/>
        <a:lstStyle/>
        <a:p>
          <a:endParaRPr lang="tr-TR"/>
        </a:p>
      </dgm:t>
    </dgm:pt>
    <dgm:pt modelId="{6A5A5067-AF30-4283-91A3-59E9CB604F9D}" type="pres">
      <dgm:prSet presAssocID="{C4506AEA-9606-477D-A3D1-04B444E7CEAF}" presName="rootConnector3" presStyleLbl="asst1" presStyleIdx="0" presStyleCnt="2"/>
      <dgm:spPr/>
      <dgm:t>
        <a:bodyPr/>
        <a:lstStyle/>
        <a:p>
          <a:endParaRPr lang="tr-TR"/>
        </a:p>
      </dgm:t>
    </dgm:pt>
    <dgm:pt modelId="{D11C76F4-C000-4C9A-8B9F-7E2451B36DA1}" type="pres">
      <dgm:prSet presAssocID="{C4506AEA-9606-477D-A3D1-04B444E7CEAF}" presName="hierChild6" presStyleCnt="0"/>
      <dgm:spPr/>
      <dgm:t>
        <a:bodyPr/>
        <a:lstStyle/>
        <a:p>
          <a:endParaRPr lang="tr-TR"/>
        </a:p>
      </dgm:t>
    </dgm:pt>
    <dgm:pt modelId="{B73CF408-F561-4D0A-81FE-21AA7C5E13A4}" type="pres">
      <dgm:prSet presAssocID="{C4506AEA-9606-477D-A3D1-04B444E7CEAF}" presName="hierChild7" presStyleCnt="0"/>
      <dgm:spPr/>
      <dgm:t>
        <a:bodyPr/>
        <a:lstStyle/>
        <a:p>
          <a:endParaRPr lang="tr-TR"/>
        </a:p>
      </dgm:t>
    </dgm:pt>
    <dgm:pt modelId="{9EF5904F-9BA4-41E2-BB14-09860363B740}" type="pres">
      <dgm:prSet presAssocID="{8C122606-E322-413E-8957-EEECF6C4B081}" presName="Name111" presStyleLbl="parChTrans1D2" presStyleIdx="3" presStyleCnt="4"/>
      <dgm:spPr/>
      <dgm:t>
        <a:bodyPr/>
        <a:lstStyle/>
        <a:p>
          <a:endParaRPr lang="tr-TR"/>
        </a:p>
      </dgm:t>
    </dgm:pt>
    <dgm:pt modelId="{C4CD1BCF-2360-437B-A8A4-2B9A3FE851EC}" type="pres">
      <dgm:prSet presAssocID="{2959C404-00C8-44E1-BFF4-FFF6D7D2BAF1}" presName="hierRoot3" presStyleCnt="0">
        <dgm:presLayoutVars>
          <dgm:hierBranch val="init"/>
        </dgm:presLayoutVars>
      </dgm:prSet>
      <dgm:spPr/>
      <dgm:t>
        <a:bodyPr/>
        <a:lstStyle/>
        <a:p>
          <a:endParaRPr lang="tr-TR"/>
        </a:p>
      </dgm:t>
    </dgm:pt>
    <dgm:pt modelId="{245B65A4-3A02-40BA-9D4E-8DCDC1F9BD31}" type="pres">
      <dgm:prSet presAssocID="{2959C404-00C8-44E1-BFF4-FFF6D7D2BAF1}" presName="rootComposite3" presStyleCnt="0"/>
      <dgm:spPr/>
      <dgm:t>
        <a:bodyPr/>
        <a:lstStyle/>
        <a:p>
          <a:endParaRPr lang="tr-TR"/>
        </a:p>
      </dgm:t>
    </dgm:pt>
    <dgm:pt modelId="{AF18252C-D28F-4252-9A6F-A16AF48854C2}" type="pres">
      <dgm:prSet presAssocID="{2959C404-00C8-44E1-BFF4-FFF6D7D2BAF1}" presName="rootText3" presStyleLbl="asst1" presStyleIdx="1" presStyleCnt="2">
        <dgm:presLayoutVars>
          <dgm:chPref val="3"/>
        </dgm:presLayoutVars>
      </dgm:prSet>
      <dgm:spPr/>
      <dgm:t>
        <a:bodyPr/>
        <a:lstStyle/>
        <a:p>
          <a:endParaRPr lang="tr-TR"/>
        </a:p>
      </dgm:t>
    </dgm:pt>
    <dgm:pt modelId="{0813A0A1-0F0B-4359-9D48-470196879FF6}" type="pres">
      <dgm:prSet presAssocID="{2959C404-00C8-44E1-BFF4-FFF6D7D2BAF1}" presName="rootConnector3" presStyleLbl="asst1" presStyleIdx="1" presStyleCnt="2"/>
      <dgm:spPr/>
      <dgm:t>
        <a:bodyPr/>
        <a:lstStyle/>
        <a:p>
          <a:endParaRPr lang="tr-TR"/>
        </a:p>
      </dgm:t>
    </dgm:pt>
    <dgm:pt modelId="{CA4C67A8-C334-40EF-A04D-68F4A98E02F8}" type="pres">
      <dgm:prSet presAssocID="{2959C404-00C8-44E1-BFF4-FFF6D7D2BAF1}" presName="hierChild6" presStyleCnt="0"/>
      <dgm:spPr/>
      <dgm:t>
        <a:bodyPr/>
        <a:lstStyle/>
        <a:p>
          <a:endParaRPr lang="tr-TR"/>
        </a:p>
      </dgm:t>
    </dgm:pt>
    <dgm:pt modelId="{B6821C54-6645-4106-B010-1A3D1B4A633C}" type="pres">
      <dgm:prSet presAssocID="{2959C404-00C8-44E1-BFF4-FFF6D7D2BAF1}" presName="hierChild7" presStyleCnt="0"/>
      <dgm:spPr/>
      <dgm:t>
        <a:bodyPr/>
        <a:lstStyle/>
        <a:p>
          <a:endParaRPr lang="tr-TR"/>
        </a:p>
      </dgm:t>
    </dgm:pt>
  </dgm:ptLst>
  <dgm:cxnLst>
    <dgm:cxn modelId="{E1DC94D8-84B0-4C01-BC0D-AD80D544446E}" type="presOf" srcId="{74F8915A-8172-4727-A121-01F572F286AC}" destId="{D1CACCD7-4C71-466C-B825-97E61770A045}" srcOrd="1" destOrd="0" presId="urn:microsoft.com/office/officeart/2005/8/layout/orgChart1"/>
    <dgm:cxn modelId="{5951E604-5724-4D60-88CF-2758C97EE940}" type="presOf" srcId="{2A3968BE-94F4-49B3-A65C-A10EC5B3AC1D}" destId="{E8986B0E-E696-4458-A294-B7DFE98BAE5E}" srcOrd="0" destOrd="0" presId="urn:microsoft.com/office/officeart/2005/8/layout/orgChart1"/>
    <dgm:cxn modelId="{8FF92390-29D5-4CDD-94DF-D708FB654E2B}" type="presOf" srcId="{254FD4F4-B009-4F73-A4E0-1C74A54C5E13}" destId="{4E60906F-1F6E-44CC-A529-B837D489E04A}" srcOrd="0" destOrd="0" presId="urn:microsoft.com/office/officeart/2005/8/layout/orgChart1"/>
    <dgm:cxn modelId="{0B250E03-193E-4951-9940-70AD37C850B4}" type="presOf" srcId="{2A3968BE-94F4-49B3-A65C-A10EC5B3AC1D}" destId="{420B0969-A8D0-4AA0-A04E-6B4FAC936B92}" srcOrd="1" destOrd="0" presId="urn:microsoft.com/office/officeart/2005/8/layout/orgChart1"/>
    <dgm:cxn modelId="{C3A0B5E4-89C7-4BCA-A62B-3B38CEF4EE9E}" type="presOf" srcId="{BEB7B5B3-EE7D-40A4-96CD-97A9160DA3CC}" destId="{01887E65-2ED5-4911-90A1-01B781A89312}" srcOrd="1" destOrd="0" presId="urn:microsoft.com/office/officeart/2005/8/layout/orgChart1"/>
    <dgm:cxn modelId="{6A255DA0-1335-44A7-A33F-A6B497E3F3B3}" type="presOf" srcId="{8C122606-E322-413E-8957-EEECF6C4B081}" destId="{9EF5904F-9BA4-41E2-BB14-09860363B740}" srcOrd="0" destOrd="0" presId="urn:microsoft.com/office/officeart/2005/8/layout/orgChart1"/>
    <dgm:cxn modelId="{68AB1D72-F03B-4EA8-ADC9-763BE6424D4B}" type="presOf" srcId="{7557FD46-5F6F-4A40-A2AB-4791993E1A7C}" destId="{E116729B-93A2-41EE-8020-0D9326B90DE5}" srcOrd="0" destOrd="0" presId="urn:microsoft.com/office/officeart/2005/8/layout/orgChart1"/>
    <dgm:cxn modelId="{7AE7DAF7-35AD-4924-B7CB-E8C9BFB867A5}" type="presOf" srcId="{C4506AEA-9606-477D-A3D1-04B444E7CEAF}" destId="{6A5A5067-AF30-4283-91A3-59E9CB604F9D}" srcOrd="1" destOrd="0" presId="urn:microsoft.com/office/officeart/2005/8/layout/orgChart1"/>
    <dgm:cxn modelId="{66314258-F4C8-4050-AD2E-7BB5BA32BB7D}" srcId="{74F8915A-8172-4727-A121-01F572F286AC}" destId="{BEB7B5B3-EE7D-40A4-96CD-97A9160DA3CC}" srcOrd="3" destOrd="0" parTransId="{9C17EF5F-33FD-4FAC-AE3B-C27C8AF18488}" sibTransId="{581A24AF-BC80-4D77-A1F9-ED45B43D04FD}"/>
    <dgm:cxn modelId="{6C6211CE-6E17-4FFB-A5C0-2FB10603C689}" type="presOf" srcId="{F31F69A4-7FBD-4022-A7E4-009A00BAFBF1}" destId="{184A19E9-1DFB-4ECF-A3DB-5D58AEF7C931}" srcOrd="0" destOrd="0" presId="urn:microsoft.com/office/officeart/2005/8/layout/orgChart1"/>
    <dgm:cxn modelId="{14BD136A-256E-469D-A8E6-D34D018CE39D}" type="presOf" srcId="{74F8915A-8172-4727-A121-01F572F286AC}" destId="{2E5FA315-CD56-497D-8161-975833A6B936}" srcOrd="0" destOrd="0" presId="urn:microsoft.com/office/officeart/2005/8/layout/orgChart1"/>
    <dgm:cxn modelId="{42C49196-CD21-43AD-8F45-6E00592B6121}" type="presOf" srcId="{55C33650-9E64-4411-AF44-61B87D92EEA0}" destId="{CE37FFF1-D2E8-4842-8F8F-10C9C87E11BB}" srcOrd="1" destOrd="0" presId="urn:microsoft.com/office/officeart/2005/8/layout/orgChart1"/>
    <dgm:cxn modelId="{9CB57B94-7905-46BF-8A96-E8700E0FC287}" type="presOf" srcId="{32B5A763-1A55-4C3D-9E32-546626EE857D}" destId="{837FDA83-F8F3-42E3-B4A2-E6685F1B022E}" srcOrd="0" destOrd="0" presId="urn:microsoft.com/office/officeart/2005/8/layout/orgChart1"/>
    <dgm:cxn modelId="{5FD847F4-6AFA-4CE2-A4FE-234AF2318895}" type="presOf" srcId="{0B56E62B-325D-4B6A-87F8-F640B8739B55}" destId="{044B0F60-D7CE-4BC2-BAC8-D83CF4D2FD59}" srcOrd="0" destOrd="0" presId="urn:microsoft.com/office/officeart/2005/8/layout/orgChart1"/>
    <dgm:cxn modelId="{B57C700E-6786-48DE-AF20-EF0B9CAD4A1E}" type="presOf" srcId="{2326EE46-D3C5-41FC-BA25-0E901111C620}" destId="{3CCA667E-6CAD-4CB2-B4B9-726D4976400E}" srcOrd="1" destOrd="0" presId="urn:microsoft.com/office/officeart/2005/8/layout/orgChart1"/>
    <dgm:cxn modelId="{F3635347-7629-45C1-A7B5-C76CC19F9D84}" type="presOf" srcId="{D8178F3D-29BB-453C-A8D7-A3434DE2ACF2}" destId="{1547B6EE-4704-4D67-8B28-C458894B59D3}" srcOrd="0" destOrd="0" presId="urn:microsoft.com/office/officeart/2005/8/layout/orgChart1"/>
    <dgm:cxn modelId="{1A8771C8-8C55-46CF-BEA9-7199A83DF8D5}" type="presOf" srcId="{254FD4F4-B009-4F73-A4E0-1C74A54C5E13}" destId="{1F23B651-8B1A-403F-86D9-C18796E368FA}" srcOrd="1" destOrd="0" presId="urn:microsoft.com/office/officeart/2005/8/layout/orgChart1"/>
    <dgm:cxn modelId="{8C1AD0D6-AB00-4DBD-92BA-92FAECE24339}" type="presOf" srcId="{2959C404-00C8-44E1-BFF4-FFF6D7D2BAF1}" destId="{0813A0A1-0F0B-4359-9D48-470196879FF6}" srcOrd="1" destOrd="0" presId="urn:microsoft.com/office/officeart/2005/8/layout/orgChart1"/>
    <dgm:cxn modelId="{2488EB5C-AFF4-458C-86A5-E44BF3E24C07}" srcId="{EAA9C935-5700-487A-896B-31726FBAF8FD}" destId="{74F8915A-8172-4727-A121-01F572F286AC}" srcOrd="0" destOrd="0" parTransId="{DB464F79-475A-46A0-AD18-05311C9E9EBF}" sibTransId="{D561F0C1-60DC-410B-85B4-F6D1CBECF3EE}"/>
    <dgm:cxn modelId="{084D5414-F1E9-4A67-853C-C540313372E8}" type="presOf" srcId="{1FC3F671-7C49-4AAB-BB9C-665F8371B31F}" destId="{D3A6EE98-E833-4AE4-9AC7-A4B5EED19570}" srcOrd="1" destOrd="0" presId="urn:microsoft.com/office/officeart/2005/8/layout/orgChart1"/>
    <dgm:cxn modelId="{0BB478BD-6B8F-40AA-ABCA-1F48F113912E}" type="presOf" srcId="{1FC3F671-7C49-4AAB-BB9C-665F8371B31F}" destId="{C87FB8E2-78D5-4A18-82A0-EC281E32E1D5}" srcOrd="0" destOrd="0" presId="urn:microsoft.com/office/officeart/2005/8/layout/orgChart1"/>
    <dgm:cxn modelId="{B5A6A35A-462B-4F08-9BEF-CA6486CF28EF}" type="presOf" srcId="{BEB7B5B3-EE7D-40A4-96CD-97A9160DA3CC}" destId="{BF0118C2-6777-4891-9784-D4629C49BF66}" srcOrd="0" destOrd="0" presId="urn:microsoft.com/office/officeart/2005/8/layout/orgChart1"/>
    <dgm:cxn modelId="{B63FDF0F-E8E3-456E-AB6B-72D57055D72D}" type="presOf" srcId="{EAA9C935-5700-487A-896B-31726FBAF8FD}" destId="{0B997DEA-EF5F-4018-8F26-76600B5AED22}" srcOrd="0" destOrd="0" presId="urn:microsoft.com/office/officeart/2005/8/layout/orgChart1"/>
    <dgm:cxn modelId="{4CB0B452-B36C-49FB-9E06-1F05558B6694}" type="presOf" srcId="{E7C482A1-0F27-4C55-B049-43C65364F2DF}" destId="{131987CC-3EBD-485A-A15C-EA8743893849}" srcOrd="0" destOrd="0" presId="urn:microsoft.com/office/officeart/2005/8/layout/orgChart1"/>
    <dgm:cxn modelId="{E3829366-588A-4C7E-BB44-639F86DACB3C}" srcId="{55C33650-9E64-4411-AF44-61B87D92EEA0}" destId="{2326EE46-D3C5-41FC-BA25-0E901111C620}" srcOrd="3" destOrd="0" parTransId="{0B56E62B-325D-4B6A-87F8-F640B8739B55}" sibTransId="{9ADB0496-EDD6-46BF-9942-B7FE86E9ACC3}"/>
    <dgm:cxn modelId="{04D68E6C-F060-4F71-B2BF-D637AEA153A5}" srcId="{74F8915A-8172-4727-A121-01F572F286AC}" destId="{55C33650-9E64-4411-AF44-61B87D92EEA0}" srcOrd="2" destOrd="0" parTransId="{7557FD46-5F6F-4A40-A2AB-4791993E1A7C}" sibTransId="{E4599813-28C2-4BC6-9B8D-798F43FDE958}"/>
    <dgm:cxn modelId="{9384C2C4-9D07-4BB5-AC81-EC8BDE71CA3D}" type="presOf" srcId="{9C17EF5F-33FD-4FAC-AE3B-C27C8AF18488}" destId="{17934ADC-C4A6-497A-976B-3BB7A37E8A93}" srcOrd="0" destOrd="0" presId="urn:microsoft.com/office/officeart/2005/8/layout/orgChart1"/>
    <dgm:cxn modelId="{5B761F60-F04A-40FF-84B8-9AFB44DDAF98}" srcId="{74F8915A-8172-4727-A121-01F572F286AC}" destId="{C4506AEA-9606-477D-A3D1-04B444E7CEAF}" srcOrd="0" destOrd="0" parTransId="{E7C482A1-0F27-4C55-B049-43C65364F2DF}" sibTransId="{A13FC820-EA30-4DE5-A954-0294A998FEC9}"/>
    <dgm:cxn modelId="{1744B79A-C4BD-4E35-949A-B7B056A119BA}" srcId="{55C33650-9E64-4411-AF44-61B87D92EEA0}" destId="{1FC3F671-7C49-4AAB-BB9C-665F8371B31F}" srcOrd="2" destOrd="0" parTransId="{D8178F3D-29BB-453C-A8D7-A3434DE2ACF2}" sibTransId="{E220506E-018F-4F57-BCC7-09E13842DBC0}"/>
    <dgm:cxn modelId="{18B0AC92-2DD8-4C62-A298-43EB84850AB1}" type="presOf" srcId="{2959C404-00C8-44E1-BFF4-FFF6D7D2BAF1}" destId="{AF18252C-D28F-4252-9A6F-A16AF48854C2}" srcOrd="0" destOrd="0" presId="urn:microsoft.com/office/officeart/2005/8/layout/orgChart1"/>
    <dgm:cxn modelId="{2D42E163-43AF-475C-B897-2C8D95134A85}" type="presOf" srcId="{2326EE46-D3C5-41FC-BA25-0E901111C620}" destId="{CE78367D-1136-43A4-8EE2-AECAA46EEF74}" srcOrd="0" destOrd="0" presId="urn:microsoft.com/office/officeart/2005/8/layout/orgChart1"/>
    <dgm:cxn modelId="{6ECF6BE9-1A26-4DC4-89D0-16FF93E2B365}" srcId="{55C33650-9E64-4411-AF44-61B87D92EEA0}" destId="{2A3968BE-94F4-49B3-A65C-A10EC5B3AC1D}" srcOrd="0" destOrd="0" parTransId="{32B5A763-1A55-4C3D-9E32-546626EE857D}" sibTransId="{26CC68AB-2DC2-47E8-9D60-35C84893AF23}"/>
    <dgm:cxn modelId="{57C20F9B-C2B9-4B63-AB8E-3B2D2C70B59C}" srcId="{55C33650-9E64-4411-AF44-61B87D92EEA0}" destId="{254FD4F4-B009-4F73-A4E0-1C74A54C5E13}" srcOrd="1" destOrd="0" parTransId="{F31F69A4-7FBD-4022-A7E4-009A00BAFBF1}" sibTransId="{BC26A615-66FA-4B67-AA16-9788A62A1866}"/>
    <dgm:cxn modelId="{8E0746D0-0FC4-4D4E-B7AA-54E35FC6B61D}" srcId="{74F8915A-8172-4727-A121-01F572F286AC}" destId="{2959C404-00C8-44E1-BFF4-FFF6D7D2BAF1}" srcOrd="1" destOrd="0" parTransId="{8C122606-E322-413E-8957-EEECF6C4B081}" sibTransId="{3C0D4313-FE49-43F5-AA47-78833F1DAD48}"/>
    <dgm:cxn modelId="{89410166-5D5E-42A9-B179-1D2F77754A76}" type="presOf" srcId="{55C33650-9E64-4411-AF44-61B87D92EEA0}" destId="{E8531978-E7FD-4F14-81C5-9D1F8F7EC54D}" srcOrd="0" destOrd="0" presId="urn:microsoft.com/office/officeart/2005/8/layout/orgChart1"/>
    <dgm:cxn modelId="{4661F4E8-9A9D-499C-AB3D-38607570760A}" type="presOf" srcId="{C4506AEA-9606-477D-A3D1-04B444E7CEAF}" destId="{D354877B-4FCE-449D-AE58-0ADBE4582128}" srcOrd="0" destOrd="0" presId="urn:microsoft.com/office/officeart/2005/8/layout/orgChart1"/>
    <dgm:cxn modelId="{68003CF9-CC18-4ABD-B374-99FD642B327C}" type="presParOf" srcId="{0B997DEA-EF5F-4018-8F26-76600B5AED22}" destId="{0C5C7436-FE03-4ED4-A7D8-B97643D07455}" srcOrd="0" destOrd="0" presId="urn:microsoft.com/office/officeart/2005/8/layout/orgChart1"/>
    <dgm:cxn modelId="{E0B527C0-DD7E-4DA3-86B0-7BC2C4F7A94A}" type="presParOf" srcId="{0C5C7436-FE03-4ED4-A7D8-B97643D07455}" destId="{C074B26A-E4F2-4802-937E-E0421768B253}" srcOrd="0" destOrd="0" presId="urn:microsoft.com/office/officeart/2005/8/layout/orgChart1"/>
    <dgm:cxn modelId="{C68443E6-6AD8-4C5C-89E0-7C55BA4A6A3A}" type="presParOf" srcId="{C074B26A-E4F2-4802-937E-E0421768B253}" destId="{2E5FA315-CD56-497D-8161-975833A6B936}" srcOrd="0" destOrd="0" presId="urn:microsoft.com/office/officeart/2005/8/layout/orgChart1"/>
    <dgm:cxn modelId="{5A2790D1-CE40-474D-8405-B7DCF83BFED9}" type="presParOf" srcId="{C074B26A-E4F2-4802-937E-E0421768B253}" destId="{D1CACCD7-4C71-466C-B825-97E61770A045}" srcOrd="1" destOrd="0" presId="urn:microsoft.com/office/officeart/2005/8/layout/orgChart1"/>
    <dgm:cxn modelId="{25F44E96-AAB6-44AC-9811-509C2CED8137}" type="presParOf" srcId="{0C5C7436-FE03-4ED4-A7D8-B97643D07455}" destId="{8DBE7C23-F668-4E3C-9057-0E4C313F8976}" srcOrd="1" destOrd="0" presId="urn:microsoft.com/office/officeart/2005/8/layout/orgChart1"/>
    <dgm:cxn modelId="{897E3750-BB8B-43BB-8F3A-31AB5B281427}" type="presParOf" srcId="{8DBE7C23-F668-4E3C-9057-0E4C313F8976}" destId="{E116729B-93A2-41EE-8020-0D9326B90DE5}" srcOrd="0" destOrd="0" presId="urn:microsoft.com/office/officeart/2005/8/layout/orgChart1"/>
    <dgm:cxn modelId="{3585F4B7-B42E-4E54-BF54-1CFC91B97EBD}" type="presParOf" srcId="{8DBE7C23-F668-4E3C-9057-0E4C313F8976}" destId="{30B9E9BC-D8FE-4D7F-8BBA-43D935C1A570}" srcOrd="1" destOrd="0" presId="urn:microsoft.com/office/officeart/2005/8/layout/orgChart1"/>
    <dgm:cxn modelId="{E8F5C726-4541-415D-8658-9C656491AACF}" type="presParOf" srcId="{30B9E9BC-D8FE-4D7F-8BBA-43D935C1A570}" destId="{9C115407-798B-44DE-881C-4B9CB77AA3F8}" srcOrd="0" destOrd="0" presId="urn:microsoft.com/office/officeart/2005/8/layout/orgChart1"/>
    <dgm:cxn modelId="{D7F4AD9A-CEC6-4F4C-9882-D95F4A3D5691}" type="presParOf" srcId="{9C115407-798B-44DE-881C-4B9CB77AA3F8}" destId="{E8531978-E7FD-4F14-81C5-9D1F8F7EC54D}" srcOrd="0" destOrd="0" presId="urn:microsoft.com/office/officeart/2005/8/layout/orgChart1"/>
    <dgm:cxn modelId="{BC7CE94B-161D-4E62-8CC4-6D15090AD3FE}" type="presParOf" srcId="{9C115407-798B-44DE-881C-4B9CB77AA3F8}" destId="{CE37FFF1-D2E8-4842-8F8F-10C9C87E11BB}" srcOrd="1" destOrd="0" presId="urn:microsoft.com/office/officeart/2005/8/layout/orgChart1"/>
    <dgm:cxn modelId="{345FAECC-AC51-4A74-A7C4-A595675AC2A0}" type="presParOf" srcId="{30B9E9BC-D8FE-4D7F-8BBA-43D935C1A570}" destId="{63030C29-5098-4426-B452-7C6D85C85D84}" srcOrd="1" destOrd="0" presId="urn:microsoft.com/office/officeart/2005/8/layout/orgChart1"/>
    <dgm:cxn modelId="{D0B20D3C-C34E-4C6B-9764-459C588D7525}" type="presParOf" srcId="{63030C29-5098-4426-B452-7C6D85C85D84}" destId="{837FDA83-F8F3-42E3-B4A2-E6685F1B022E}" srcOrd="0" destOrd="0" presId="urn:microsoft.com/office/officeart/2005/8/layout/orgChart1"/>
    <dgm:cxn modelId="{A5107B39-0BB6-4957-9483-30B81044DBC2}" type="presParOf" srcId="{63030C29-5098-4426-B452-7C6D85C85D84}" destId="{81466DF0-FFA7-4646-BEEE-0EFC6D3DA720}" srcOrd="1" destOrd="0" presId="urn:microsoft.com/office/officeart/2005/8/layout/orgChart1"/>
    <dgm:cxn modelId="{C7FD724E-5B85-4EA9-B550-DD90E5F46817}" type="presParOf" srcId="{81466DF0-FFA7-4646-BEEE-0EFC6D3DA720}" destId="{129D8E2A-3AF6-479A-8A4D-FA73C39A90CE}" srcOrd="0" destOrd="0" presId="urn:microsoft.com/office/officeart/2005/8/layout/orgChart1"/>
    <dgm:cxn modelId="{AF9D5EC0-3115-4868-9B49-13AD5BEBF904}" type="presParOf" srcId="{129D8E2A-3AF6-479A-8A4D-FA73C39A90CE}" destId="{E8986B0E-E696-4458-A294-B7DFE98BAE5E}" srcOrd="0" destOrd="0" presId="urn:microsoft.com/office/officeart/2005/8/layout/orgChart1"/>
    <dgm:cxn modelId="{C0503252-D33C-46C2-AE18-54BF5611FBBA}" type="presParOf" srcId="{129D8E2A-3AF6-479A-8A4D-FA73C39A90CE}" destId="{420B0969-A8D0-4AA0-A04E-6B4FAC936B92}" srcOrd="1" destOrd="0" presId="urn:microsoft.com/office/officeart/2005/8/layout/orgChart1"/>
    <dgm:cxn modelId="{B46F76F1-0BE3-4C59-91CE-EF4C74611A59}" type="presParOf" srcId="{81466DF0-FFA7-4646-BEEE-0EFC6D3DA720}" destId="{2F8EBB43-500A-47CE-B7E5-4725C1142224}" srcOrd="1" destOrd="0" presId="urn:microsoft.com/office/officeart/2005/8/layout/orgChart1"/>
    <dgm:cxn modelId="{4CB7FB17-B041-4666-B749-A3ABF0B4B4AA}" type="presParOf" srcId="{81466DF0-FFA7-4646-BEEE-0EFC6D3DA720}" destId="{BCBCAB10-9A19-4E50-B854-32B7B28F5A4F}" srcOrd="2" destOrd="0" presId="urn:microsoft.com/office/officeart/2005/8/layout/orgChart1"/>
    <dgm:cxn modelId="{2587F0BE-D650-4274-AF3D-C9DC2AEBC496}" type="presParOf" srcId="{63030C29-5098-4426-B452-7C6D85C85D84}" destId="{184A19E9-1DFB-4ECF-A3DB-5D58AEF7C931}" srcOrd="2" destOrd="0" presId="urn:microsoft.com/office/officeart/2005/8/layout/orgChart1"/>
    <dgm:cxn modelId="{D5DDFACD-7E55-4491-8EF7-0AF4CE82CFAA}" type="presParOf" srcId="{63030C29-5098-4426-B452-7C6D85C85D84}" destId="{E907E9D4-483F-454E-8C86-B0D4E7E3E943}" srcOrd="3" destOrd="0" presId="urn:microsoft.com/office/officeart/2005/8/layout/orgChart1"/>
    <dgm:cxn modelId="{38D71EA8-4957-416A-A052-6D37756F30A8}" type="presParOf" srcId="{E907E9D4-483F-454E-8C86-B0D4E7E3E943}" destId="{DE88363B-0AAD-4A25-8B6B-5DC3FA897FC5}" srcOrd="0" destOrd="0" presId="urn:microsoft.com/office/officeart/2005/8/layout/orgChart1"/>
    <dgm:cxn modelId="{8CE8D08E-A56E-45F8-BCDC-28CF17AB740B}" type="presParOf" srcId="{DE88363B-0AAD-4A25-8B6B-5DC3FA897FC5}" destId="{4E60906F-1F6E-44CC-A529-B837D489E04A}" srcOrd="0" destOrd="0" presId="urn:microsoft.com/office/officeart/2005/8/layout/orgChart1"/>
    <dgm:cxn modelId="{F08FFD7C-45C5-44D5-B6D5-E801CE68E0E5}" type="presParOf" srcId="{DE88363B-0AAD-4A25-8B6B-5DC3FA897FC5}" destId="{1F23B651-8B1A-403F-86D9-C18796E368FA}" srcOrd="1" destOrd="0" presId="urn:microsoft.com/office/officeart/2005/8/layout/orgChart1"/>
    <dgm:cxn modelId="{482EB234-8BA9-4E87-B0C8-0668E6D4BF77}" type="presParOf" srcId="{E907E9D4-483F-454E-8C86-B0D4E7E3E943}" destId="{00E453E1-D3D9-4619-92A1-73999C6747AC}" srcOrd="1" destOrd="0" presId="urn:microsoft.com/office/officeart/2005/8/layout/orgChart1"/>
    <dgm:cxn modelId="{C3D1086A-6AF4-42DA-84AC-6420A111AAFC}" type="presParOf" srcId="{E907E9D4-483F-454E-8C86-B0D4E7E3E943}" destId="{31D573CF-5357-4EF9-98C9-F88AA405683D}" srcOrd="2" destOrd="0" presId="urn:microsoft.com/office/officeart/2005/8/layout/orgChart1"/>
    <dgm:cxn modelId="{D801AB25-5FBB-4258-922C-63DAD914BBA2}" type="presParOf" srcId="{63030C29-5098-4426-B452-7C6D85C85D84}" destId="{1547B6EE-4704-4D67-8B28-C458894B59D3}" srcOrd="4" destOrd="0" presId="urn:microsoft.com/office/officeart/2005/8/layout/orgChart1"/>
    <dgm:cxn modelId="{0DD9FCA6-C4E1-46C6-8BF7-E79D06D7336D}" type="presParOf" srcId="{63030C29-5098-4426-B452-7C6D85C85D84}" destId="{AA069017-85C6-4CCA-B153-667EA96269BC}" srcOrd="5" destOrd="0" presId="urn:microsoft.com/office/officeart/2005/8/layout/orgChart1"/>
    <dgm:cxn modelId="{F5E57D5F-8881-4412-BFAD-6407D34DA911}" type="presParOf" srcId="{AA069017-85C6-4CCA-B153-667EA96269BC}" destId="{EB0075C0-D60F-461F-AA8D-13EA79097CF1}" srcOrd="0" destOrd="0" presId="urn:microsoft.com/office/officeart/2005/8/layout/orgChart1"/>
    <dgm:cxn modelId="{EC57BA8D-EC5D-4040-A58F-5B451FC93680}" type="presParOf" srcId="{EB0075C0-D60F-461F-AA8D-13EA79097CF1}" destId="{C87FB8E2-78D5-4A18-82A0-EC281E32E1D5}" srcOrd="0" destOrd="0" presId="urn:microsoft.com/office/officeart/2005/8/layout/orgChart1"/>
    <dgm:cxn modelId="{C516F10D-AB62-4D50-8674-05593CA797FE}" type="presParOf" srcId="{EB0075C0-D60F-461F-AA8D-13EA79097CF1}" destId="{D3A6EE98-E833-4AE4-9AC7-A4B5EED19570}" srcOrd="1" destOrd="0" presId="urn:microsoft.com/office/officeart/2005/8/layout/orgChart1"/>
    <dgm:cxn modelId="{848E8F34-898F-4369-92A0-EA8869C1EEDA}" type="presParOf" srcId="{AA069017-85C6-4CCA-B153-667EA96269BC}" destId="{5C286D09-7801-45B2-B657-8563FDA48A79}" srcOrd="1" destOrd="0" presId="urn:microsoft.com/office/officeart/2005/8/layout/orgChart1"/>
    <dgm:cxn modelId="{111344C6-0980-493B-B752-4C0EED991567}" type="presParOf" srcId="{AA069017-85C6-4CCA-B153-667EA96269BC}" destId="{662075DC-C77E-4919-9A0B-7C8E307B0A36}" srcOrd="2" destOrd="0" presId="urn:microsoft.com/office/officeart/2005/8/layout/orgChart1"/>
    <dgm:cxn modelId="{C4654B9E-E1E4-4701-98EC-3A074EAF798E}" type="presParOf" srcId="{63030C29-5098-4426-B452-7C6D85C85D84}" destId="{044B0F60-D7CE-4BC2-BAC8-D83CF4D2FD59}" srcOrd="6" destOrd="0" presId="urn:microsoft.com/office/officeart/2005/8/layout/orgChart1"/>
    <dgm:cxn modelId="{0439EA04-9DDA-4F1C-A38A-5AC2BCEFF69D}" type="presParOf" srcId="{63030C29-5098-4426-B452-7C6D85C85D84}" destId="{4A9AAAC2-9747-4234-A862-FC7FAEF56AC0}" srcOrd="7" destOrd="0" presId="urn:microsoft.com/office/officeart/2005/8/layout/orgChart1"/>
    <dgm:cxn modelId="{8537AF4D-3087-4BC0-B03F-D62C58B44787}" type="presParOf" srcId="{4A9AAAC2-9747-4234-A862-FC7FAEF56AC0}" destId="{C56B185B-789D-4DB0-A2B8-DC76CD342A8F}" srcOrd="0" destOrd="0" presId="urn:microsoft.com/office/officeart/2005/8/layout/orgChart1"/>
    <dgm:cxn modelId="{664AB4D8-5B66-4E66-A3F5-40A2F13D1096}" type="presParOf" srcId="{C56B185B-789D-4DB0-A2B8-DC76CD342A8F}" destId="{CE78367D-1136-43A4-8EE2-AECAA46EEF74}" srcOrd="0" destOrd="0" presId="urn:microsoft.com/office/officeart/2005/8/layout/orgChart1"/>
    <dgm:cxn modelId="{728EF37B-C3D9-4B89-9972-FB5FEFCF3D73}" type="presParOf" srcId="{C56B185B-789D-4DB0-A2B8-DC76CD342A8F}" destId="{3CCA667E-6CAD-4CB2-B4B9-726D4976400E}" srcOrd="1" destOrd="0" presId="urn:microsoft.com/office/officeart/2005/8/layout/orgChart1"/>
    <dgm:cxn modelId="{1CE2519B-F1EA-4CCD-89F6-8628537B416A}" type="presParOf" srcId="{4A9AAAC2-9747-4234-A862-FC7FAEF56AC0}" destId="{9457E502-5862-4015-926F-CA7BCE4B42CC}" srcOrd="1" destOrd="0" presId="urn:microsoft.com/office/officeart/2005/8/layout/orgChart1"/>
    <dgm:cxn modelId="{9E94C0AE-A8B6-43CB-ADB3-F88ED5BAEBBC}" type="presParOf" srcId="{4A9AAAC2-9747-4234-A862-FC7FAEF56AC0}" destId="{F9BDD64D-9333-47D7-AC7D-8DDC3F97DBC8}" srcOrd="2" destOrd="0" presId="urn:microsoft.com/office/officeart/2005/8/layout/orgChart1"/>
    <dgm:cxn modelId="{7D98E30B-8937-4C97-B559-AAD50D089150}" type="presParOf" srcId="{30B9E9BC-D8FE-4D7F-8BBA-43D935C1A570}" destId="{832BAB73-7FD9-4A09-878D-9AED402597D2}" srcOrd="2" destOrd="0" presId="urn:microsoft.com/office/officeart/2005/8/layout/orgChart1"/>
    <dgm:cxn modelId="{6BAD9E69-3B9E-4A5C-9A4B-CBDF274D6300}" type="presParOf" srcId="{8DBE7C23-F668-4E3C-9057-0E4C313F8976}" destId="{17934ADC-C4A6-497A-976B-3BB7A37E8A93}" srcOrd="2" destOrd="0" presId="urn:microsoft.com/office/officeart/2005/8/layout/orgChart1"/>
    <dgm:cxn modelId="{9ED8FBA0-54D9-4998-858D-5D6E4DD904F0}" type="presParOf" srcId="{8DBE7C23-F668-4E3C-9057-0E4C313F8976}" destId="{192256F0-0876-4791-A919-C90F0406A453}" srcOrd="3" destOrd="0" presId="urn:microsoft.com/office/officeart/2005/8/layout/orgChart1"/>
    <dgm:cxn modelId="{88406459-EAF2-4A5B-A7E3-11C1FC0C248E}" type="presParOf" srcId="{192256F0-0876-4791-A919-C90F0406A453}" destId="{2A64FCEE-6D74-4B3C-9EAA-19DD181A40AD}" srcOrd="0" destOrd="0" presId="urn:microsoft.com/office/officeart/2005/8/layout/orgChart1"/>
    <dgm:cxn modelId="{9DFFB7CE-1E4B-4FE1-BA5E-02198D3EEC6C}" type="presParOf" srcId="{2A64FCEE-6D74-4B3C-9EAA-19DD181A40AD}" destId="{BF0118C2-6777-4891-9784-D4629C49BF66}" srcOrd="0" destOrd="0" presId="urn:microsoft.com/office/officeart/2005/8/layout/orgChart1"/>
    <dgm:cxn modelId="{DF39D600-B797-49A6-9097-C6EEFC7E8F7E}" type="presParOf" srcId="{2A64FCEE-6D74-4B3C-9EAA-19DD181A40AD}" destId="{01887E65-2ED5-4911-90A1-01B781A89312}" srcOrd="1" destOrd="0" presId="urn:microsoft.com/office/officeart/2005/8/layout/orgChart1"/>
    <dgm:cxn modelId="{A3030A29-7760-4C60-82C6-263AE5921816}" type="presParOf" srcId="{192256F0-0876-4791-A919-C90F0406A453}" destId="{E2990694-1B1F-4B8F-B2F9-AB4EBA48400F}" srcOrd="1" destOrd="0" presId="urn:microsoft.com/office/officeart/2005/8/layout/orgChart1"/>
    <dgm:cxn modelId="{7F11F373-5D1D-4198-9367-BEB4482BFA43}" type="presParOf" srcId="{192256F0-0876-4791-A919-C90F0406A453}" destId="{59D6DBA1-5003-4945-9663-B668C146FA25}" srcOrd="2" destOrd="0" presId="urn:microsoft.com/office/officeart/2005/8/layout/orgChart1"/>
    <dgm:cxn modelId="{7807554E-1797-405A-A86A-DEDEDA3B0F14}" type="presParOf" srcId="{0C5C7436-FE03-4ED4-A7D8-B97643D07455}" destId="{792E6670-91C5-4AC4-B5A6-E38ADEA5AA35}" srcOrd="2" destOrd="0" presId="urn:microsoft.com/office/officeart/2005/8/layout/orgChart1"/>
    <dgm:cxn modelId="{FEE354A9-414B-4864-A809-9E4CCF37768F}" type="presParOf" srcId="{792E6670-91C5-4AC4-B5A6-E38ADEA5AA35}" destId="{131987CC-3EBD-485A-A15C-EA8743893849}" srcOrd="0" destOrd="0" presId="urn:microsoft.com/office/officeart/2005/8/layout/orgChart1"/>
    <dgm:cxn modelId="{46B2C9DF-D608-4BF0-9076-9FA51A2B240E}" type="presParOf" srcId="{792E6670-91C5-4AC4-B5A6-E38ADEA5AA35}" destId="{64B95199-18CB-465D-8D95-05561AAECFC3}" srcOrd="1" destOrd="0" presId="urn:microsoft.com/office/officeart/2005/8/layout/orgChart1"/>
    <dgm:cxn modelId="{0CD09194-0730-447E-9613-B55B73E1E1FF}" type="presParOf" srcId="{64B95199-18CB-465D-8D95-05561AAECFC3}" destId="{02D079A4-06CB-49E6-99D9-B80FAA2D2C22}" srcOrd="0" destOrd="0" presId="urn:microsoft.com/office/officeart/2005/8/layout/orgChart1"/>
    <dgm:cxn modelId="{194EBFA1-93EC-4198-9A83-570088A23F68}" type="presParOf" srcId="{02D079A4-06CB-49E6-99D9-B80FAA2D2C22}" destId="{D354877B-4FCE-449D-AE58-0ADBE4582128}" srcOrd="0" destOrd="0" presId="urn:microsoft.com/office/officeart/2005/8/layout/orgChart1"/>
    <dgm:cxn modelId="{6C57B87B-8FE1-4BF7-8095-28DFCACB9517}" type="presParOf" srcId="{02D079A4-06CB-49E6-99D9-B80FAA2D2C22}" destId="{6A5A5067-AF30-4283-91A3-59E9CB604F9D}" srcOrd="1" destOrd="0" presId="urn:microsoft.com/office/officeart/2005/8/layout/orgChart1"/>
    <dgm:cxn modelId="{0D007CF6-DF45-4754-82D8-F6C64529F984}" type="presParOf" srcId="{64B95199-18CB-465D-8D95-05561AAECFC3}" destId="{D11C76F4-C000-4C9A-8B9F-7E2451B36DA1}" srcOrd="1" destOrd="0" presId="urn:microsoft.com/office/officeart/2005/8/layout/orgChart1"/>
    <dgm:cxn modelId="{B883A4AF-5D10-4D8C-B20B-CA0D365118BE}" type="presParOf" srcId="{64B95199-18CB-465D-8D95-05561AAECFC3}" destId="{B73CF408-F561-4D0A-81FE-21AA7C5E13A4}" srcOrd="2" destOrd="0" presId="urn:microsoft.com/office/officeart/2005/8/layout/orgChart1"/>
    <dgm:cxn modelId="{B6424D19-80D1-43FE-B71A-B14C44EC5EEF}" type="presParOf" srcId="{792E6670-91C5-4AC4-B5A6-E38ADEA5AA35}" destId="{9EF5904F-9BA4-41E2-BB14-09860363B740}" srcOrd="2" destOrd="0" presId="urn:microsoft.com/office/officeart/2005/8/layout/orgChart1"/>
    <dgm:cxn modelId="{FC224A8E-BAB9-47E9-9C7A-7C87E6398CA5}" type="presParOf" srcId="{792E6670-91C5-4AC4-B5A6-E38ADEA5AA35}" destId="{C4CD1BCF-2360-437B-A8A4-2B9A3FE851EC}" srcOrd="3" destOrd="0" presId="urn:microsoft.com/office/officeart/2005/8/layout/orgChart1"/>
    <dgm:cxn modelId="{4601DE03-4D0F-43CC-AFC6-DDE8201C2F1E}" type="presParOf" srcId="{C4CD1BCF-2360-437B-A8A4-2B9A3FE851EC}" destId="{245B65A4-3A02-40BA-9D4E-8DCDC1F9BD31}" srcOrd="0" destOrd="0" presId="urn:microsoft.com/office/officeart/2005/8/layout/orgChart1"/>
    <dgm:cxn modelId="{A538D71A-C937-48A7-8C1C-E681C030766B}" type="presParOf" srcId="{245B65A4-3A02-40BA-9D4E-8DCDC1F9BD31}" destId="{AF18252C-D28F-4252-9A6F-A16AF48854C2}" srcOrd="0" destOrd="0" presId="urn:microsoft.com/office/officeart/2005/8/layout/orgChart1"/>
    <dgm:cxn modelId="{FFD6F21C-B6F2-4D55-A407-955818DEBB68}" type="presParOf" srcId="{245B65A4-3A02-40BA-9D4E-8DCDC1F9BD31}" destId="{0813A0A1-0F0B-4359-9D48-470196879FF6}" srcOrd="1" destOrd="0" presId="urn:microsoft.com/office/officeart/2005/8/layout/orgChart1"/>
    <dgm:cxn modelId="{B6D0A9A9-02D7-49A3-BB7C-2BECD076167B}" type="presParOf" srcId="{C4CD1BCF-2360-437B-A8A4-2B9A3FE851EC}" destId="{CA4C67A8-C334-40EF-A04D-68F4A98E02F8}" srcOrd="1" destOrd="0" presId="urn:microsoft.com/office/officeart/2005/8/layout/orgChart1"/>
    <dgm:cxn modelId="{AD943D99-98DC-4D06-AD02-37E36F8E2E39}" type="presParOf" srcId="{C4CD1BCF-2360-437B-A8A4-2B9A3FE851EC}" destId="{B6821C54-6645-4106-B010-1A3D1B4A633C}"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5904F-9BA4-41E2-BB14-09860363B740}">
      <dsp:nvSpPr>
        <dsp:cNvPr id="0" name=""/>
        <dsp:cNvSpPr/>
      </dsp:nvSpPr>
      <dsp:spPr>
        <a:xfrm>
          <a:off x="3048000" y="501405"/>
          <a:ext cx="105091" cy="460399"/>
        </a:xfrm>
        <a:custGeom>
          <a:avLst/>
          <a:gdLst/>
          <a:ahLst/>
          <a:cxnLst/>
          <a:rect l="0" t="0" r="0" b="0"/>
          <a:pathLst>
            <a:path>
              <a:moveTo>
                <a:pt x="0" y="0"/>
              </a:moveTo>
              <a:lnTo>
                <a:pt x="0" y="460399"/>
              </a:lnTo>
              <a:lnTo>
                <a:pt x="105091" y="46039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1987CC-3EBD-485A-A15C-EA8743893849}">
      <dsp:nvSpPr>
        <dsp:cNvPr id="0" name=""/>
        <dsp:cNvSpPr/>
      </dsp:nvSpPr>
      <dsp:spPr>
        <a:xfrm>
          <a:off x="2942908" y="501405"/>
          <a:ext cx="105091" cy="460399"/>
        </a:xfrm>
        <a:custGeom>
          <a:avLst/>
          <a:gdLst/>
          <a:ahLst/>
          <a:cxnLst/>
          <a:rect l="0" t="0" r="0" b="0"/>
          <a:pathLst>
            <a:path>
              <a:moveTo>
                <a:pt x="105091" y="0"/>
              </a:moveTo>
              <a:lnTo>
                <a:pt x="105091" y="460399"/>
              </a:lnTo>
              <a:lnTo>
                <a:pt x="0" y="46039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934ADC-C4A6-497A-976B-3BB7A37E8A93}">
      <dsp:nvSpPr>
        <dsp:cNvPr id="0" name=""/>
        <dsp:cNvSpPr/>
      </dsp:nvSpPr>
      <dsp:spPr>
        <a:xfrm>
          <a:off x="3048000" y="501405"/>
          <a:ext cx="605525" cy="920799"/>
        </a:xfrm>
        <a:custGeom>
          <a:avLst/>
          <a:gdLst/>
          <a:ahLst/>
          <a:cxnLst/>
          <a:rect l="0" t="0" r="0" b="0"/>
          <a:pathLst>
            <a:path>
              <a:moveTo>
                <a:pt x="0" y="0"/>
              </a:moveTo>
              <a:lnTo>
                <a:pt x="0" y="815708"/>
              </a:lnTo>
              <a:lnTo>
                <a:pt x="605525" y="815708"/>
              </a:lnTo>
              <a:lnTo>
                <a:pt x="605525" y="92079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4B0F60-D7CE-4BC2-BAC8-D83CF4D2FD59}">
      <dsp:nvSpPr>
        <dsp:cNvPr id="0" name=""/>
        <dsp:cNvSpPr/>
      </dsp:nvSpPr>
      <dsp:spPr>
        <a:xfrm>
          <a:off x="2042126" y="1922639"/>
          <a:ext cx="150130" cy="2592251"/>
        </a:xfrm>
        <a:custGeom>
          <a:avLst/>
          <a:gdLst/>
          <a:ahLst/>
          <a:cxnLst/>
          <a:rect l="0" t="0" r="0" b="0"/>
          <a:pathLst>
            <a:path>
              <a:moveTo>
                <a:pt x="0" y="0"/>
              </a:moveTo>
              <a:lnTo>
                <a:pt x="0" y="2592251"/>
              </a:lnTo>
              <a:lnTo>
                <a:pt x="150130" y="2592251"/>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7B6EE-4704-4D67-8B28-C458894B59D3}">
      <dsp:nvSpPr>
        <dsp:cNvPr id="0" name=""/>
        <dsp:cNvSpPr/>
      </dsp:nvSpPr>
      <dsp:spPr>
        <a:xfrm>
          <a:off x="2042126" y="1922639"/>
          <a:ext cx="150130" cy="1881633"/>
        </a:xfrm>
        <a:custGeom>
          <a:avLst/>
          <a:gdLst/>
          <a:ahLst/>
          <a:cxnLst/>
          <a:rect l="0" t="0" r="0" b="0"/>
          <a:pathLst>
            <a:path>
              <a:moveTo>
                <a:pt x="0" y="0"/>
              </a:moveTo>
              <a:lnTo>
                <a:pt x="0" y="1881633"/>
              </a:lnTo>
              <a:lnTo>
                <a:pt x="150130" y="1881633"/>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84A19E9-1DFB-4ECF-A3DB-5D58AEF7C931}">
      <dsp:nvSpPr>
        <dsp:cNvPr id="0" name=""/>
        <dsp:cNvSpPr/>
      </dsp:nvSpPr>
      <dsp:spPr>
        <a:xfrm>
          <a:off x="2042126" y="1922639"/>
          <a:ext cx="150130" cy="1171016"/>
        </a:xfrm>
        <a:custGeom>
          <a:avLst/>
          <a:gdLst/>
          <a:ahLst/>
          <a:cxnLst/>
          <a:rect l="0" t="0" r="0" b="0"/>
          <a:pathLst>
            <a:path>
              <a:moveTo>
                <a:pt x="0" y="0"/>
              </a:moveTo>
              <a:lnTo>
                <a:pt x="0" y="1171016"/>
              </a:lnTo>
              <a:lnTo>
                <a:pt x="150130" y="1171016"/>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7FDA83-F8F3-42E3-B4A2-E6685F1B022E}">
      <dsp:nvSpPr>
        <dsp:cNvPr id="0" name=""/>
        <dsp:cNvSpPr/>
      </dsp:nvSpPr>
      <dsp:spPr>
        <a:xfrm>
          <a:off x="2042126" y="1922639"/>
          <a:ext cx="150130" cy="460399"/>
        </a:xfrm>
        <a:custGeom>
          <a:avLst/>
          <a:gdLst/>
          <a:ahLst/>
          <a:cxnLst/>
          <a:rect l="0" t="0" r="0" b="0"/>
          <a:pathLst>
            <a:path>
              <a:moveTo>
                <a:pt x="0" y="0"/>
              </a:moveTo>
              <a:lnTo>
                <a:pt x="0" y="460399"/>
              </a:lnTo>
              <a:lnTo>
                <a:pt x="150130" y="460399"/>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16729B-93A2-41EE-8020-0D9326B90DE5}">
      <dsp:nvSpPr>
        <dsp:cNvPr id="0" name=""/>
        <dsp:cNvSpPr/>
      </dsp:nvSpPr>
      <dsp:spPr>
        <a:xfrm>
          <a:off x="2442474" y="501405"/>
          <a:ext cx="605525" cy="920799"/>
        </a:xfrm>
        <a:custGeom>
          <a:avLst/>
          <a:gdLst/>
          <a:ahLst/>
          <a:cxnLst/>
          <a:rect l="0" t="0" r="0" b="0"/>
          <a:pathLst>
            <a:path>
              <a:moveTo>
                <a:pt x="605525" y="0"/>
              </a:moveTo>
              <a:lnTo>
                <a:pt x="605525" y="815708"/>
              </a:lnTo>
              <a:lnTo>
                <a:pt x="0" y="815708"/>
              </a:lnTo>
              <a:lnTo>
                <a:pt x="0" y="92079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5FA315-CD56-497D-8161-975833A6B936}">
      <dsp:nvSpPr>
        <dsp:cNvPr id="0" name=""/>
        <dsp:cNvSpPr/>
      </dsp:nvSpPr>
      <dsp:spPr>
        <a:xfrm>
          <a:off x="2547565" y="970"/>
          <a:ext cx="1000869" cy="500434"/>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DEKAN</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2547565" y="970"/>
        <a:ext cx="1000869" cy="500434"/>
      </dsp:txXfrm>
    </dsp:sp>
    <dsp:sp modelId="{E8531978-E7FD-4F14-81C5-9D1F8F7EC54D}">
      <dsp:nvSpPr>
        <dsp:cNvPr id="0" name=""/>
        <dsp:cNvSpPr/>
      </dsp:nvSpPr>
      <dsp:spPr>
        <a:xfrm>
          <a:off x="1942039" y="1422204"/>
          <a:ext cx="1000869" cy="500434"/>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FAKÜLTE SEKRETERİ</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1942039" y="1422204"/>
        <a:ext cx="1000869" cy="500434"/>
      </dsp:txXfrm>
    </dsp:sp>
    <dsp:sp modelId="{E8986B0E-E696-4458-A294-B7DFE98BAE5E}">
      <dsp:nvSpPr>
        <dsp:cNvPr id="0" name=""/>
        <dsp:cNvSpPr/>
      </dsp:nvSpPr>
      <dsp:spPr>
        <a:xfrm>
          <a:off x="2192256" y="2132821"/>
          <a:ext cx="1000869" cy="5004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Öğrenci İşleri</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2192256" y="2132821"/>
        <a:ext cx="1000869" cy="500434"/>
      </dsp:txXfrm>
    </dsp:sp>
    <dsp:sp modelId="{4E60906F-1F6E-44CC-A529-B837D489E04A}">
      <dsp:nvSpPr>
        <dsp:cNvPr id="0" name=""/>
        <dsp:cNvSpPr/>
      </dsp:nvSpPr>
      <dsp:spPr>
        <a:xfrm>
          <a:off x="2192256" y="2843438"/>
          <a:ext cx="1000869" cy="5004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Taşınır-Ayniyat İşlemleri</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2192256" y="2843438"/>
        <a:ext cx="1000869" cy="500434"/>
      </dsp:txXfrm>
    </dsp:sp>
    <dsp:sp modelId="{C87FB8E2-78D5-4A18-82A0-EC281E32E1D5}">
      <dsp:nvSpPr>
        <dsp:cNvPr id="0" name=""/>
        <dsp:cNvSpPr/>
      </dsp:nvSpPr>
      <dsp:spPr>
        <a:xfrm>
          <a:off x="2192256" y="3554055"/>
          <a:ext cx="1000869" cy="5004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Personel ve Yazı İşleri</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2192256" y="3554055"/>
        <a:ext cx="1000869" cy="500434"/>
      </dsp:txXfrm>
    </dsp:sp>
    <dsp:sp modelId="{CE78367D-1136-43A4-8EE2-AECAA46EEF74}">
      <dsp:nvSpPr>
        <dsp:cNvPr id="0" name=""/>
        <dsp:cNvSpPr/>
      </dsp:nvSpPr>
      <dsp:spPr>
        <a:xfrm>
          <a:off x="2192256" y="4264672"/>
          <a:ext cx="1000869" cy="500434"/>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Teknik Birim</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2192256" y="4264672"/>
        <a:ext cx="1000869" cy="500434"/>
      </dsp:txXfrm>
    </dsp:sp>
    <dsp:sp modelId="{BF0118C2-6777-4891-9784-D4629C49BF66}">
      <dsp:nvSpPr>
        <dsp:cNvPr id="0" name=""/>
        <dsp:cNvSpPr/>
      </dsp:nvSpPr>
      <dsp:spPr>
        <a:xfrm>
          <a:off x="3153091" y="1422204"/>
          <a:ext cx="1000869" cy="500434"/>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DEKAN YARDIMCILARI</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3153091" y="1422204"/>
        <a:ext cx="1000869" cy="500434"/>
      </dsp:txXfrm>
    </dsp:sp>
    <dsp:sp modelId="{D354877B-4FCE-449D-AE58-0ADBE4582128}">
      <dsp:nvSpPr>
        <dsp:cNvPr id="0" name=""/>
        <dsp:cNvSpPr/>
      </dsp:nvSpPr>
      <dsp:spPr>
        <a:xfrm>
          <a:off x="1942039" y="711587"/>
          <a:ext cx="1000869" cy="500434"/>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FAKÜLTE KURULU</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1942039" y="711587"/>
        <a:ext cx="1000869" cy="500434"/>
      </dsp:txXfrm>
    </dsp:sp>
    <dsp:sp modelId="{AF18252C-D28F-4252-9A6F-A16AF48854C2}">
      <dsp:nvSpPr>
        <dsp:cNvPr id="0" name=""/>
        <dsp:cNvSpPr/>
      </dsp:nvSpPr>
      <dsp:spPr>
        <a:xfrm>
          <a:off x="3153091" y="711587"/>
          <a:ext cx="1000869" cy="500434"/>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tr-TR" sz="900" b="1" kern="1200" dirty="0" smtClean="0">
              <a:solidFill>
                <a:schemeClr val="bg1"/>
              </a:solidFill>
              <a:latin typeface="Times New Roman" panose="02020603050405020304" pitchFamily="18" charset="0"/>
              <a:cs typeface="Times New Roman" panose="02020603050405020304" pitchFamily="18" charset="0"/>
            </a:rPr>
            <a:t>FAKÜLTE YÖNETİM KURULU</a:t>
          </a:r>
          <a:endParaRPr lang="tr-TR" sz="900" b="1" kern="1200" dirty="0">
            <a:solidFill>
              <a:schemeClr val="bg1"/>
            </a:solidFill>
            <a:latin typeface="Times New Roman" panose="02020603050405020304" pitchFamily="18" charset="0"/>
            <a:cs typeface="Times New Roman" panose="02020603050405020304" pitchFamily="18" charset="0"/>
          </a:endParaRPr>
        </a:p>
      </dsp:txBody>
      <dsp:txXfrm>
        <a:off x="3153091" y="711587"/>
        <a:ext cx="1000869" cy="50043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E56284-3599-490E-8ADE-F5E488119F1F}" type="datetimeFigureOut">
              <a:rPr lang="tr-TR" smtClean="0"/>
              <a:pPr/>
              <a:t>10.4.2017</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3ECB62F-F0C1-4B71-AB6E-4B522771C715}" type="slidenum">
              <a:rPr lang="tr-TR" smtClean="0"/>
              <a:pPr/>
              <a:t>‹#›</a:t>
            </a:fld>
            <a:endParaRPr lang="tr-TR"/>
          </a:p>
        </p:txBody>
      </p:sp>
    </p:spTree>
    <p:extLst>
      <p:ext uri="{BB962C8B-B14F-4D97-AF65-F5344CB8AC3E}">
        <p14:creationId xmlns:p14="http://schemas.microsoft.com/office/powerpoint/2010/main" val="4960407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3F99E1-7547-4556-B28B-852D2DDF38E5}" type="datetimeFigureOut">
              <a:rPr lang="tr-TR" smtClean="0"/>
              <a:pPr/>
              <a:t>10.4.2017</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7FBA4-4604-41FF-AB5F-7B05FBD1EFCF}" type="slidenum">
              <a:rPr lang="tr-TR" smtClean="0"/>
              <a:pPr/>
              <a:t>‹#›</a:t>
            </a:fld>
            <a:endParaRPr lang="tr-TR"/>
          </a:p>
        </p:txBody>
      </p:sp>
    </p:spTree>
    <p:extLst>
      <p:ext uri="{BB962C8B-B14F-4D97-AF65-F5344CB8AC3E}">
        <p14:creationId xmlns:p14="http://schemas.microsoft.com/office/powerpoint/2010/main" val="343751566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C8D7FBA4-4604-41FF-AB5F-7B05FBD1EFCF}" type="slidenum">
              <a:rPr lang="tr-TR" smtClean="0"/>
              <a:pPr/>
              <a:t>2</a:t>
            </a:fld>
            <a:endParaRPr lang="tr-T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C8D7FBA4-4604-41FF-AB5F-7B05FBD1EFCF}" type="slidenum">
              <a:rPr lang="tr-TR" smtClean="0"/>
              <a:pPr/>
              <a:t>21</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3F402880-002A-46C2-AA9C-8B1647C2CADB}" type="datetime1">
              <a:rPr lang="tr-TR" smtClean="0"/>
              <a:pPr/>
              <a:t>10.4.2017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B713C654-D72C-4F7C-AE9A-EF9AF0828175}" type="datetime1">
              <a:rPr lang="tr-TR" smtClean="0"/>
              <a:pPr/>
              <a:t>10.4.2017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31E5E0F-8539-48F5-9777-997AFC4AD7AE}" type="datetime1">
              <a:rPr lang="tr-TR" smtClean="0"/>
              <a:pPr/>
              <a:t>10.4.2017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8A4E3925-901D-491A-A0FB-282F0AEE0EFA}" type="datetime1">
              <a:rPr lang="tr-TR" smtClean="0"/>
              <a:pPr/>
              <a:t>10.4.2017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76CDD544-3FFA-4F6F-8764-95A0A36FD094}" type="datetime1">
              <a:rPr lang="tr-TR" smtClean="0"/>
              <a:pPr/>
              <a:t>10.4.2017</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B0404D8B-8C2A-4051-880A-CB6CB83A23B1}" type="datetime1">
              <a:rPr lang="tr-TR" smtClean="0"/>
              <a:pPr/>
              <a:t>10.4.2017</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8C87FDE1-238F-4D5A-907F-09AA63C74248}" type="datetime1">
              <a:rPr lang="tr-TR" smtClean="0"/>
              <a:pPr/>
              <a:t>10.4.2017</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6993A3F9-8E3D-49C1-8466-3093F1FA2D51}" type="datetime1">
              <a:rPr lang="tr-TR" smtClean="0"/>
              <a:pPr/>
              <a:t>10.4.2017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1E8520E3-5610-4E40-B58B-AECC112E036F}" type="datetime1">
              <a:rPr lang="tr-TR" smtClean="0"/>
              <a:pPr/>
              <a:t>10.4.2017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2A8937F0-0F75-4AF3-9F66-394E28987B67}" type="datetime1">
              <a:rPr lang="tr-TR" smtClean="0"/>
              <a:pPr/>
              <a:t>10.4.2017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E783C0C9-973E-4303-A848-016508203FB6}" type="datetime1">
              <a:rPr lang="tr-TR" smtClean="0"/>
              <a:pPr/>
              <a:t>10.4.2017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82DBA4-79C1-4527-8701-B82CBCF74CA9}" type="datetime1">
              <a:rPr lang="tr-TR" smtClean="0"/>
              <a:pPr/>
              <a:t>10.4.2017</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42D171-7AF9-49DB-A417-EA7DC5E74438}"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27584" y="4293097"/>
            <a:ext cx="7772400" cy="576064"/>
          </a:xfrm>
        </p:spPr>
        <p:txBody>
          <a:bodyPr>
            <a:normAutofit fontScale="90000"/>
          </a:bodyPr>
          <a:lstStyle/>
          <a:p>
            <a:r>
              <a:rPr lang="tr-TR" b="1" dirty="0" smtClean="0"/>
              <a:t>SİİRT ÜNİVERSİTESİ</a:t>
            </a:r>
            <a:endParaRPr lang="tr-TR" b="1" dirty="0"/>
          </a:p>
        </p:txBody>
      </p:sp>
      <p:sp>
        <p:nvSpPr>
          <p:cNvPr id="3" name="2 Alt Başlık"/>
          <p:cNvSpPr>
            <a:spLocks noGrp="1"/>
          </p:cNvSpPr>
          <p:nvPr>
            <p:ph type="subTitle" idx="1"/>
          </p:nvPr>
        </p:nvSpPr>
        <p:spPr>
          <a:xfrm>
            <a:off x="1259632" y="4941168"/>
            <a:ext cx="6400800" cy="1752600"/>
          </a:xfrm>
        </p:spPr>
        <p:txBody>
          <a:bodyPr/>
          <a:lstStyle/>
          <a:p>
            <a:r>
              <a:rPr lang="tr-TR" b="1" dirty="0" smtClean="0">
                <a:solidFill>
                  <a:schemeClr val="tx1"/>
                </a:solidFill>
              </a:rPr>
              <a:t>İLAHİYAT FAKÜLTESİ DEKANLIĞI</a:t>
            </a:r>
            <a:r>
              <a:rPr lang="tr-TR" dirty="0" smtClean="0">
                <a:solidFill>
                  <a:schemeClr val="tx1"/>
                </a:solidFill>
              </a:rPr>
              <a:t/>
            </a:r>
            <a:br>
              <a:rPr lang="tr-TR" dirty="0" smtClean="0">
                <a:solidFill>
                  <a:schemeClr val="tx1"/>
                </a:solidFill>
              </a:rPr>
            </a:br>
            <a:r>
              <a:rPr lang="tr-TR" sz="2800" dirty="0" smtClean="0">
                <a:solidFill>
                  <a:schemeClr val="tx1"/>
                </a:solidFill>
              </a:rPr>
              <a:t>BRİFİNG RAPORU</a:t>
            </a:r>
            <a:r>
              <a:rPr lang="tr-TR" dirty="0" smtClean="0">
                <a:solidFill>
                  <a:schemeClr val="tx1"/>
                </a:solidFill>
              </a:rPr>
              <a:t/>
            </a:r>
            <a:br>
              <a:rPr lang="tr-TR" dirty="0" smtClean="0">
                <a:solidFill>
                  <a:schemeClr val="tx1"/>
                </a:solidFill>
              </a:rPr>
            </a:br>
            <a:r>
              <a:rPr lang="tr-TR" sz="2400" dirty="0" smtClean="0">
                <a:solidFill>
                  <a:schemeClr val="tx1"/>
                </a:solidFill>
              </a:rPr>
              <a:t>Siirt 2017</a:t>
            </a:r>
            <a:endParaRPr lang="tr-TR" dirty="0">
              <a:solidFill>
                <a:schemeClr val="tx1"/>
              </a:solidFill>
            </a:endParaRPr>
          </a:p>
        </p:txBody>
      </p:sp>
      <p:pic>
        <p:nvPicPr>
          <p:cNvPr id="1026" name="Picture 2" descr="C:\Users\Personel\Documents\İLAHİYAT FAKÜLTESİ\Logotype - Türkçe.png"/>
          <p:cNvPicPr>
            <a:picLocks noChangeAspect="1" noChangeArrowheads="1"/>
          </p:cNvPicPr>
          <p:nvPr/>
        </p:nvPicPr>
        <p:blipFill>
          <a:blip r:embed="rId2" cstate="print"/>
          <a:srcRect/>
          <a:stretch>
            <a:fillRect/>
          </a:stretch>
        </p:blipFill>
        <p:spPr bwMode="auto">
          <a:xfrm>
            <a:off x="2142675" y="332656"/>
            <a:ext cx="4858650" cy="36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4577" name="Rectangle 1"/>
          <p:cNvSpPr>
            <a:spLocks noChangeArrowheads="1"/>
          </p:cNvSpPr>
          <p:nvPr/>
        </p:nvSpPr>
        <p:spPr bwMode="auto">
          <a:xfrm>
            <a:off x="395536" y="764704"/>
            <a:ext cx="820891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Misyon</a:t>
            </a:r>
            <a:endParaRPr kumimoji="0" lang="tr-TR"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Din bilimleri alanında araştırmalar yapmak ve bilimsel etkinlikler düzenleyerek ilim dünyasına katkıda bulunmak, toplumun alanımızla ilgili ihtiyaç ve taleplerini karşılamaktır.Ayrıca 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endParaRPr kumimoji="0" lang="tr-TR"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4578" name="Rectangle 2"/>
          <p:cNvSpPr>
            <a:spLocks noChangeArrowheads="1"/>
          </p:cNvSpPr>
          <p:nvPr/>
        </p:nvSpPr>
        <p:spPr bwMode="auto">
          <a:xfrm>
            <a:off x="395536" y="3429000"/>
            <a:ext cx="8208912"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Vizyon</a:t>
            </a:r>
            <a:endParaRPr kumimoji="0" lang="tr-T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r>
              <a:rPr kumimoji="0" lang="tr-TR"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3553" name="Rectangle 1"/>
          <p:cNvSpPr>
            <a:spLocks noChangeArrowheads="1"/>
          </p:cNvSpPr>
          <p:nvPr/>
        </p:nvSpPr>
        <p:spPr bwMode="auto">
          <a:xfrm>
            <a:off x="539552" y="940079"/>
            <a:ext cx="7992888" cy="5386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Görev, Yetki ve Sorumluluklar</a:t>
            </a:r>
          </a:p>
          <a:p>
            <a:pPr marL="0" marR="0" lvl="0" indent="0" algn="ctr" defTabSz="914400" rtl="0" eaLnBrk="1" fontAlgn="base" latinLnBrk="0" hangingPunct="1">
              <a:lnSpc>
                <a:spcPct val="100000"/>
              </a:lnSpc>
              <a:spcBef>
                <a:spcPct val="0"/>
              </a:spcBef>
              <a:spcAft>
                <a:spcPct val="0"/>
              </a:spcAft>
              <a:buClrTx/>
              <a:buSzTx/>
              <a:buFontTx/>
              <a:buNone/>
              <a:tabLst>
                <a:tab pos="539750" algn="l"/>
              </a:tabLst>
            </a:pP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Fakültemiz,16.12.2011 tarih ve 2605 sayılı Bakanlar Kurulu kararınca kurulmuştur. YÖK Yürütme Kurulunca fakülte bünyesinde üç bölüm altında anabilim ve bilim dallarının açılması uygun görülmüştür.  2013-2014 eğitim-öğretim yılında 203 öğrenciyle eğitime başlamıştır.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Fakültemizin amacı; vermiş olduğu lisans eğitimiyle ilahiyat alanında uzman ilahiyatçılar yetiştirmek, böylelikle toplumda doğru din anlayışının yaygınlaşmasını sağlamaktır. Öte yandan akademik faaliyetler ve lisansüstü eğitim aracılığıyla ilim dünyasına katkı sunmak ve belli alanlarda derinlemesine uzmanlaşan akademisyenler yetiştirmektir.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Mezunlarımız, Milli Eğitim Bakanlığı’nda İlköğretim ve Ortaöğretim kurumlarında Din Kültürü ve Ahlak Bilgisi Öğretmenliği ile İmam Hatip Liselerinde meslek dersleri öğretmenliği, Diyanet İşleri Başkanlığı’nda imam-hatiplik, vaizlik ve müftülük gibi görevleri alabilmektedir. Bunun yanı sıra belirli aşamaları kaydeden mezunlarımız akademisyenliğe de adım atabilmektedir.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55357"/>
            <a:ext cx="1044780" cy="73931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5" name="44 Dikdörtgen"/>
          <p:cNvSpPr/>
          <p:nvPr/>
        </p:nvSpPr>
        <p:spPr>
          <a:xfrm>
            <a:off x="1307638" y="152196"/>
            <a:ext cx="5736189" cy="1200329"/>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36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ORGANİZASYON</a:t>
            </a:r>
          </a:p>
          <a:p>
            <a:pPr algn="ctr"/>
            <a:r>
              <a:rPr lang="tr-TR"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ŞEMASI</a:t>
            </a:r>
          </a:p>
        </p:txBody>
      </p:sp>
      <p:graphicFrame>
        <p:nvGraphicFramePr>
          <p:cNvPr id="5" name="4 Diyagram"/>
          <p:cNvGraphicFramePr/>
          <p:nvPr>
            <p:extLst>
              <p:ext uri="{D42A27DB-BD31-4B8C-83A1-F6EECF244321}">
                <p14:modId xmlns:p14="http://schemas.microsoft.com/office/powerpoint/2010/main" val="3963007596"/>
              </p:ext>
            </p:extLst>
          </p:nvPr>
        </p:nvGraphicFramePr>
        <p:xfrm>
          <a:off x="1127732" y="1484784"/>
          <a:ext cx="6096000" cy="47660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17986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55355"/>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pic>
        <p:nvPicPr>
          <p:cNvPr id="4" name="3 Resim" descr="C:\Users\Personel\Desktop\Yeni Resim t.bmp"/>
          <p:cNvPicPr/>
          <p:nvPr/>
        </p:nvPicPr>
        <p:blipFill>
          <a:blip r:embed="rId3" cstate="print"/>
          <a:srcRect/>
          <a:stretch>
            <a:fillRect/>
          </a:stretch>
        </p:blipFill>
        <p:spPr bwMode="auto">
          <a:xfrm>
            <a:off x="1907704" y="836712"/>
            <a:ext cx="5646803" cy="5832048"/>
          </a:xfrm>
          <a:prstGeom prst="rect">
            <a:avLst/>
          </a:prstGeom>
          <a:ln w="88900" cap="sq" cmpd="thickThin">
            <a:solidFill>
              <a:srgbClr val="000000"/>
            </a:solidFill>
            <a:prstDash val="solid"/>
            <a:miter lim="800000"/>
          </a:ln>
          <a:effectLst>
            <a:innerShdw blurRad="76200">
              <a:srgbClr val="000000"/>
            </a:innerShdw>
          </a:effectLst>
        </p:spPr>
      </p:pic>
      <p:sp>
        <p:nvSpPr>
          <p:cNvPr id="5" name="4 Dikdörtgen"/>
          <p:cNvSpPr/>
          <p:nvPr/>
        </p:nvSpPr>
        <p:spPr>
          <a:xfrm>
            <a:off x="3304025" y="260648"/>
            <a:ext cx="2774734" cy="5232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Fakülte kurulu</a:t>
            </a:r>
            <a:endParaRPr lang="tr-TR" sz="28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pic>
        <p:nvPicPr>
          <p:cNvPr id="4" name="3 Resim" descr="C:\Users\Personel\Desktop\Yeni Resim.bmp"/>
          <p:cNvPicPr/>
          <p:nvPr/>
        </p:nvPicPr>
        <p:blipFill>
          <a:blip r:embed="rId3" cstate="print"/>
          <a:srcRect/>
          <a:stretch>
            <a:fillRect/>
          </a:stretch>
        </p:blipFill>
        <p:spPr bwMode="auto">
          <a:xfrm>
            <a:off x="1691680" y="836712"/>
            <a:ext cx="5760028" cy="5616024"/>
          </a:xfrm>
          <a:prstGeom prst="rect">
            <a:avLst/>
          </a:prstGeom>
          <a:ln w="88900" cap="sq" cmpd="thickThin">
            <a:solidFill>
              <a:srgbClr val="000000"/>
            </a:solidFill>
            <a:prstDash val="solid"/>
            <a:miter lim="800000"/>
          </a:ln>
          <a:effectLst>
            <a:innerShdw blurRad="76200">
              <a:srgbClr val="000000"/>
            </a:innerShdw>
          </a:effectLst>
        </p:spPr>
      </p:pic>
      <p:sp>
        <p:nvSpPr>
          <p:cNvPr id="5" name="4 Dikdörtgen"/>
          <p:cNvSpPr/>
          <p:nvPr/>
        </p:nvSpPr>
        <p:spPr>
          <a:xfrm>
            <a:off x="2383592" y="188640"/>
            <a:ext cx="4271234" cy="5232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28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Fakülte YÖNETİM kurulu</a:t>
            </a:r>
            <a:endParaRPr lang="tr-TR" sz="28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915816" y="260648"/>
            <a:ext cx="3600400" cy="646331"/>
          </a:xfrm>
          <a:prstGeom prst="rect">
            <a:avLst/>
          </a:prstGeom>
        </p:spPr>
        <p:txBody>
          <a:bodyPr wrap="square">
            <a:spAutoFit/>
          </a:bodyPr>
          <a:lstStyle/>
          <a:p>
            <a:pPr algn="ctr"/>
            <a:r>
              <a:rPr lang="tr-TR" b="1" dirty="0" smtClean="0">
                <a:solidFill>
                  <a:srgbClr val="C00000"/>
                </a:solidFill>
              </a:rPr>
              <a:t>Personel Durumu</a:t>
            </a:r>
          </a:p>
          <a:p>
            <a:pPr algn="ctr"/>
            <a:r>
              <a:rPr lang="tr-TR" b="1" dirty="0" smtClean="0">
                <a:solidFill>
                  <a:srgbClr val="C00000"/>
                </a:solidFill>
              </a:rPr>
              <a:t>(Akademik)</a:t>
            </a:r>
            <a:endParaRPr lang="tr-TR" dirty="0">
              <a:solidFill>
                <a:srgbClr val="C00000"/>
              </a:solidFill>
            </a:endParaRPr>
          </a:p>
        </p:txBody>
      </p:sp>
      <p:graphicFrame>
        <p:nvGraphicFramePr>
          <p:cNvPr id="6" name="5 Tablo"/>
          <p:cNvGraphicFramePr>
            <a:graphicFrameLocks noGrp="1"/>
          </p:cNvGraphicFramePr>
          <p:nvPr>
            <p:extLst>
              <p:ext uri="{D42A27DB-BD31-4B8C-83A1-F6EECF244321}">
                <p14:modId xmlns:p14="http://schemas.microsoft.com/office/powerpoint/2010/main" val="950662323"/>
              </p:ext>
            </p:extLst>
          </p:nvPr>
        </p:nvGraphicFramePr>
        <p:xfrm>
          <a:off x="1619672" y="1196752"/>
          <a:ext cx="6624736" cy="2320284"/>
        </p:xfrm>
        <a:graphic>
          <a:graphicData uri="http://schemas.openxmlformats.org/drawingml/2006/table">
            <a:tbl>
              <a:tblPr/>
              <a:tblGrid>
                <a:gridCol w="3720742"/>
                <a:gridCol w="816552"/>
                <a:gridCol w="816944"/>
                <a:gridCol w="1270498"/>
              </a:tblGrid>
              <a:tr h="200022">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Akademik Personel Kadro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00022">
                <a:tc row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Unvan</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Kadroların Doluluk </a:t>
                      </a:r>
                      <a:r>
                        <a:rPr lang="tr-TR" sz="1200" b="1" dirty="0" smtClean="0">
                          <a:solidFill>
                            <a:srgbClr val="000000"/>
                          </a:solidFill>
                          <a:latin typeface="Times New Roman"/>
                          <a:ea typeface="Times New Roman"/>
                          <a:cs typeface="Times New Roman"/>
                        </a:rPr>
                        <a:t>Oranı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r>
              <a:tr h="200022">
                <a:tc vMerge="1">
                  <a:txBody>
                    <a:bodyPr/>
                    <a:lstStyle/>
                    <a:p>
                      <a:endParaRPr lang="tr-TR"/>
                    </a:p>
                  </a:txBody>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Dolu</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Boş</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Toplam</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Profesör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3</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3</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Doçent</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Yrd. Doçent</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pitchFamily="18" charset="0"/>
                          <a:ea typeface="Calibri"/>
                          <a:cs typeface="Times New Roman" pitchFamily="18" charset="0"/>
                        </a:rPr>
                        <a:t>15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15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Öğretim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pitchFamily="18" charset="0"/>
                          <a:ea typeface="Calibri"/>
                          <a:cs typeface="Times New Roman" pitchFamily="18" charset="0"/>
                        </a:rPr>
                        <a:t>9</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Times New Roman"/>
                          <a:cs typeface="Times New Roman" pitchFamily="18" charset="0"/>
                        </a:rPr>
                        <a:t>9</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Araştırma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pitchFamily="18" charset="0"/>
                          <a:ea typeface="Times New Roman"/>
                          <a:cs typeface="Times New Roman" pitchFamily="18" charset="0"/>
                        </a:rPr>
                        <a:t>11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pitchFamily="18" charset="0"/>
                          <a:ea typeface="Times New Roman"/>
                          <a:cs typeface="Times New Roman" pitchFamily="18" charset="0"/>
                        </a:rPr>
                        <a:t>11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ÖYP(35.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 (39.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45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45</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21" name="20 Tablo"/>
          <p:cNvGraphicFramePr>
            <a:graphicFrameLocks noGrp="1"/>
          </p:cNvGraphicFramePr>
          <p:nvPr/>
        </p:nvGraphicFramePr>
        <p:xfrm>
          <a:off x="1619672" y="3789040"/>
          <a:ext cx="6624736" cy="1800199"/>
        </p:xfrm>
        <a:graphic>
          <a:graphicData uri="http://schemas.openxmlformats.org/drawingml/2006/table">
            <a:tbl>
              <a:tblPr/>
              <a:tblGrid>
                <a:gridCol w="1760759"/>
                <a:gridCol w="1226668"/>
                <a:gridCol w="2598802"/>
                <a:gridCol w="1038507"/>
              </a:tblGrid>
              <a:tr h="326989">
                <a:tc gridSpan="4">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Yabancı Uyruklu Akademik Personel </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94642">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Unvan</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Geldiği Ülke</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Çalıştığı Bölüm</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Kişi Sayısı</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94642">
                <a:tc>
                  <a:txBody>
                    <a:bodyPr/>
                    <a:lstStyle/>
                    <a:p>
                      <a:pP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Profesör</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Suriye</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Temel İslam Bilimleri</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1</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a:txBody>
                    <a:bodyPr/>
                    <a:lstStyle/>
                    <a:p>
                      <a:pP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Doçent</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0</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0</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0</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a:txBody>
                    <a:bodyPr/>
                    <a:lstStyle/>
                    <a:p>
                      <a:pP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Öğretim Görevlisi</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Suriye</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Temel İslam Bilimleri</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ahoma" pitchFamily="34" charset="0"/>
                          <a:cs typeface="Times New Roman" pitchFamily="18" charset="0"/>
                        </a:rPr>
                        <a:t>5</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gridSpan="3">
                  <a:txBody>
                    <a:bodyPr/>
                    <a:lstStyle/>
                    <a:p>
                      <a:pP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TOPLAM</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6</a:t>
                      </a:r>
                      <a:endParaRPr lang="tr-TR" sz="140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691680" y="1052737"/>
          <a:ext cx="6264697" cy="1152130"/>
        </p:xfrm>
        <a:graphic>
          <a:graphicData uri="http://schemas.openxmlformats.org/drawingml/2006/table">
            <a:tbl>
              <a:tblPr/>
              <a:tblGrid>
                <a:gridCol w="2748809"/>
                <a:gridCol w="784981"/>
                <a:gridCol w="1269052"/>
                <a:gridCol w="1461855"/>
              </a:tblGrid>
              <a:tr h="230426">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 (Kadroların Doluluk Oranına Göre)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30426">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Dolu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Boş</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0426">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Genel İdari Hizmetler Sınıfı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6</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6</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Teknik Hizmetleri Sınıfı</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extLst>
              <p:ext uri="{D42A27DB-BD31-4B8C-83A1-F6EECF244321}">
                <p14:modId xmlns:p14="http://schemas.microsoft.com/office/powerpoint/2010/main" val="1131828388"/>
              </p:ext>
            </p:extLst>
          </p:nvPr>
        </p:nvGraphicFramePr>
        <p:xfrm>
          <a:off x="1691680" y="2780928"/>
          <a:ext cx="6264696" cy="1440161"/>
        </p:xfrm>
        <a:graphic>
          <a:graphicData uri="http://schemas.openxmlformats.org/drawingml/2006/table">
            <a:tbl>
              <a:tblPr/>
              <a:tblGrid>
                <a:gridCol w="4921769"/>
                <a:gridCol w="1342927"/>
              </a:tblGrid>
              <a:tr h="298966">
                <a:tc grid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Kadrolara Göre Dağılımı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28239">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Kadro Unvanı</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Fakülte Sekreteri</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Bilgisayar İşletmeni </a:t>
                      </a:r>
                      <a:r>
                        <a:rPr lang="tr-TR" sz="1200" smtClean="0">
                          <a:solidFill>
                            <a:srgbClr val="000000"/>
                          </a:solidFill>
                          <a:latin typeface="Times New Roman"/>
                          <a:ea typeface="Times New Roman"/>
                          <a:cs typeface="Times New Roman"/>
                        </a:rPr>
                        <a:t>/ Memur</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smtClean="0">
                          <a:solidFill>
                            <a:srgbClr val="000000"/>
                          </a:solidFill>
                          <a:latin typeface="Times New Roman"/>
                          <a:ea typeface="Times New Roman"/>
                          <a:cs typeface="Times New Roman"/>
                        </a:rPr>
                        <a:t>Hizmetli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Teknisyen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6" name="5 Tablo"/>
          <p:cNvGraphicFramePr>
            <a:graphicFrameLocks noGrp="1"/>
          </p:cNvGraphicFramePr>
          <p:nvPr>
            <p:extLst>
              <p:ext uri="{D42A27DB-BD31-4B8C-83A1-F6EECF244321}">
                <p14:modId xmlns:p14="http://schemas.microsoft.com/office/powerpoint/2010/main" val="2288976125"/>
              </p:ext>
            </p:extLst>
          </p:nvPr>
        </p:nvGraphicFramePr>
        <p:xfrm>
          <a:off x="1619672" y="4797152"/>
          <a:ext cx="6264696" cy="864098"/>
        </p:xfrm>
        <a:graphic>
          <a:graphicData uri="http://schemas.openxmlformats.org/drawingml/2006/table">
            <a:tbl>
              <a:tblPr/>
              <a:tblGrid>
                <a:gridCol w="1111734"/>
                <a:gridCol w="1131710"/>
                <a:gridCol w="469077"/>
                <a:gridCol w="1086248"/>
                <a:gridCol w="708782"/>
                <a:gridCol w="1757145"/>
              </a:tblGrid>
              <a:tr h="309759">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Eğitim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09759">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İlköğretim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Lise</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Ön 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Y.L. ve Doktora</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4580">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Kişi Sayısı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638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6 Dikdörtgen"/>
          <p:cNvSpPr/>
          <p:nvPr/>
        </p:nvSpPr>
        <p:spPr>
          <a:xfrm>
            <a:off x="3851920" y="404664"/>
            <a:ext cx="1846852" cy="646331"/>
          </a:xfrm>
          <a:prstGeom prst="rect">
            <a:avLst/>
          </a:prstGeom>
        </p:spPr>
        <p:txBody>
          <a:bodyPr wrap="none">
            <a:spAutoFit/>
          </a:bodyPr>
          <a:lstStyle/>
          <a:p>
            <a:pPr algn="ctr"/>
            <a:r>
              <a:rPr lang="tr-TR" b="1" dirty="0" smtClean="0">
                <a:solidFill>
                  <a:srgbClr val="C00000"/>
                </a:solidFill>
              </a:rPr>
              <a:t>Personel Durumu</a:t>
            </a:r>
          </a:p>
          <a:p>
            <a:pPr algn="ctr"/>
            <a:r>
              <a:rPr lang="tr-TR" b="1" dirty="0" smtClean="0">
                <a:solidFill>
                  <a:srgbClr val="C00000"/>
                </a:solidFill>
              </a:rPr>
              <a:t>(İdari)</a:t>
            </a:r>
            <a:endParaRPr lang="tr-TR" dirty="0">
              <a:solidFill>
                <a:srgbClr val="C0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3" name="2 Dikdörtgen"/>
          <p:cNvSpPr/>
          <p:nvPr/>
        </p:nvSpPr>
        <p:spPr>
          <a:xfrm>
            <a:off x="3347864" y="332656"/>
            <a:ext cx="2183996" cy="369332"/>
          </a:xfrm>
          <a:prstGeom prst="rect">
            <a:avLst/>
          </a:prstGeom>
        </p:spPr>
        <p:txBody>
          <a:bodyPr wrap="none">
            <a:spAutoFit/>
          </a:bodyPr>
          <a:lstStyle/>
          <a:p>
            <a:pPr algn="ctr"/>
            <a:r>
              <a:rPr lang="tr-TR" b="1" dirty="0" smtClean="0">
                <a:solidFill>
                  <a:srgbClr val="C00000"/>
                </a:solidFill>
              </a:rPr>
              <a:t>Akademik Çalışmalar</a:t>
            </a:r>
          </a:p>
        </p:txBody>
      </p:sp>
      <p:graphicFrame>
        <p:nvGraphicFramePr>
          <p:cNvPr id="6" name="Tablo 5"/>
          <p:cNvGraphicFramePr>
            <a:graphicFrameLocks noGrp="1"/>
          </p:cNvGraphicFramePr>
          <p:nvPr>
            <p:extLst>
              <p:ext uri="{D42A27DB-BD31-4B8C-83A1-F6EECF244321}">
                <p14:modId xmlns:p14="http://schemas.microsoft.com/office/powerpoint/2010/main" val="1436016097"/>
              </p:ext>
            </p:extLst>
          </p:nvPr>
        </p:nvGraphicFramePr>
        <p:xfrm>
          <a:off x="1619672" y="712528"/>
          <a:ext cx="6696744" cy="5524784"/>
        </p:xfrm>
        <a:graphic>
          <a:graphicData uri="http://schemas.openxmlformats.org/drawingml/2006/table">
            <a:tbl>
              <a:tblPr firstRow="1" firstCol="1" lastRow="1" lastCol="1" bandRow="1" bandCol="1">
                <a:tableStyleId>{46F890A9-2807-4EBB-B81D-B2AA78EC7F39}</a:tableStyleId>
              </a:tblPr>
              <a:tblGrid>
                <a:gridCol w="335009"/>
                <a:gridCol w="785825"/>
                <a:gridCol w="828562"/>
                <a:gridCol w="964359"/>
                <a:gridCol w="1109116"/>
                <a:gridCol w="838213"/>
                <a:gridCol w="890602"/>
                <a:gridCol w="945058"/>
              </a:tblGrid>
              <a:tr h="278515">
                <a:tc gridSpan="8">
                  <a:txBody>
                    <a:bodyPr/>
                    <a:lstStyle/>
                    <a:p>
                      <a:pPr marL="1536700">
                        <a:spcAft>
                          <a:spcPts val="0"/>
                        </a:spcAft>
                      </a:pPr>
                      <a:r>
                        <a:rPr lang="en-US" sz="1200" dirty="0" smtClean="0">
                          <a:effectLst/>
                        </a:rPr>
                        <a:t> </a:t>
                      </a:r>
                      <a:r>
                        <a:rPr lang="tr-TR" sz="1200" dirty="0" smtClean="0">
                          <a:effectLst/>
                        </a:rPr>
                        <a:t>( </a:t>
                      </a:r>
                      <a:r>
                        <a:rPr lang="en-US" sz="1200" dirty="0" smtClean="0">
                          <a:effectLst/>
                        </a:rPr>
                        <a:t>Diğer Yayı</a:t>
                      </a:r>
                      <a:r>
                        <a:rPr lang="tr-TR" sz="1200" dirty="0" smtClean="0">
                          <a:effectLst/>
                        </a:rPr>
                        <a:t>m</a:t>
                      </a:r>
                      <a:r>
                        <a:rPr lang="en-US" sz="1200" dirty="0" err="1" smtClean="0">
                          <a:effectLst/>
                        </a:rPr>
                        <a:t>lanan</a:t>
                      </a:r>
                      <a:r>
                        <a:rPr lang="en-US" sz="1200" dirty="0" smtClean="0">
                          <a:effectLst/>
                        </a:rPr>
                        <a:t> </a:t>
                      </a:r>
                      <a:r>
                        <a:rPr lang="en-US" sz="1200" dirty="0">
                          <a:effectLst/>
                        </a:rPr>
                        <a:t>Makale </a:t>
                      </a:r>
                      <a:r>
                        <a:rPr lang="tr-TR" sz="1200" dirty="0" smtClean="0">
                          <a:effectLst/>
                        </a:rPr>
                        <a:t> </a:t>
                      </a:r>
                      <a:r>
                        <a:rPr lang="en-US" sz="1200" dirty="0" smtClean="0">
                          <a:effectLst/>
                        </a:rPr>
                        <a:t>Sayıları</a:t>
                      </a:r>
                      <a:r>
                        <a:rPr lang="tr-TR" sz="1200" dirty="0" smtClean="0">
                          <a:effectLst/>
                        </a:rPr>
                        <a:t> </a:t>
                      </a:r>
                      <a:r>
                        <a:rPr lang="en-US" sz="1200" dirty="0" smtClean="0">
                          <a:effectLst/>
                        </a:rPr>
                        <a:t>)</a:t>
                      </a:r>
                      <a:r>
                        <a:rPr lang="tr-TR" sz="1200" dirty="0" smtClean="0">
                          <a:effectLst/>
                        </a:rPr>
                        <a:t> </a:t>
                      </a:r>
                      <a:endParaRPr lang="tr-TR" sz="11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808239">
                <a:tc>
                  <a:txBody>
                    <a:bodyPr/>
                    <a:lstStyle/>
                    <a:p>
                      <a:pPr marL="28575">
                        <a:spcBef>
                          <a:spcPts val="765"/>
                        </a:spcBef>
                        <a:spcAft>
                          <a:spcPts val="0"/>
                        </a:spcAft>
                      </a:pPr>
                      <a:r>
                        <a:rPr lang="en-US" sz="1200">
                          <a:effectLst/>
                        </a:rPr>
                        <a:t>Sıra</a:t>
                      </a:r>
                      <a:endParaRPr lang="tr-TR" sz="1100">
                        <a:effectLst/>
                      </a:endParaRPr>
                    </a:p>
                    <a:p>
                      <a:pPr marL="58420">
                        <a:spcAft>
                          <a:spcPts val="0"/>
                        </a:spcAft>
                      </a:pPr>
                      <a:r>
                        <a:rPr lang="en-US" sz="1200">
                          <a:effectLst/>
                        </a:rPr>
                        <a:t>No</a:t>
                      </a:r>
                      <a:endParaRPr lang="tr-TR" sz="1100">
                        <a:effectLst/>
                        <a:latin typeface="Times New Roman"/>
                        <a:ea typeface="Times New Roman"/>
                      </a:endParaRPr>
                    </a:p>
                  </a:txBody>
                  <a:tcPr marL="0" marR="0" marT="0" marB="0"/>
                </a:tc>
                <a:tc>
                  <a:txBody>
                    <a:bodyPr/>
                    <a:lstStyle/>
                    <a:p>
                      <a:pPr marL="29845">
                        <a:spcBef>
                          <a:spcPts val="15"/>
                        </a:spcBef>
                        <a:spcAft>
                          <a:spcPts val="0"/>
                        </a:spcAft>
                      </a:pPr>
                      <a:r>
                        <a:rPr lang="en-US" sz="1250">
                          <a:effectLst/>
                        </a:rPr>
                        <a:t> </a:t>
                      </a:r>
                      <a:endParaRPr lang="tr-TR" sz="1100">
                        <a:effectLst/>
                      </a:endParaRPr>
                    </a:p>
                    <a:p>
                      <a:pPr marL="27940">
                        <a:spcAft>
                          <a:spcPts val="0"/>
                        </a:spcAft>
                      </a:pPr>
                      <a:r>
                        <a:rPr lang="en-US" sz="1200">
                          <a:effectLst/>
                        </a:rPr>
                        <a:t>Unvan</a:t>
                      </a:r>
                      <a:endParaRPr lang="tr-TR" sz="1100">
                        <a:effectLst/>
                        <a:latin typeface="Times New Roman"/>
                        <a:ea typeface="Times New Roman"/>
                      </a:endParaRPr>
                    </a:p>
                  </a:txBody>
                  <a:tcPr marL="0" marR="0" marT="0" marB="0"/>
                </a:tc>
                <a:tc>
                  <a:txBody>
                    <a:bodyPr/>
                    <a:lstStyle/>
                    <a:p>
                      <a:pPr marL="29845">
                        <a:spcBef>
                          <a:spcPts val="15"/>
                        </a:spcBef>
                        <a:spcAft>
                          <a:spcPts val="0"/>
                        </a:spcAft>
                      </a:pPr>
                      <a:r>
                        <a:rPr lang="en-US" sz="1250">
                          <a:effectLst/>
                        </a:rPr>
                        <a:t> </a:t>
                      </a:r>
                      <a:endParaRPr lang="tr-TR" sz="1100">
                        <a:effectLst/>
                      </a:endParaRPr>
                    </a:p>
                    <a:p>
                      <a:pPr marL="70485">
                        <a:spcAft>
                          <a:spcPts val="0"/>
                        </a:spcAft>
                      </a:pPr>
                      <a:r>
                        <a:rPr lang="en-US" sz="1200">
                          <a:effectLst/>
                        </a:rPr>
                        <a:t>Adı Soyadı</a:t>
                      </a:r>
                      <a:endParaRPr lang="tr-TR" sz="1100">
                        <a:effectLst/>
                        <a:latin typeface="Times New Roman"/>
                        <a:ea typeface="Times New Roman"/>
                      </a:endParaRPr>
                    </a:p>
                  </a:txBody>
                  <a:tcPr marL="0" marR="0" marT="0" marB="0"/>
                </a:tc>
                <a:tc>
                  <a:txBody>
                    <a:bodyPr/>
                    <a:lstStyle/>
                    <a:p>
                      <a:pPr marL="24130" marR="60325" algn="ctr">
                        <a:spcBef>
                          <a:spcPts val="75"/>
                        </a:spcBef>
                        <a:spcAft>
                          <a:spcPts val="0"/>
                        </a:spcAft>
                      </a:pPr>
                      <a:r>
                        <a:rPr lang="en-US" sz="1200">
                          <a:effectLst/>
                        </a:rPr>
                        <a:t>Uluslar arası Hakemli Dergi</a:t>
                      </a:r>
                      <a:endParaRPr lang="tr-TR" sz="1100">
                        <a:effectLst/>
                        <a:latin typeface="Times New Roman"/>
                        <a:ea typeface="Times New Roman"/>
                      </a:endParaRPr>
                    </a:p>
                  </a:txBody>
                  <a:tcPr marL="0" marR="0" marT="0" marB="0"/>
                </a:tc>
                <a:tc>
                  <a:txBody>
                    <a:bodyPr/>
                    <a:lstStyle/>
                    <a:p>
                      <a:pPr marL="115570" marR="151765" algn="ctr">
                        <a:spcBef>
                          <a:spcPts val="75"/>
                        </a:spcBef>
                        <a:spcAft>
                          <a:spcPts val="0"/>
                        </a:spcAft>
                      </a:pPr>
                      <a:r>
                        <a:rPr lang="en-US" sz="1200">
                          <a:effectLst/>
                        </a:rPr>
                        <a:t>Uluslararası Hakemsiz Dergiler</a:t>
                      </a:r>
                      <a:endParaRPr lang="tr-TR" sz="1100">
                        <a:effectLst/>
                        <a:latin typeface="Times New Roman"/>
                        <a:ea typeface="Times New Roman"/>
                      </a:endParaRPr>
                    </a:p>
                  </a:txBody>
                  <a:tcPr marL="0" marR="0" marT="0" marB="0"/>
                </a:tc>
                <a:tc>
                  <a:txBody>
                    <a:bodyPr/>
                    <a:lstStyle/>
                    <a:p>
                      <a:pPr marL="90805" marR="114935" indent="62865">
                        <a:spcBef>
                          <a:spcPts val="75"/>
                        </a:spcBef>
                        <a:spcAft>
                          <a:spcPts val="0"/>
                        </a:spcAft>
                      </a:pPr>
                      <a:r>
                        <a:rPr lang="en-US" sz="1200">
                          <a:effectLst/>
                        </a:rPr>
                        <a:t>Ulusal Hakemli Dergiler</a:t>
                      </a:r>
                      <a:endParaRPr lang="tr-TR" sz="1100">
                        <a:effectLst/>
                        <a:latin typeface="Times New Roman"/>
                        <a:ea typeface="Times New Roman"/>
                      </a:endParaRPr>
                    </a:p>
                  </a:txBody>
                  <a:tcPr marL="0" marR="0" marT="0" marB="0"/>
                </a:tc>
                <a:tc>
                  <a:txBody>
                    <a:bodyPr/>
                    <a:lstStyle/>
                    <a:p>
                      <a:pPr marL="73025" marR="107950" algn="ctr">
                        <a:spcBef>
                          <a:spcPts val="75"/>
                        </a:spcBef>
                        <a:spcAft>
                          <a:spcPts val="0"/>
                        </a:spcAft>
                      </a:pPr>
                      <a:r>
                        <a:rPr lang="en-US" sz="1200">
                          <a:effectLst/>
                        </a:rPr>
                        <a:t>Ulusal Hakemsiz Dergiler</a:t>
                      </a:r>
                      <a:endParaRPr lang="tr-TR" sz="1100">
                        <a:effectLst/>
                        <a:latin typeface="Times New Roman"/>
                        <a:ea typeface="Times New Roman"/>
                      </a:endParaRPr>
                    </a:p>
                  </a:txBody>
                  <a:tcPr marL="0" marR="0" marT="0" marB="0"/>
                </a:tc>
                <a:tc>
                  <a:txBody>
                    <a:bodyPr/>
                    <a:lstStyle/>
                    <a:p>
                      <a:pPr marL="29845">
                        <a:spcBef>
                          <a:spcPts val="15"/>
                        </a:spcBef>
                        <a:spcAft>
                          <a:spcPts val="0"/>
                        </a:spcAft>
                      </a:pPr>
                      <a:r>
                        <a:rPr lang="en-US" sz="1250">
                          <a:effectLst/>
                        </a:rPr>
                        <a:t> </a:t>
                      </a:r>
                      <a:endParaRPr lang="tr-TR" sz="1100">
                        <a:effectLst/>
                      </a:endParaRPr>
                    </a:p>
                    <a:p>
                      <a:pPr marL="89535">
                        <a:spcAft>
                          <a:spcPts val="0"/>
                        </a:spcAft>
                      </a:pPr>
                      <a:r>
                        <a:rPr lang="en-US" sz="1200">
                          <a:effectLst/>
                        </a:rPr>
                        <a:t>TOPLAM</a:t>
                      </a:r>
                      <a:endParaRPr lang="tr-TR" sz="1100">
                        <a:effectLst/>
                        <a:latin typeface="Times New Roman"/>
                        <a:ea typeface="Times New Roman"/>
                      </a:endParaRPr>
                    </a:p>
                  </a:txBody>
                  <a:tcPr marL="0" marR="0" marT="0" marB="0"/>
                </a:tc>
              </a:tr>
              <a:tr h="531544">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Prof. Dr. </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Cemalettin ERDEMCİ</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r>
              <a:tr h="531544">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Necati SÜMER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5</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6</a:t>
                      </a:r>
                      <a:endParaRPr lang="tr-TR" sz="1100">
                        <a:effectLst/>
                        <a:latin typeface="Times New Roman"/>
                        <a:ea typeface="Times New Roman"/>
                      </a:endParaRPr>
                    </a:p>
                  </a:txBody>
                  <a:tcPr marL="0" marR="0" marT="0" marB="0"/>
                </a:tc>
              </a:tr>
              <a:tr h="500598">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M. Saki ÇAKIR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2</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4</a:t>
                      </a:r>
                      <a:endParaRPr lang="tr-TR" sz="1100">
                        <a:effectLst/>
                        <a:latin typeface="Times New Roman"/>
                        <a:ea typeface="Times New Roman"/>
                      </a:endParaRPr>
                    </a:p>
                  </a:txBody>
                  <a:tcPr marL="0" marR="0" marT="0" marB="0"/>
                </a:tc>
              </a:tr>
              <a:tr h="520622">
                <a:tc>
                  <a:txBody>
                    <a:bodyPr/>
                    <a:lstStyle/>
                    <a:p>
                      <a:pPr algn="ctr">
                        <a:spcAft>
                          <a:spcPts val="0"/>
                        </a:spcAft>
                      </a:pPr>
                      <a:r>
                        <a:rPr lang="en-US" sz="1100">
                          <a:effectLst/>
                        </a:rPr>
                        <a:t>4</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İbrahim BARCA</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6</a:t>
                      </a:r>
                      <a:endParaRPr lang="tr-TR" sz="1100">
                        <a:effectLst/>
                        <a:latin typeface="Times New Roman"/>
                        <a:ea typeface="Times New Roman"/>
                      </a:endParaRPr>
                    </a:p>
                  </a:txBody>
                  <a:tcPr marL="0" marR="0" marT="0" marB="0"/>
                </a:tc>
              </a:tr>
              <a:tr h="515161">
                <a:tc>
                  <a:txBody>
                    <a:bodyPr/>
                    <a:lstStyle/>
                    <a:p>
                      <a:pPr algn="ctr">
                        <a:spcAft>
                          <a:spcPts val="0"/>
                        </a:spcAft>
                      </a:pPr>
                      <a:r>
                        <a:rPr lang="en-US" sz="1100">
                          <a:effectLst/>
                        </a:rPr>
                        <a:t>5</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Ahmet BOZYİĞİT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r>
              <a:tr h="509700">
                <a:tc>
                  <a:txBody>
                    <a:bodyPr/>
                    <a:lstStyle/>
                    <a:p>
                      <a:pPr algn="ctr">
                        <a:spcAft>
                          <a:spcPts val="0"/>
                        </a:spcAft>
                      </a:pPr>
                      <a:r>
                        <a:rPr lang="en-US" sz="1100">
                          <a:effectLst/>
                        </a:rPr>
                        <a:t>6</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Hamit SEVGİLİ</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r>
              <a:tr h="509700">
                <a:tc>
                  <a:txBody>
                    <a:bodyPr/>
                    <a:lstStyle/>
                    <a:p>
                      <a:pPr algn="ctr">
                        <a:spcAft>
                          <a:spcPts val="0"/>
                        </a:spcAft>
                      </a:pPr>
                      <a:r>
                        <a:rPr lang="en-US" sz="1100">
                          <a:effectLst/>
                        </a:rPr>
                        <a:t>7</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Arş. Gör.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Uğur ERMAN</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r>
              <a:tr h="509700">
                <a:tc>
                  <a:txBody>
                    <a:bodyPr/>
                    <a:lstStyle/>
                    <a:p>
                      <a:pPr algn="ctr">
                        <a:spcAft>
                          <a:spcPts val="0"/>
                        </a:spcAft>
                      </a:pPr>
                      <a:r>
                        <a:rPr lang="en-US" sz="1100">
                          <a:effectLst/>
                        </a:rPr>
                        <a:t>8</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Arş. Gör.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Ahmet AKTAŞ</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r>
              <a:tr h="309461">
                <a:tc gridSpan="2">
                  <a:txBody>
                    <a:bodyPr/>
                    <a:lstStyle/>
                    <a:p>
                      <a:pPr marL="29845">
                        <a:spcBef>
                          <a:spcPts val="95"/>
                        </a:spcBef>
                        <a:spcAft>
                          <a:spcPts val="0"/>
                        </a:spcAft>
                      </a:pPr>
                      <a:r>
                        <a:rPr lang="en-US" sz="1200">
                          <a:effectLst/>
                        </a:rPr>
                        <a:t>TOPLAM</a:t>
                      </a:r>
                      <a:endParaRPr lang="tr-TR" sz="1100">
                        <a:effectLst/>
                        <a:latin typeface="Times New Roman"/>
                        <a:ea typeface="Times New Roman"/>
                      </a:endParaRPr>
                    </a:p>
                  </a:txBody>
                  <a:tcPr marL="0" marR="0" marT="0" marB="0"/>
                </a:tc>
                <a:tc hMerge="1">
                  <a:txBody>
                    <a:bodyPr/>
                    <a:lstStyle/>
                    <a:p>
                      <a:endParaRPr lang="tr-TR"/>
                    </a:p>
                  </a:txBody>
                  <a:tcPr/>
                </a:tc>
                <a:tc>
                  <a:txBody>
                    <a:bodyPr/>
                    <a:lstStyle/>
                    <a:p>
                      <a:pPr algn="ctr">
                        <a:spcAft>
                          <a:spcPts val="0"/>
                        </a:spcAft>
                      </a:pPr>
                      <a:r>
                        <a:rPr lang="en-US" sz="1100">
                          <a:effectLst/>
                        </a:rPr>
                        <a:t> </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10</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15</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28</a:t>
                      </a:r>
                      <a:endParaRPr lang="tr-TR" sz="1100" dirty="0">
                        <a:effectLst/>
                        <a:latin typeface="Times New Roman"/>
                        <a:ea typeface="Times New Roman"/>
                      </a:endParaRPr>
                    </a:p>
                  </a:txBody>
                  <a:tcPr marL="0" marR="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4 Tablo"/>
          <p:cNvGraphicFramePr>
            <a:graphicFrameLocks noGrp="1"/>
          </p:cNvGraphicFramePr>
          <p:nvPr>
            <p:extLst>
              <p:ext uri="{D42A27DB-BD31-4B8C-83A1-F6EECF244321}">
                <p14:modId xmlns:p14="http://schemas.microsoft.com/office/powerpoint/2010/main" val="2750136071"/>
              </p:ext>
            </p:extLst>
          </p:nvPr>
        </p:nvGraphicFramePr>
        <p:xfrm>
          <a:off x="1403648" y="2276872"/>
          <a:ext cx="7056783" cy="2399665"/>
        </p:xfrm>
        <a:graphic>
          <a:graphicData uri="http://schemas.openxmlformats.org/drawingml/2006/table">
            <a:tbl>
              <a:tblPr/>
              <a:tblGrid>
                <a:gridCol w="427843"/>
                <a:gridCol w="669211"/>
                <a:gridCol w="945918"/>
                <a:gridCol w="412805"/>
                <a:gridCol w="119931"/>
                <a:gridCol w="227457"/>
                <a:gridCol w="305279"/>
                <a:gridCol w="434611"/>
                <a:gridCol w="347387"/>
                <a:gridCol w="193243"/>
                <a:gridCol w="565444"/>
                <a:gridCol w="351148"/>
                <a:gridCol w="260165"/>
                <a:gridCol w="444385"/>
                <a:gridCol w="350396"/>
                <a:gridCol w="144369"/>
                <a:gridCol w="857191"/>
              </a:tblGrid>
              <a:tr h="293370">
                <a:tc gridSpan="17">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Yayınlanan Kitap Sayıları (</a:t>
                      </a:r>
                      <a:r>
                        <a:rPr lang="tr-TR" sz="1200" b="1" dirty="0" smtClean="0">
                          <a:solidFill>
                            <a:srgbClr val="000000"/>
                          </a:solidFill>
                          <a:latin typeface="Times New Roman"/>
                          <a:ea typeface="Times New Roman"/>
                          <a:cs typeface="Times New Roman"/>
                        </a:rPr>
                        <a:t>2016)</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935355">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Sıra No</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Unvanı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Adı Soyadı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gridSpan="4">
                  <a:txBody>
                    <a:bodyPr/>
                    <a:lstStyle/>
                    <a:p>
                      <a:pPr algn="ctr">
                        <a:spcAft>
                          <a:spcPts val="0"/>
                        </a:spcAft>
                        <a:tabLst>
                          <a:tab pos="540385" algn="l"/>
                        </a:tabLst>
                      </a:pPr>
                      <a:r>
                        <a:rPr lang="tr-TR" sz="1000" b="1">
                          <a:solidFill>
                            <a:srgbClr val="000000"/>
                          </a:solidFill>
                          <a:latin typeface="Times New Roman"/>
                          <a:ea typeface="Times New Roman"/>
                          <a:cs typeface="Times New Roman"/>
                        </a:rPr>
                        <a:t>Uluslar arası Yayınevleri Tarafından Yayımlanan Kitap (Ders Kitapları Hariç)</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a:solidFill>
                            <a:srgbClr val="000000"/>
                          </a:solidFill>
                          <a:latin typeface="Times New Roman"/>
                          <a:ea typeface="Times New Roman"/>
                          <a:cs typeface="Times New Roman"/>
                        </a:rPr>
                        <a:t>Uluslar arası Yayınevleri Tarafından Yayımlanan  Ders Kitabı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Ulusal Yayınevleri Tarafından Yayımlanan Kitap  (Ders Kitabı Hariç)</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Ulusal Yayınevleri Tarafından Yayımlanan Ders Kitabı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231775">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Doç. Dr.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Abdullah ÜNALAN</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Calibri"/>
                          <a:ea typeface="Calibri"/>
                          <a:cs typeface="Times New Roman"/>
                        </a:rPr>
                        <a:t>3</a:t>
                      </a:r>
                      <a:endParaRPr lang="tr-TR" sz="1100" b="1" dirty="0">
                        <a:latin typeface="Calibri"/>
                        <a:ea typeface="Calibri"/>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Calibri"/>
                          <a:ea typeface="Calibri"/>
                          <a:cs typeface="Times New Roman"/>
                        </a:rPr>
                        <a:t>3</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7015">
                <a:tc>
                  <a:txBody>
                    <a:bodyPr/>
                    <a:lstStyle/>
                    <a:p>
                      <a:pPr algn="ctr">
                        <a:spcAft>
                          <a:spcPts val="0"/>
                        </a:spcAft>
                        <a:tabLst>
                          <a:tab pos="540385" algn="l"/>
                        </a:tabLst>
                      </a:pPr>
                      <a:r>
                        <a:rPr lang="tr-TR" sz="1000">
                          <a:solidFill>
                            <a:srgbClr val="000000"/>
                          </a:solidFill>
                          <a:latin typeface="Times New Roman"/>
                          <a:ea typeface="Times New Roman"/>
                          <a:cs typeface="Times New Roman"/>
                        </a:rPr>
                        <a:t> 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Times New Roman"/>
                          <a:cs typeface="Times New Roman"/>
                        </a:rPr>
                        <a:t>Yrd.</a:t>
                      </a:r>
                      <a:r>
                        <a:rPr lang="tr-TR" sz="1000" baseline="0" dirty="0" smtClean="0">
                          <a:solidFill>
                            <a:srgbClr val="000000"/>
                          </a:solidFill>
                          <a:latin typeface="Times New Roman"/>
                          <a:ea typeface="Times New Roman"/>
                          <a:cs typeface="Times New Roman"/>
                        </a:rPr>
                        <a:t> Doç. Dr.</a:t>
                      </a:r>
                      <a:r>
                        <a:rPr lang="tr-TR" sz="1000"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Times New Roman"/>
                          <a:cs typeface="Times New Roman"/>
                        </a:rPr>
                        <a:t>Fadıl AYĞAN</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Calibri"/>
                          <a:ea typeface="Calibri"/>
                          <a:cs typeface="Times New Roman"/>
                        </a:rPr>
                        <a:t>1</a:t>
                      </a:r>
                      <a:endParaRPr lang="tr-TR" sz="1100" b="1" dirty="0">
                        <a:latin typeface="Calibri"/>
                        <a:ea typeface="Calibri"/>
                        <a:cs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Calibri"/>
                          <a:ea typeface="Calibri"/>
                          <a:cs typeface="Times New Roman"/>
                        </a:rPr>
                        <a:t>1</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7015">
                <a:tc>
                  <a:txBody>
                    <a:bodyPr/>
                    <a:lstStyle/>
                    <a:p>
                      <a:pPr algn="ctr">
                        <a:spcAft>
                          <a:spcPts val="0"/>
                        </a:spcAft>
                        <a:tabLst>
                          <a:tab pos="540385" algn="l"/>
                        </a:tabLst>
                      </a:pPr>
                      <a:r>
                        <a:rPr lang="tr-TR" sz="1000" dirty="0" smtClean="0">
                          <a:solidFill>
                            <a:srgbClr val="000000"/>
                          </a:solidFill>
                          <a:latin typeface="Times New Roman"/>
                          <a:ea typeface="Calibri"/>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Times New Roman"/>
                          <a:cs typeface="Times New Roman"/>
                        </a:rPr>
                        <a:t>Yrd.</a:t>
                      </a:r>
                      <a:r>
                        <a:rPr lang="tr-TR" sz="1000" baseline="0" dirty="0" smtClean="0">
                          <a:solidFill>
                            <a:srgbClr val="000000"/>
                          </a:solidFill>
                          <a:latin typeface="Times New Roman"/>
                          <a:ea typeface="Times New Roman"/>
                          <a:cs typeface="Times New Roman"/>
                        </a:rPr>
                        <a:t> Doç. Dr.</a:t>
                      </a:r>
                      <a:r>
                        <a:rPr lang="tr-TR" sz="1000" dirty="0" smtClean="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İbrahim BARCA</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lgn="ctr"/>
                      <a:endParaRPr lang="tr-TR" sz="1100" b="1" dirty="0">
                        <a:latin typeface="Calibri"/>
                        <a:ea typeface="Times New Roman"/>
                      </a:endParaRPr>
                    </a:p>
                  </a:txBody>
                  <a:tcPr marL="44450" marR="44450" marT="0" marB="0" anchor="b">
                    <a:lnL w="28575" cap="flat" cmpd="dbl"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100" b="1" dirty="0" smtClean="0">
                          <a:latin typeface="Calibri"/>
                          <a:ea typeface="Calibri"/>
                          <a:cs typeface="Times New Roman"/>
                        </a:rPr>
                        <a:t>           3</a:t>
                      </a:r>
                      <a:endParaRPr lang="tr-TR" sz="1100" b="1" dirty="0">
                        <a:latin typeface="Calibri"/>
                        <a:ea typeface="Calibri"/>
                        <a:cs typeface="Times New Roman"/>
                      </a:endParaRPr>
                    </a:p>
                  </a:txBody>
                  <a:tcPr marL="44450" marR="4445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Calibri"/>
                          <a:ea typeface="Calibri"/>
                          <a:cs typeface="Times New Roman"/>
                        </a:rPr>
                        <a:t>3</a:t>
                      </a:r>
                      <a:endParaRPr lang="tr-TR" sz="1100" b="1" dirty="0">
                        <a:latin typeface="Calibri"/>
                        <a:ea typeface="Calibri"/>
                        <a:cs typeface="Times New Roman"/>
                      </a:endParaRPr>
                    </a:p>
                  </a:txBody>
                  <a:tcPr marL="44450" marR="44450" marT="0" marB="0" anchor="b">
                    <a:lnL w="28575" cap="flat" cmpd="sng" algn="ctr">
                      <a:solidFill>
                        <a:schemeClr val="tx1"/>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gridSpan="3">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4">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r>
                        <a:rPr lang="tr-TR" sz="1100" b="1" dirty="0" smtClean="0">
                          <a:latin typeface="Calibri"/>
                          <a:ea typeface="Times New Roman"/>
                        </a:rPr>
                        <a:t>           7</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r>
                        <a:rPr lang="tr-TR" sz="1100" b="1" dirty="0" smtClean="0">
                          <a:latin typeface="Calibri"/>
                          <a:ea typeface="Times New Roman"/>
                        </a:rPr>
                        <a:t>-</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100" b="1" dirty="0" smtClean="0">
                          <a:latin typeface="Calibri"/>
                          <a:ea typeface="Calibri"/>
                          <a:cs typeface="Times New Roman"/>
                        </a:rPr>
                        <a:t>7</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Tree>
    <p:extLst>
      <p:ext uri="{BB962C8B-B14F-4D97-AF65-F5344CB8AC3E}">
        <p14:creationId xmlns:p14="http://schemas.microsoft.com/office/powerpoint/2010/main" val="17762004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3" name="2 Tablo"/>
          <p:cNvGraphicFramePr>
            <a:graphicFrameLocks noGrp="1"/>
          </p:cNvGraphicFramePr>
          <p:nvPr>
            <p:extLst>
              <p:ext uri="{D42A27DB-BD31-4B8C-83A1-F6EECF244321}">
                <p14:modId xmlns:p14="http://schemas.microsoft.com/office/powerpoint/2010/main" val="3732741664"/>
              </p:ext>
            </p:extLst>
          </p:nvPr>
        </p:nvGraphicFramePr>
        <p:xfrm>
          <a:off x="1619671" y="908720"/>
          <a:ext cx="6840761" cy="2304258"/>
        </p:xfrm>
        <a:graphic>
          <a:graphicData uri="http://schemas.openxmlformats.org/drawingml/2006/table">
            <a:tbl>
              <a:tblPr/>
              <a:tblGrid>
                <a:gridCol w="3428778"/>
                <a:gridCol w="747102"/>
                <a:gridCol w="746371"/>
                <a:gridCol w="852996"/>
                <a:gridCol w="1065514"/>
              </a:tblGrid>
              <a:tr h="268132">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Diğer Makale 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68132">
                <a:tc>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2013</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2016</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10</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3</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15</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061">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3</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3</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7750">
                <a:tc>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7</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7</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4</a:t>
                      </a:r>
                      <a:endParaRPr lang="tr-TR" sz="110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28</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4" name="3 Tablo"/>
          <p:cNvGraphicFramePr>
            <a:graphicFrameLocks noGrp="1"/>
          </p:cNvGraphicFramePr>
          <p:nvPr>
            <p:extLst>
              <p:ext uri="{D42A27DB-BD31-4B8C-83A1-F6EECF244321}">
                <p14:modId xmlns:p14="http://schemas.microsoft.com/office/powerpoint/2010/main" val="1699337640"/>
              </p:ext>
            </p:extLst>
          </p:nvPr>
        </p:nvGraphicFramePr>
        <p:xfrm>
          <a:off x="1619672" y="3501008"/>
          <a:ext cx="6768753" cy="2557328"/>
        </p:xfrm>
        <a:graphic>
          <a:graphicData uri="http://schemas.openxmlformats.org/drawingml/2006/table">
            <a:tbl>
              <a:tblPr/>
              <a:tblGrid>
                <a:gridCol w="4342354"/>
                <a:gridCol w="527697"/>
                <a:gridCol w="527697"/>
                <a:gridCol w="632661"/>
                <a:gridCol w="738344"/>
              </a:tblGrid>
              <a:tr h="360040">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Diğer Kitap 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250983">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marL="167005">
                        <a:spcAft>
                          <a:spcPts val="0"/>
                        </a:spcAft>
                      </a:pPr>
                      <a:r>
                        <a:rPr lang="en-US" sz="1200" b="1">
                          <a:effectLst/>
                          <a:latin typeface="Times New Roman"/>
                          <a:ea typeface="Times New Roman"/>
                        </a:rPr>
                        <a:t>2013</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marL="212090">
                        <a:spcAft>
                          <a:spcPts val="0"/>
                        </a:spcAft>
                      </a:pPr>
                      <a:r>
                        <a:rPr lang="en-US" sz="1200" b="1">
                          <a:effectLst/>
                          <a:latin typeface="Times New Roman"/>
                          <a:ea typeface="Times New Roman"/>
                        </a:rPr>
                        <a:t>2014</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marL="212090">
                        <a:spcAft>
                          <a:spcPts val="0"/>
                        </a:spcAft>
                      </a:pPr>
                      <a:r>
                        <a:rPr lang="en-US" sz="1200" b="1">
                          <a:effectLst/>
                          <a:latin typeface="Times New Roman"/>
                          <a:ea typeface="Times New Roman"/>
                        </a:rPr>
                        <a:t>2015</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marL="212090">
                        <a:spcAft>
                          <a:spcPts val="0"/>
                        </a:spcAft>
                      </a:pPr>
                      <a:r>
                        <a:rPr lang="en-US" sz="1200" b="1">
                          <a:effectLst/>
                          <a:latin typeface="Times New Roman"/>
                          <a:ea typeface="Times New Roman"/>
                        </a:rPr>
                        <a:t>2016</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420049">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Yayınevleri Tarafından Yayımlanan Kitap (Ders Kitapları Hariç)</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9137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Yayınevleri Tarafından Yayımlanan  Ders Kitabı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37797">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Yayınevleri Tarafından Yayımlanan Kitap  (Ders Kitabı Hariç)</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7</a:t>
                      </a:r>
                      <a:endParaRPr lang="tr-TR" sz="11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0238">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Yayınevleri Tarafından Yayımlanan Ders Kitabı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 </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6845">
                <a:tc>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tr-TR" sz="1100" dirty="0" smtClean="0">
                          <a:effectLst/>
                          <a:latin typeface="Times New Roman"/>
                          <a:ea typeface="Times New Roman"/>
                        </a:rPr>
                        <a:t>7</a:t>
                      </a:r>
                      <a:endParaRPr lang="tr-TR" sz="11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 name="4 Dikdörtgen"/>
          <p:cNvSpPr/>
          <p:nvPr/>
        </p:nvSpPr>
        <p:spPr>
          <a:xfrm>
            <a:off x="3347864" y="332656"/>
            <a:ext cx="2183996" cy="369332"/>
          </a:xfrm>
          <a:prstGeom prst="rect">
            <a:avLst/>
          </a:prstGeom>
        </p:spPr>
        <p:txBody>
          <a:bodyPr wrap="none">
            <a:spAutoFit/>
          </a:bodyPr>
          <a:lstStyle/>
          <a:p>
            <a:pPr algn="ctr"/>
            <a:r>
              <a:rPr lang="tr-TR" b="1" dirty="0" smtClean="0">
                <a:solidFill>
                  <a:srgbClr val="C00000"/>
                </a:solidFill>
              </a:rPr>
              <a:t>Akademik Çalışmalar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3563888" y="260648"/>
            <a:ext cx="2183996" cy="369332"/>
          </a:xfrm>
          <a:prstGeom prst="rect">
            <a:avLst/>
          </a:prstGeom>
        </p:spPr>
        <p:txBody>
          <a:bodyPr wrap="none">
            <a:spAutoFit/>
          </a:bodyPr>
          <a:lstStyle/>
          <a:p>
            <a:pPr algn="ctr"/>
            <a:r>
              <a:rPr lang="tr-TR" b="1" dirty="0" smtClean="0">
                <a:solidFill>
                  <a:srgbClr val="C00000"/>
                </a:solidFill>
              </a:rPr>
              <a:t>Akademik Çalışmalar</a:t>
            </a:r>
          </a:p>
        </p:txBody>
      </p:sp>
      <p:graphicFrame>
        <p:nvGraphicFramePr>
          <p:cNvPr id="6" name="Tablo 5"/>
          <p:cNvGraphicFramePr>
            <a:graphicFrameLocks noGrp="1"/>
          </p:cNvGraphicFramePr>
          <p:nvPr>
            <p:extLst>
              <p:ext uri="{D42A27DB-BD31-4B8C-83A1-F6EECF244321}">
                <p14:modId xmlns:p14="http://schemas.microsoft.com/office/powerpoint/2010/main" val="2873087849"/>
              </p:ext>
            </p:extLst>
          </p:nvPr>
        </p:nvGraphicFramePr>
        <p:xfrm>
          <a:off x="1619672" y="663550"/>
          <a:ext cx="7200800" cy="6013541"/>
        </p:xfrm>
        <a:graphic>
          <a:graphicData uri="http://schemas.openxmlformats.org/drawingml/2006/table">
            <a:tbl>
              <a:tblPr firstRow="1" firstCol="1" lastRow="1" lastCol="1" bandRow="1" bandCol="1">
                <a:tableStyleId>{46F890A9-2807-4EBB-B81D-B2AA78EC7F39}</a:tableStyleId>
              </a:tblPr>
              <a:tblGrid>
                <a:gridCol w="606852"/>
                <a:gridCol w="636453"/>
                <a:gridCol w="1213701"/>
                <a:gridCol w="1042006"/>
                <a:gridCol w="1042006"/>
                <a:gridCol w="888074"/>
                <a:gridCol w="888074"/>
                <a:gridCol w="883634"/>
              </a:tblGrid>
              <a:tr h="274795">
                <a:tc gridSpan="8">
                  <a:txBody>
                    <a:bodyPr/>
                    <a:lstStyle/>
                    <a:p>
                      <a:pPr marL="1762125">
                        <a:spcBef>
                          <a:spcPts val="470"/>
                        </a:spcBef>
                        <a:spcAft>
                          <a:spcPts val="0"/>
                        </a:spcAft>
                      </a:pPr>
                      <a:r>
                        <a:rPr lang="tr-TR" sz="900" dirty="0" smtClean="0">
                          <a:effectLst/>
                        </a:rPr>
                        <a:t>                            </a:t>
                      </a:r>
                      <a:r>
                        <a:rPr lang="en-US" sz="900" dirty="0" err="1" smtClean="0">
                          <a:effectLst/>
                        </a:rPr>
                        <a:t>Yayımlanan</a:t>
                      </a:r>
                      <a:r>
                        <a:rPr lang="en-US" sz="900" dirty="0" smtClean="0">
                          <a:effectLst/>
                        </a:rPr>
                        <a:t> </a:t>
                      </a:r>
                      <a:r>
                        <a:rPr lang="en-US" sz="900" dirty="0" err="1">
                          <a:effectLst/>
                        </a:rPr>
                        <a:t>Bildiri</a:t>
                      </a:r>
                      <a:r>
                        <a:rPr lang="en-US" sz="900" dirty="0">
                          <a:effectLst/>
                        </a:rPr>
                        <a:t> Sayıları</a:t>
                      </a:r>
                      <a:endParaRPr lang="tr-TR" sz="8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953294">
                <a:tc>
                  <a:txBody>
                    <a:bodyPr/>
                    <a:lstStyle/>
                    <a:p>
                      <a:pPr marL="110490">
                        <a:spcBef>
                          <a:spcPts val="885"/>
                        </a:spcBef>
                        <a:spcAft>
                          <a:spcPts val="0"/>
                        </a:spcAft>
                      </a:pPr>
                      <a:r>
                        <a:rPr lang="en-US" sz="1100" dirty="0" err="1">
                          <a:effectLst/>
                        </a:rPr>
                        <a:t>Sıra</a:t>
                      </a:r>
                      <a:endParaRPr lang="tr-TR" sz="1100" dirty="0">
                        <a:effectLst/>
                      </a:endParaRPr>
                    </a:p>
                    <a:p>
                      <a:pPr marL="152400">
                        <a:spcAft>
                          <a:spcPts val="0"/>
                        </a:spcAft>
                      </a:pPr>
                      <a:r>
                        <a:rPr lang="en-US" sz="1100" dirty="0">
                          <a:effectLst/>
                        </a:rPr>
                        <a:t>No</a:t>
                      </a:r>
                      <a:endParaRPr lang="tr-TR" sz="1100" dirty="0">
                        <a:effectLst/>
                        <a:latin typeface="Times New Roman"/>
                        <a:ea typeface="Times New Roman"/>
                      </a:endParaRPr>
                    </a:p>
                  </a:txBody>
                  <a:tcPr marL="0" marR="0" marT="0" marB="0"/>
                </a:tc>
                <a:tc>
                  <a:txBody>
                    <a:bodyPr/>
                    <a:lstStyle/>
                    <a:p>
                      <a:pPr marL="29845">
                        <a:spcBef>
                          <a:spcPts val="25"/>
                        </a:spcBef>
                        <a:spcAft>
                          <a:spcPts val="0"/>
                        </a:spcAft>
                      </a:pPr>
                      <a:r>
                        <a:rPr lang="en-US" sz="1100" dirty="0">
                          <a:effectLst/>
                        </a:rPr>
                        <a:t> </a:t>
                      </a:r>
                      <a:endParaRPr lang="tr-TR" sz="1100" dirty="0">
                        <a:effectLst/>
                      </a:endParaRPr>
                    </a:p>
                    <a:p>
                      <a:pPr marL="42545">
                        <a:spcAft>
                          <a:spcPts val="0"/>
                        </a:spcAft>
                      </a:pPr>
                      <a:r>
                        <a:rPr lang="en-US" sz="1100" dirty="0" err="1">
                          <a:effectLst/>
                        </a:rPr>
                        <a:t>Unvan</a:t>
                      </a:r>
                      <a:endParaRPr lang="tr-TR" sz="1100" dirty="0">
                        <a:effectLst/>
                        <a:latin typeface="Times New Roman"/>
                        <a:ea typeface="Times New Roman"/>
                      </a:endParaRPr>
                    </a:p>
                  </a:txBody>
                  <a:tcPr marL="0" marR="0" marT="0" marB="0"/>
                </a:tc>
                <a:tc>
                  <a:txBody>
                    <a:bodyPr/>
                    <a:lstStyle/>
                    <a:p>
                      <a:pPr marL="29845">
                        <a:spcBef>
                          <a:spcPts val="25"/>
                        </a:spcBef>
                        <a:spcAft>
                          <a:spcPts val="0"/>
                        </a:spcAft>
                      </a:pPr>
                      <a:r>
                        <a:rPr lang="en-US" sz="1100" dirty="0">
                          <a:effectLst/>
                        </a:rPr>
                        <a:t> </a:t>
                      </a:r>
                      <a:endParaRPr lang="tr-TR" sz="1100" dirty="0">
                        <a:effectLst/>
                      </a:endParaRPr>
                    </a:p>
                    <a:p>
                      <a:pPr marL="128905">
                        <a:spcAft>
                          <a:spcPts val="0"/>
                        </a:spcAft>
                      </a:pPr>
                      <a:r>
                        <a:rPr lang="en-US" sz="1100" dirty="0" err="1">
                          <a:effectLst/>
                        </a:rPr>
                        <a:t>AdıSoyadı</a:t>
                      </a:r>
                      <a:endParaRPr lang="tr-TR" sz="1100" dirty="0">
                        <a:effectLst/>
                        <a:latin typeface="Times New Roman"/>
                        <a:ea typeface="Times New Roman"/>
                      </a:endParaRPr>
                    </a:p>
                  </a:txBody>
                  <a:tcPr marL="0" marR="0" marT="0" marB="0"/>
                </a:tc>
                <a:tc>
                  <a:txBody>
                    <a:bodyPr/>
                    <a:lstStyle/>
                    <a:p>
                      <a:pPr marL="220980" marR="17780" indent="-190500">
                        <a:spcBef>
                          <a:spcPts val="195"/>
                        </a:spcBef>
                        <a:spcAft>
                          <a:spcPts val="0"/>
                        </a:spcAft>
                      </a:pPr>
                      <a:r>
                        <a:rPr lang="en-US" sz="1100">
                          <a:effectLst/>
                        </a:rPr>
                        <a:t>UluslararasıPoster Bildiri</a:t>
                      </a:r>
                      <a:endParaRPr lang="tr-TR" sz="1100">
                        <a:effectLst/>
                        <a:latin typeface="Times New Roman"/>
                        <a:ea typeface="Times New Roman"/>
                      </a:endParaRPr>
                    </a:p>
                  </a:txBody>
                  <a:tcPr marL="0" marR="0" marT="0" marB="0"/>
                </a:tc>
                <a:tc>
                  <a:txBody>
                    <a:bodyPr/>
                    <a:lstStyle/>
                    <a:p>
                      <a:pPr marL="43180" marR="42545" algn="ctr">
                        <a:spcBef>
                          <a:spcPts val="195"/>
                        </a:spcBef>
                        <a:spcAft>
                          <a:spcPts val="0"/>
                        </a:spcAft>
                      </a:pPr>
                      <a:r>
                        <a:rPr lang="en-US" sz="1100">
                          <a:effectLst/>
                        </a:rPr>
                        <a:t>Uluslararası Sözlü Bildiri</a:t>
                      </a:r>
                      <a:endParaRPr lang="tr-TR" sz="1100">
                        <a:effectLst/>
                        <a:latin typeface="Times New Roman"/>
                        <a:ea typeface="Times New Roman"/>
                      </a:endParaRPr>
                    </a:p>
                  </a:txBody>
                  <a:tcPr marL="0" marR="0" marT="0" marB="0"/>
                </a:tc>
                <a:tc>
                  <a:txBody>
                    <a:bodyPr/>
                    <a:lstStyle/>
                    <a:p>
                      <a:pPr marL="154940" marR="154305" indent="3810" algn="just">
                        <a:spcBef>
                          <a:spcPts val="195"/>
                        </a:spcBef>
                        <a:spcAft>
                          <a:spcPts val="0"/>
                        </a:spcAft>
                      </a:pPr>
                      <a:r>
                        <a:rPr lang="en-US" sz="1100">
                          <a:effectLst/>
                        </a:rPr>
                        <a:t>Ulusal Poster Bildiri</a:t>
                      </a:r>
                      <a:endParaRPr lang="tr-TR" sz="1100">
                        <a:effectLst/>
                        <a:latin typeface="Times New Roman"/>
                        <a:ea typeface="Times New Roman"/>
                      </a:endParaRPr>
                    </a:p>
                  </a:txBody>
                  <a:tcPr marL="0" marR="0" marT="0" marB="0"/>
                </a:tc>
                <a:tc>
                  <a:txBody>
                    <a:bodyPr/>
                    <a:lstStyle/>
                    <a:p>
                      <a:pPr marL="154940" marR="154305" indent="3810" algn="just">
                        <a:spcBef>
                          <a:spcPts val="195"/>
                        </a:spcBef>
                        <a:spcAft>
                          <a:spcPts val="0"/>
                        </a:spcAft>
                      </a:pPr>
                      <a:r>
                        <a:rPr lang="en-US" sz="1100">
                          <a:effectLst/>
                        </a:rPr>
                        <a:t>Ulusal Sözlü Bildiri</a:t>
                      </a:r>
                      <a:endParaRPr lang="tr-TR" sz="1100">
                        <a:effectLst/>
                        <a:latin typeface="Times New Roman"/>
                        <a:ea typeface="Times New Roman"/>
                      </a:endParaRPr>
                    </a:p>
                  </a:txBody>
                  <a:tcPr marL="0" marR="0" marT="0" marB="0"/>
                </a:tc>
                <a:tc>
                  <a:txBody>
                    <a:bodyPr/>
                    <a:lstStyle/>
                    <a:p>
                      <a:pPr marL="29845">
                        <a:spcBef>
                          <a:spcPts val="25"/>
                        </a:spcBef>
                        <a:spcAft>
                          <a:spcPts val="0"/>
                        </a:spcAft>
                      </a:pPr>
                      <a:r>
                        <a:rPr lang="en-US" sz="1100">
                          <a:effectLst/>
                        </a:rPr>
                        <a:t> </a:t>
                      </a:r>
                      <a:endParaRPr lang="tr-TR" sz="1100">
                        <a:effectLst/>
                      </a:endParaRPr>
                    </a:p>
                    <a:p>
                      <a:pPr marL="29845">
                        <a:spcAft>
                          <a:spcPts val="0"/>
                        </a:spcAft>
                      </a:pPr>
                      <a:r>
                        <a:rPr lang="en-US" sz="1100">
                          <a:effectLst/>
                        </a:rPr>
                        <a:t>TOPLAM</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Prof. Dr.</a:t>
                      </a:r>
                      <a:endParaRPr lang="tr-TR" sz="1100" dirty="0">
                        <a:effectLst/>
                        <a:latin typeface="Times New Roman"/>
                        <a:ea typeface="Times New Roman"/>
                      </a:endParaRPr>
                    </a:p>
                  </a:txBody>
                  <a:tcPr marL="0" marR="0" marT="0" marB="0"/>
                </a:tc>
                <a:tc>
                  <a:txBody>
                    <a:bodyPr/>
                    <a:lstStyle/>
                    <a:p>
                      <a:pPr algn="ctr">
                        <a:spcAft>
                          <a:spcPts val="0"/>
                        </a:spcAft>
                      </a:pPr>
                      <a:r>
                        <a:rPr lang="en-US" sz="1100" dirty="0" err="1">
                          <a:effectLst/>
                        </a:rPr>
                        <a:t>Cemalettin</a:t>
                      </a:r>
                      <a:r>
                        <a:rPr lang="en-US" sz="1100" dirty="0">
                          <a:effectLst/>
                        </a:rPr>
                        <a:t> ERDEMCİ</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3</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Doç. Dr.</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Abdullah ÜNALAN</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dirty="0" err="1">
                          <a:effectLst/>
                        </a:rPr>
                        <a:t>Necati</a:t>
                      </a:r>
                      <a:r>
                        <a:rPr lang="en-US" sz="1100" dirty="0">
                          <a:effectLst/>
                        </a:rPr>
                        <a:t> SÜMER</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3</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4</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Fadıl AYĞAN</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3</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5</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Mehmet Saki ÇAKIR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6</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İbrahim BARCA</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2</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7</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Mehmet Macit SEVGİLİ</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a:effectLst/>
                        </a:rPr>
                        <a:t>2</a:t>
                      </a:r>
                      <a:endParaRPr lang="tr-TR" sz="1100">
                        <a:effectLst/>
                        <a:latin typeface="Times New Roman"/>
                        <a:ea typeface="Times New Roman"/>
                      </a:endParaRPr>
                    </a:p>
                  </a:txBody>
                  <a:tcPr marL="0" marR="0" marT="0" marB="0"/>
                </a:tc>
              </a:tr>
              <a:tr h="325313">
                <a:tc>
                  <a:txBody>
                    <a:bodyPr/>
                    <a:lstStyle/>
                    <a:p>
                      <a:pPr algn="ctr">
                        <a:spcAft>
                          <a:spcPts val="0"/>
                        </a:spcAft>
                      </a:pPr>
                      <a:r>
                        <a:rPr lang="en-US" sz="1100">
                          <a:effectLst/>
                        </a:rPr>
                        <a:t>8</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Ahmet BOZYİĞİT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9</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İlyas ERPAY</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3</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10</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Yrd. Doç. Dr.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Hamit SEVGİLİ</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11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Arş. Gör.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Uğur ERMAN</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12</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Arş. Gör.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Cengiz KANIK</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5</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5</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10</a:t>
                      </a:r>
                      <a:endParaRPr lang="tr-TR" sz="1100" dirty="0">
                        <a:effectLst/>
                        <a:latin typeface="Times New Roman"/>
                        <a:ea typeface="Times New Roman"/>
                      </a:endParaRPr>
                    </a:p>
                  </a:txBody>
                  <a:tcPr marL="0" marR="0" marT="0" marB="0"/>
                </a:tc>
              </a:tr>
              <a:tr h="325313">
                <a:tc>
                  <a:txBody>
                    <a:bodyPr/>
                    <a:lstStyle/>
                    <a:p>
                      <a:pPr algn="ctr">
                        <a:spcAft>
                          <a:spcPts val="0"/>
                        </a:spcAft>
                      </a:pPr>
                      <a:r>
                        <a:rPr lang="en-US" sz="1100">
                          <a:effectLst/>
                        </a:rPr>
                        <a:t>13</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Arş. Gör.</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Ahmet AKTAŞ</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1</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1</a:t>
                      </a:r>
                      <a:endParaRPr lang="tr-TR" sz="1100" dirty="0">
                        <a:effectLst/>
                        <a:latin typeface="Times New Roman"/>
                        <a:ea typeface="Times New Roman"/>
                      </a:endParaRPr>
                    </a:p>
                  </a:txBody>
                  <a:tcPr marL="0" marR="0" marT="0" marB="0"/>
                </a:tc>
              </a:tr>
              <a:tr h="476647">
                <a:tc gridSpan="3">
                  <a:txBody>
                    <a:bodyPr/>
                    <a:lstStyle/>
                    <a:p>
                      <a:pPr marL="1380490" algn="ctr">
                        <a:spcBef>
                          <a:spcPts val="180"/>
                        </a:spcBef>
                        <a:spcAft>
                          <a:spcPts val="0"/>
                        </a:spcAft>
                      </a:pPr>
                      <a:r>
                        <a:rPr lang="en-US" sz="1100">
                          <a:effectLst/>
                        </a:rPr>
                        <a:t>TOPLAM</a:t>
                      </a:r>
                      <a:endParaRPr lang="tr-TR" sz="110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25</a:t>
                      </a:r>
                      <a:endParaRPr lang="tr-TR" sz="1100">
                        <a:effectLst/>
                        <a:latin typeface="Times New Roman"/>
                        <a:ea typeface="Times New Roman"/>
                      </a:endParaRPr>
                    </a:p>
                  </a:txBody>
                  <a:tcPr marL="0" marR="0" marT="0" marB="0"/>
                </a:tc>
                <a:tc>
                  <a:txBody>
                    <a:bodyPr/>
                    <a:lstStyle/>
                    <a:p>
                      <a:pPr algn="ctr">
                        <a:spcAft>
                          <a:spcPts val="0"/>
                        </a:spcAft>
                      </a:pPr>
                      <a:r>
                        <a:rPr lang="en-US" sz="1100">
                          <a:effectLst/>
                        </a:rPr>
                        <a:t>-</a:t>
                      </a:r>
                      <a:endParaRPr lang="tr-TR" sz="1100">
                        <a:effectLst/>
                        <a:latin typeface="Times New Roman"/>
                        <a:ea typeface="Times New Roman"/>
                      </a:endParaRPr>
                    </a:p>
                  </a:txBody>
                  <a:tcPr marL="0" marR="0" marT="0" marB="0"/>
                </a:tc>
                <a:tc>
                  <a:txBody>
                    <a:bodyPr/>
                    <a:lstStyle/>
                    <a:p>
                      <a:pPr algn="ctr">
                        <a:spcAft>
                          <a:spcPts val="0"/>
                        </a:spcAft>
                      </a:pPr>
                      <a:r>
                        <a:rPr lang="en-US" sz="1100" dirty="0">
                          <a:effectLst/>
                        </a:rPr>
                        <a:t>8</a:t>
                      </a:r>
                      <a:endParaRPr lang="tr-TR" sz="1100" dirty="0">
                        <a:effectLst/>
                        <a:latin typeface="Times New Roman"/>
                        <a:ea typeface="Times New Roman"/>
                      </a:endParaRPr>
                    </a:p>
                  </a:txBody>
                  <a:tcPr marL="0" marR="0" marT="0" marB="0"/>
                </a:tc>
                <a:tc>
                  <a:txBody>
                    <a:bodyPr/>
                    <a:lstStyle/>
                    <a:p>
                      <a:pPr algn="ctr">
                        <a:spcAft>
                          <a:spcPts val="0"/>
                        </a:spcAft>
                      </a:pPr>
                      <a:r>
                        <a:rPr lang="en-US" sz="1100" dirty="0">
                          <a:effectLst/>
                        </a:rPr>
                        <a:t>33</a:t>
                      </a:r>
                      <a:endParaRPr lang="tr-TR" sz="1100" dirty="0">
                        <a:effectLst/>
                        <a:latin typeface="Times New Roman"/>
                        <a:ea typeface="Times New Roman"/>
                      </a:endParaRPr>
                    </a:p>
                  </a:txBody>
                  <a:tcPr marL="0" marR="0" marT="0" marB="0"/>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5361" name="Rectangle 1"/>
          <p:cNvSpPr>
            <a:spLocks noChangeArrowheads="1"/>
          </p:cNvSpPr>
          <p:nvPr/>
        </p:nvSpPr>
        <p:spPr bwMode="auto">
          <a:xfrm>
            <a:off x="1547664" y="599783"/>
            <a:ext cx="712879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tr-TR" sz="1600" dirty="0" smtClean="0"/>
              <a:t>Üniversitemiz Kezer Kampüsünde bulunan Fen-Edebiyat Fakültesi B blokta , 28 adet idari hizmet bürosu (Akademik personel odaları dahil) ve 15 adet sınıfta eğitim-öğretim faaliyetlerini sürdürmektedir. Ancak Üniversitemizin sürekli gelişmesi ve İlahiyat Fakültesi öğrenci sayısının her geçen yıl artması göz önünde bulundurulursa, hizmet verilen alanların yetersiz olduğu görülecektir. Kullanım alanları ile ilgili bilgiler aşağıda gösterilmiştir.</a:t>
            </a:r>
            <a:endParaRPr lang="tr-TR" sz="1600" dirty="0"/>
          </a:p>
        </p:txBody>
      </p:sp>
      <p:sp>
        <p:nvSpPr>
          <p:cNvPr id="4" name="3 Dikdörtgen"/>
          <p:cNvSpPr/>
          <p:nvPr/>
        </p:nvSpPr>
        <p:spPr>
          <a:xfrm>
            <a:off x="3347864" y="188640"/>
            <a:ext cx="2404313" cy="369332"/>
          </a:xfrm>
          <a:prstGeom prst="rect">
            <a:avLst/>
          </a:prstGeom>
        </p:spPr>
        <p:txBody>
          <a:bodyPr wrap="none">
            <a:spAutoFit/>
          </a:bodyPr>
          <a:lstStyle/>
          <a:p>
            <a:pPr lvl="0" algn="just"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Bina ve Hizmet Alanları</a:t>
            </a:r>
            <a:endParaRPr lang="tr-TR" sz="800" dirty="0" smtClean="0">
              <a:solidFill>
                <a:srgbClr val="C00000"/>
              </a:solidFill>
              <a:latin typeface="Arial" pitchFamily="34" charset="0"/>
              <a:cs typeface="Arial" pitchFamily="34" charset="0"/>
            </a:endParaRPr>
          </a:p>
        </p:txBody>
      </p:sp>
      <p:graphicFrame>
        <p:nvGraphicFramePr>
          <p:cNvPr id="5" name="4 Tablo"/>
          <p:cNvGraphicFramePr>
            <a:graphicFrameLocks noGrp="1"/>
          </p:cNvGraphicFramePr>
          <p:nvPr>
            <p:extLst>
              <p:ext uri="{D42A27DB-BD31-4B8C-83A1-F6EECF244321}">
                <p14:modId xmlns:p14="http://schemas.microsoft.com/office/powerpoint/2010/main" val="2479439573"/>
              </p:ext>
            </p:extLst>
          </p:nvPr>
        </p:nvGraphicFramePr>
        <p:xfrm>
          <a:off x="1187624" y="2348881"/>
          <a:ext cx="7200800" cy="3454950"/>
        </p:xfrm>
        <a:graphic>
          <a:graphicData uri="http://schemas.openxmlformats.org/drawingml/2006/table">
            <a:tbl>
              <a:tblPr/>
              <a:tblGrid>
                <a:gridCol w="1781355"/>
                <a:gridCol w="762531"/>
                <a:gridCol w="663347"/>
                <a:gridCol w="87282"/>
                <a:gridCol w="691912"/>
                <a:gridCol w="699053"/>
                <a:gridCol w="87282"/>
                <a:gridCol w="699053"/>
                <a:gridCol w="87282"/>
                <a:gridCol w="1641703"/>
              </a:tblGrid>
              <a:tr h="312410">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Eğitim Alanları Derslikler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644514">
                <a:tc>
                  <a:txBody>
                    <a:bodyPr/>
                    <a:lstStyle/>
                    <a:p>
                      <a:pPr algn="l">
                        <a:spcAft>
                          <a:spcPts val="0"/>
                        </a:spcAft>
                        <a:tabLst>
                          <a:tab pos="540385" algn="l"/>
                        </a:tabLst>
                      </a:pPr>
                      <a:r>
                        <a:rPr lang="tr-TR" sz="1000" b="1" dirty="0">
                          <a:solidFill>
                            <a:srgbClr val="000000"/>
                          </a:solidFill>
                          <a:latin typeface="Times New Roman"/>
                          <a:ea typeface="Times New Roman"/>
                          <a:cs typeface="Times New Roman"/>
                        </a:rPr>
                        <a:t>Eğitim Alanı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Amfi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Sınıf(Adet)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Bilgisayar Laboratuarı</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Diğer </a:t>
                      </a:r>
                      <a:r>
                        <a:rPr lang="tr-TR" sz="1000" b="1" dirty="0" err="1">
                          <a:solidFill>
                            <a:srgbClr val="000000"/>
                          </a:solidFill>
                          <a:latin typeface="Times New Roman"/>
                          <a:ea typeface="Times New Roman"/>
                          <a:cs typeface="Times New Roman"/>
                        </a:rPr>
                        <a:t>Lab</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TOPLAM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57805">
                <a:tc>
                  <a:txBody>
                    <a:bodyPr/>
                    <a:lstStyle/>
                    <a:p>
                      <a:pPr>
                        <a:spcAft>
                          <a:spcPts val="0"/>
                        </a:spcAft>
                        <a:tabLst>
                          <a:tab pos="540385" algn="l"/>
                        </a:tabLst>
                      </a:pPr>
                      <a:r>
                        <a:rPr lang="tr-TR" sz="1000">
                          <a:solidFill>
                            <a:srgbClr val="000000"/>
                          </a:solidFill>
                          <a:latin typeface="Times New Roman"/>
                          <a:ea typeface="Times New Roman"/>
                          <a:cs typeface="Times New Roman"/>
                        </a:rPr>
                        <a:t>0–50 Kişilik</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10</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100" dirty="0" smtClean="0">
                          <a:latin typeface="Calibri"/>
                          <a:ea typeface="Calibri"/>
                          <a:cs typeface="Times New Roman"/>
                        </a:rPr>
                        <a:t>11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322">
                <a:tc>
                  <a:txBody>
                    <a:bodyPr/>
                    <a:lstStyle/>
                    <a:p>
                      <a:pPr>
                        <a:spcAft>
                          <a:spcPts val="0"/>
                        </a:spcAft>
                        <a:tabLst>
                          <a:tab pos="540385" algn="l"/>
                        </a:tabLst>
                      </a:pPr>
                      <a:r>
                        <a:rPr lang="tr-TR" sz="1000" dirty="0" smtClean="0">
                          <a:solidFill>
                            <a:srgbClr val="000000"/>
                          </a:solidFill>
                          <a:latin typeface="Times New Roman"/>
                          <a:ea typeface="Times New Roman"/>
                          <a:cs typeface="Times New Roman"/>
                        </a:rPr>
                        <a:t>51–100 </a:t>
                      </a:r>
                      <a:r>
                        <a:rPr lang="tr-TR" sz="1000" dirty="0">
                          <a:solidFill>
                            <a:srgbClr val="000000"/>
                          </a:solidFill>
                          <a:latin typeface="Times New Roman"/>
                          <a:ea typeface="Times New Roman"/>
                          <a:cs typeface="Times New Roman"/>
                        </a:rPr>
                        <a:t>Kişilik</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100" dirty="0" smtClean="0">
                          <a:latin typeface="Calibri"/>
                          <a:ea typeface="Calibri"/>
                          <a:cs typeface="Times New Roman"/>
                        </a:rPr>
                        <a:t>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77140">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100" dirty="0" smtClean="0">
                          <a:latin typeface="Calibri"/>
                          <a:ea typeface="Calibri"/>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100" dirty="0" smtClean="0">
                          <a:latin typeface="Calibri"/>
                          <a:ea typeface="Calibri"/>
                          <a:cs typeface="Times New Roman"/>
                        </a:rPr>
                        <a:t>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5862">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Taşınmaz Alanların  Dağılımı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29676">
                <a:tc rowSpan="2" gridSpan="4">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İlahiyat Fakültesi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c rowSpan="2" hMerge="1">
                  <a:txBody>
                    <a:bodyPr/>
                    <a:lstStyle/>
                    <a:p>
                      <a:endParaRPr lang="tr-TR"/>
                    </a:p>
                  </a:txBody>
                  <a:tcPr/>
                </a:tc>
                <a:tc rowSpan="2" hMerge="1">
                  <a:txBody>
                    <a:bodyPr/>
                    <a:lstStyle/>
                    <a:p>
                      <a:endParaRPr lang="tr-TR"/>
                    </a:p>
                  </a:txBody>
                  <a:tcPr/>
                </a:tc>
                <a:tc gridSpan="4">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Mülkiyet Durumuna Göre Taşınmaz Alanı (m</a:t>
                      </a:r>
                      <a:r>
                        <a:rPr lang="tr-TR" sz="1000" b="1" baseline="30000" dirty="0">
                          <a:solidFill>
                            <a:srgbClr val="000000"/>
                          </a:solidFill>
                          <a:latin typeface="Times New Roman"/>
                          <a:ea typeface="Times New Roman"/>
                          <a:cs typeface="Times New Roman"/>
                        </a:rPr>
                        <a:t>2</a:t>
                      </a:r>
                      <a:r>
                        <a:rPr lang="tr-TR" sz="10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gridSpan="2">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 (m</a:t>
                      </a:r>
                      <a:r>
                        <a:rPr lang="tr-TR" sz="1000" b="1" baseline="30000">
                          <a:solidFill>
                            <a:srgbClr val="000000"/>
                          </a:solidFill>
                          <a:latin typeface="Times New Roman"/>
                          <a:ea typeface="Times New Roman"/>
                          <a:cs typeface="Times New Roman"/>
                        </a:rPr>
                        <a:t>2</a:t>
                      </a:r>
                      <a:r>
                        <a:rPr lang="tr-TR" sz="1000" b="1">
                          <a:solidFill>
                            <a:srgbClr val="000000"/>
                          </a:solidFill>
                          <a:latin typeface="Times New Roman"/>
                          <a:ea typeface="Times New Roman"/>
                          <a:cs typeface="Times New Roman"/>
                        </a:rPr>
                        <a:t>)</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r>
              <a:tr h="515611">
                <a:tc gridSpan="4"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Fakülte</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Maliye Hazine</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Diğer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vMerge="1">
                  <a:txBody>
                    <a:bodyPr/>
                    <a:lstStyle/>
                    <a:p>
                      <a:endParaRPr lang="tr-TR"/>
                    </a:p>
                  </a:txBody>
                  <a:tcPr/>
                </a:tc>
                <a:tc hMerge="1" vMerge="1">
                  <a:txBody>
                    <a:bodyPr/>
                    <a:lstStyle/>
                    <a:p>
                      <a:endParaRPr lang="tr-TR"/>
                    </a:p>
                  </a:txBody>
                  <a:tcPr/>
                </a:tc>
              </a:tr>
              <a:tr h="257805">
                <a:tc gridSpan="4">
                  <a:txBody>
                    <a:bodyPr/>
                    <a:lstStyle/>
                    <a:p>
                      <a:pPr>
                        <a:spcAft>
                          <a:spcPts val="0"/>
                        </a:spcAft>
                        <a:tabLst>
                          <a:tab pos="540385" algn="l"/>
                        </a:tabLst>
                      </a:pPr>
                      <a:r>
                        <a:rPr lang="tr-TR" sz="1200">
                          <a:solidFill>
                            <a:srgbClr val="000000"/>
                          </a:solidFill>
                          <a:latin typeface="Times New Roman"/>
                          <a:ea typeface="Times New Roman"/>
                          <a:cs typeface="Times New Roman"/>
                        </a:rPr>
                        <a:t> Kezer Yerleşkesi</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r>
                        <a:rPr lang="tr-TR" sz="1200"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r h="257805">
                <a:tc gridSpan="4">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r>
                        <a:rPr lang="tr-TR" sz="1200" b="1"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b="1" dirty="0" smtClean="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bl>
          </a:graphicData>
        </a:graphic>
      </p:graphicFrame>
      <p:sp>
        <p:nvSpPr>
          <p:cNvPr id="153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extLst>
              <p:ext uri="{D42A27DB-BD31-4B8C-83A1-F6EECF244321}">
                <p14:modId xmlns:p14="http://schemas.microsoft.com/office/powerpoint/2010/main" val="3096363180"/>
              </p:ext>
            </p:extLst>
          </p:nvPr>
        </p:nvGraphicFramePr>
        <p:xfrm>
          <a:off x="1187624" y="1124744"/>
          <a:ext cx="7416824" cy="1432275"/>
        </p:xfrm>
        <a:graphic>
          <a:graphicData uri="http://schemas.openxmlformats.org/drawingml/2006/table">
            <a:tbl>
              <a:tblPr/>
              <a:tblGrid>
                <a:gridCol w="2780295"/>
                <a:gridCol w="1036129"/>
                <a:gridCol w="1008112"/>
                <a:gridCol w="1224136"/>
                <a:gridCol w="1368152"/>
              </a:tblGrid>
              <a:tr h="288032">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Yıllara Göre Öğrenci Mevcudu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84478">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smtClean="0">
                          <a:latin typeface="Times New Roman" panose="02020603050405020304" pitchFamily="18" charset="0"/>
                          <a:ea typeface="Calibri"/>
                          <a:cs typeface="Times New Roman" panose="02020603050405020304" pitchFamily="18" charset="0"/>
                        </a:rPr>
                        <a:t>2013-2014</a:t>
                      </a:r>
                      <a:endParaRPr lang="tr-TR" sz="1200" b="1" dirty="0">
                        <a:latin typeface="Times New Roman" panose="02020603050405020304" pitchFamily="18" charset="0"/>
                        <a:ea typeface="Calibri"/>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r>
                        <a:rPr lang="tr-TR" sz="1200" b="1" dirty="0" smtClean="0">
                          <a:latin typeface="Times New Roman" panose="02020603050405020304" pitchFamily="18" charset="0"/>
                          <a:cs typeface="Times New Roman" panose="02020603050405020304" pitchFamily="18" charset="0"/>
                        </a:rPr>
                        <a:t>2014-2015</a:t>
                      </a:r>
                      <a:endParaRPr lang="tr-TR" sz="1200" b="1" dirty="0">
                        <a:latin typeface="Times New Roman" panose="02020603050405020304" pitchFamily="18" charset="0"/>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smtClean="0">
                          <a:solidFill>
                            <a:srgbClr val="000000"/>
                          </a:solidFill>
                          <a:latin typeface="Times New Roman" panose="02020603050405020304" pitchFamily="18" charset="0"/>
                          <a:ea typeface="Times New Roman"/>
                          <a:cs typeface="Times New Roman" panose="02020603050405020304" pitchFamily="18" charset="0"/>
                        </a:rPr>
                        <a:t>2015-2016</a:t>
                      </a:r>
                      <a:endParaRPr lang="tr-TR" sz="1200" b="1" dirty="0">
                        <a:latin typeface="Times New Roman" panose="02020603050405020304" pitchFamily="18" charset="0"/>
                        <a:ea typeface="Calibri"/>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smtClean="0">
                          <a:latin typeface="Times New Roman" panose="02020603050405020304" pitchFamily="18" charset="0"/>
                          <a:ea typeface="Calibri"/>
                          <a:cs typeface="Times New Roman" panose="02020603050405020304" pitchFamily="18" charset="0"/>
                        </a:rPr>
                        <a:t>2016-2017</a:t>
                      </a:r>
                      <a:endParaRPr lang="tr-TR" sz="1200" b="1" dirty="0">
                        <a:latin typeface="Times New Roman" panose="02020603050405020304" pitchFamily="18" charset="0"/>
                        <a:ea typeface="Calibri"/>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0718">
                <a:tc>
                  <a:txBody>
                    <a:bodyPr/>
                    <a:lstStyle/>
                    <a:p>
                      <a:pPr>
                        <a:spcAft>
                          <a:spcPts val="0"/>
                        </a:spcAft>
                        <a:tabLst>
                          <a:tab pos="540385" algn="l"/>
                        </a:tabLst>
                      </a:pPr>
                      <a:r>
                        <a:rPr lang="tr-TR" sz="1200" dirty="0">
                          <a:solidFill>
                            <a:srgbClr val="000000"/>
                          </a:solidFill>
                          <a:latin typeface="Times New Roman"/>
                          <a:ea typeface="Times New Roman"/>
                          <a:cs typeface="Times New Roman"/>
                        </a:rPr>
                        <a:t>Öğrenci Sayısı(</a:t>
                      </a:r>
                      <a:r>
                        <a:rPr lang="tr-TR" sz="1200" b="1" dirty="0">
                          <a:latin typeface="Times New Roman"/>
                          <a:ea typeface="Times New Roman"/>
                          <a:cs typeface="Times New Roman"/>
                        </a:rPr>
                        <a:t>I. Öğretim</a:t>
                      </a:r>
                      <a:r>
                        <a:rPr lang="tr-TR" sz="1200"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105</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217</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357</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526</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718">
                <a:tc>
                  <a:txBody>
                    <a:bodyPr/>
                    <a:lstStyle/>
                    <a:p>
                      <a:pPr>
                        <a:spcAft>
                          <a:spcPts val="0"/>
                        </a:spcAft>
                        <a:tabLst>
                          <a:tab pos="540385" algn="l"/>
                        </a:tabLst>
                      </a:pPr>
                      <a:r>
                        <a:rPr lang="tr-TR" sz="1200" dirty="0">
                          <a:latin typeface="Times New Roman"/>
                          <a:ea typeface="Times New Roman"/>
                          <a:cs typeface="Times New Roman"/>
                        </a:rPr>
                        <a:t>Öğrenci Sayısı (</a:t>
                      </a:r>
                      <a:r>
                        <a:rPr lang="tr-TR" sz="1200" b="1" dirty="0">
                          <a:latin typeface="Times New Roman"/>
                          <a:ea typeface="Times New Roman"/>
                          <a:cs typeface="Times New Roman"/>
                        </a:rPr>
                        <a:t>II. Öğretim</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103</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207</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a:ea typeface="Times New Roman"/>
                          <a:cs typeface="Times New Roman"/>
                        </a:rPr>
                        <a:t>293</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a:ea typeface="Times New Roman"/>
                          <a:cs typeface="Times New Roman"/>
                        </a:rPr>
                        <a:t>386</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78329">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FF"/>
                    </a:solidFill>
                  </a:tcPr>
                </a:tc>
                <a:tc>
                  <a:txBody>
                    <a:bodyPr/>
                    <a:lstStyle/>
                    <a:p>
                      <a:pPr algn="ctr">
                        <a:spcAft>
                          <a:spcPts val="0"/>
                        </a:spcAft>
                      </a:pPr>
                      <a:r>
                        <a:rPr lang="en-US" sz="1100" b="1" dirty="0">
                          <a:effectLst/>
                          <a:latin typeface="Times New Roman"/>
                          <a:ea typeface="Times New Roman"/>
                        </a:rPr>
                        <a:t>208</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FF"/>
                    </a:solidFill>
                  </a:tcPr>
                </a:tc>
                <a:tc>
                  <a:txBody>
                    <a:bodyPr/>
                    <a:lstStyle/>
                    <a:p>
                      <a:pPr algn="ctr">
                        <a:spcAft>
                          <a:spcPts val="0"/>
                        </a:spcAft>
                      </a:pPr>
                      <a:r>
                        <a:rPr lang="en-US" sz="1100" b="1" dirty="0">
                          <a:effectLst/>
                          <a:latin typeface="Times New Roman"/>
                          <a:ea typeface="Times New Roman"/>
                        </a:rPr>
                        <a:t>424</a:t>
                      </a:r>
                      <a:endParaRPr lang="tr-TR" sz="1100" dirty="0">
                        <a:effectLst/>
                        <a:latin typeface="Times New Roman"/>
                        <a:ea typeface="Times New Roman"/>
                      </a:endParaRPr>
                    </a:p>
                  </a:txBody>
                  <a:tcPr marL="0" marR="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Times New Roman"/>
                          <a:ea typeface="Calibri"/>
                          <a:cs typeface="Times New Roman"/>
                        </a:rPr>
                        <a:t>650</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Times New Roman"/>
                          <a:ea typeface="Times New Roman"/>
                          <a:cs typeface="Times New Roman"/>
                        </a:rPr>
                        <a:t>912</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FFFF"/>
                    </a:solidFill>
                  </a:tcPr>
                </a:tc>
              </a:tr>
            </a:tbl>
          </a:graphicData>
        </a:graphic>
      </p:graphicFrame>
      <p:sp>
        <p:nvSpPr>
          <p:cNvPr id="14337" name="Rectangle 1"/>
          <p:cNvSpPr>
            <a:spLocks noChangeArrowheads="1"/>
          </p:cNvSpPr>
          <p:nvPr/>
        </p:nvSpPr>
        <p:spPr bwMode="auto">
          <a:xfrm>
            <a:off x="3707904" y="487125"/>
            <a:ext cx="216024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2000" b="1" i="0" u="none" strike="noStrike" cap="none" normalizeH="0" baseline="0" dirty="0" smtClean="0">
                <a:ln>
                  <a:noFill/>
                </a:ln>
                <a:solidFill>
                  <a:srgbClr val="C00000"/>
                </a:solidFill>
                <a:effectLst/>
                <a:latin typeface="Calibri"/>
                <a:ea typeface="Calibri" pitchFamily="34" charset="0"/>
                <a:cs typeface="Times New Roman" pitchFamily="18" charset="0"/>
              </a:rPr>
              <a:t>Ö</a:t>
            </a:r>
            <a:r>
              <a:rPr kumimoji="0" lang="tr-TR" sz="20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ğrenci Durumu</a:t>
            </a:r>
            <a:endParaRPr kumimoji="0" lang="tr-TR" sz="2000" b="0" i="0" u="none" strike="noStrike" cap="none" normalizeH="0" baseline="0" dirty="0" smtClean="0">
              <a:ln>
                <a:noFill/>
              </a:ln>
              <a:solidFill>
                <a:srgbClr val="C00000"/>
              </a:solidFill>
              <a:effectLst/>
              <a:latin typeface="Arial" pitchFamily="34" charset="0"/>
              <a:cs typeface="Arial" pitchFamily="34" charset="0"/>
            </a:endParaRPr>
          </a:p>
        </p:txBody>
      </p:sp>
      <p:graphicFrame>
        <p:nvGraphicFramePr>
          <p:cNvPr id="6" name="5 Tablo"/>
          <p:cNvGraphicFramePr>
            <a:graphicFrameLocks noGrp="1"/>
          </p:cNvGraphicFramePr>
          <p:nvPr>
            <p:extLst>
              <p:ext uri="{D42A27DB-BD31-4B8C-83A1-F6EECF244321}">
                <p14:modId xmlns:p14="http://schemas.microsoft.com/office/powerpoint/2010/main" val="285703150"/>
              </p:ext>
            </p:extLst>
          </p:nvPr>
        </p:nvGraphicFramePr>
        <p:xfrm>
          <a:off x="1187624" y="4365104"/>
          <a:ext cx="7416824" cy="1426320"/>
        </p:xfrm>
        <a:graphic>
          <a:graphicData uri="http://schemas.openxmlformats.org/drawingml/2006/table">
            <a:tbl>
              <a:tblPr firstRow="1" bandRow="1">
                <a:tableStyleId>{5940675A-B579-460E-94D1-54222C63F5DA}</a:tableStyleId>
              </a:tblPr>
              <a:tblGrid>
                <a:gridCol w="2808312"/>
                <a:gridCol w="1440160"/>
                <a:gridCol w="1314146"/>
                <a:gridCol w="1854206"/>
              </a:tblGrid>
              <a:tr h="216024">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1" dirty="0" smtClean="0">
                          <a:latin typeface="Times New Roman" pitchFamily="18" charset="0"/>
                          <a:cs typeface="Times New Roman" pitchFamily="18" charset="0"/>
                        </a:rPr>
                        <a:t>Cinsiyetlerine Göre Öğrenci Dağılımı </a:t>
                      </a:r>
                      <a:r>
                        <a:rPr lang="tr-TR" sz="1200" b="1" dirty="0" smtClean="0">
                          <a:solidFill>
                            <a:srgbClr val="000000"/>
                          </a:solidFill>
                          <a:latin typeface="Times New Roman"/>
                          <a:ea typeface="Times New Roman"/>
                          <a:cs typeface="Times New Roman"/>
                        </a:rPr>
                        <a:t>(2016-2017)</a:t>
                      </a:r>
                      <a:endParaRPr lang="tr-TR" sz="1200" b="1" dirty="0">
                        <a:latin typeface="Times New Roman" pitchFamily="18" charset="0"/>
                        <a:cs typeface="Times New Roman" pitchFamily="18" charset="0"/>
                      </a:endParaRPr>
                    </a:p>
                  </a:txBody>
                  <a:tcPr>
                    <a:solidFill>
                      <a:srgbClr val="FFFF00"/>
                    </a:solidFill>
                  </a:tcPr>
                </a:tc>
                <a:tc hMerge="1">
                  <a:txBody>
                    <a:bodyPr/>
                    <a:lstStyle/>
                    <a:p>
                      <a:endParaRPr lang="tr-TR" dirty="0"/>
                    </a:p>
                  </a:txBody>
                  <a:tcPr/>
                </a:tc>
                <a:tc hMerge="1">
                  <a:txBody>
                    <a:bodyPr/>
                    <a:lstStyle/>
                    <a:p>
                      <a:endParaRPr lang="tr-TR"/>
                    </a:p>
                  </a:txBody>
                  <a:tcPr/>
                </a:tc>
                <a:tc hMerge="1">
                  <a:txBody>
                    <a:bodyPr/>
                    <a:lstStyle/>
                    <a:p>
                      <a:endParaRPr lang="tr-TR"/>
                    </a:p>
                  </a:txBody>
                  <a:tcPr/>
                </a:tc>
              </a:tr>
              <a:tr h="288000">
                <a:tc>
                  <a:txBody>
                    <a:bodyPr/>
                    <a:lstStyle/>
                    <a:p>
                      <a:endParaRPr lang="tr-TR" sz="1200" dirty="0"/>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Bayan</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Erkek</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TOPLAM</a:t>
                      </a:r>
                      <a:endParaRPr lang="tr-TR" sz="1200" b="1" dirty="0">
                        <a:latin typeface="Times New Roman" pitchFamily="18" charset="0"/>
                        <a:cs typeface="Times New Roman" pitchFamily="18" charset="0"/>
                      </a:endParaRPr>
                    </a:p>
                  </a:txBody>
                  <a:tcPr>
                    <a:solidFill>
                      <a:schemeClr val="accent6">
                        <a:lumMod val="20000"/>
                        <a:lumOff val="80000"/>
                      </a:schemeClr>
                    </a:solidFill>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rgbClr val="000000"/>
                          </a:solidFill>
                          <a:latin typeface="Times New Roman"/>
                          <a:ea typeface="Times New Roman"/>
                          <a:cs typeface="Times New Roman"/>
                        </a:rPr>
                        <a:t>Öğrenci Sayısı(</a:t>
                      </a:r>
                      <a:r>
                        <a:rPr lang="tr-TR" sz="1200" b="1" dirty="0" smtClean="0">
                          <a:latin typeface="Times New Roman"/>
                          <a:ea typeface="Times New Roman"/>
                          <a:cs typeface="Times New Roman"/>
                        </a:rPr>
                        <a:t>I. Öğretim</a:t>
                      </a:r>
                      <a:r>
                        <a:rPr lang="tr-TR" sz="1200" dirty="0" smtClean="0">
                          <a:solidFill>
                            <a:srgbClr val="000000"/>
                          </a:solidFill>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ctr"/>
                      <a:r>
                        <a:rPr lang="tr-TR" sz="1200" dirty="0" smtClean="0">
                          <a:latin typeface="Times New Roman" pitchFamily="18" charset="0"/>
                          <a:cs typeface="Times New Roman" pitchFamily="18" charset="0"/>
                        </a:rPr>
                        <a:t>266</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260</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526</a:t>
                      </a:r>
                      <a:endParaRPr lang="tr-TR" sz="1200" dirty="0">
                        <a:latin typeface="Times New Roman" pitchFamily="18" charset="0"/>
                        <a:cs typeface="Times New Roman" pitchFamily="18" charset="0"/>
                      </a:endParaRPr>
                    </a:p>
                  </a:txBody>
                  <a:tcPr anchor="ct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latin typeface="Times New Roman"/>
                          <a:ea typeface="Times New Roman"/>
                          <a:cs typeface="Times New Roman"/>
                        </a:rPr>
                        <a:t>Öğrenci Sayısı (</a:t>
                      </a:r>
                      <a:r>
                        <a:rPr lang="tr-TR" sz="1200" b="1" dirty="0" smtClean="0">
                          <a:latin typeface="Times New Roman"/>
                          <a:ea typeface="Times New Roman"/>
                          <a:cs typeface="Times New Roman"/>
                        </a:rPr>
                        <a:t>II. Öğretim</a:t>
                      </a:r>
                      <a:r>
                        <a:rPr lang="tr-TR" sz="1200" dirty="0" smtClean="0">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ctr"/>
                      <a:r>
                        <a:rPr lang="tr-TR" sz="1200" dirty="0" smtClean="0">
                          <a:latin typeface="Times New Roman" pitchFamily="18" charset="0"/>
                          <a:cs typeface="Times New Roman" pitchFamily="18" charset="0"/>
                        </a:rPr>
                        <a:t>183</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203</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386</a:t>
                      </a:r>
                      <a:endParaRPr lang="tr-TR" sz="1200" dirty="0">
                        <a:latin typeface="Times New Roman" pitchFamily="18" charset="0"/>
                        <a:cs typeface="Times New Roman" pitchFamily="18" charset="0"/>
                      </a:endParaRPr>
                    </a:p>
                  </a:txBody>
                  <a:tcPr anchor="ctr"/>
                </a:tc>
              </a:tr>
              <a:tr h="288000">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dirty="0">
                        <a:latin typeface="+mn-lt"/>
                        <a:ea typeface="Calibri"/>
                        <a:cs typeface="Times New Roman"/>
                      </a:endParaRPr>
                    </a:p>
                  </a:txBody>
                  <a:tcPr/>
                </a:tc>
                <a:tc>
                  <a:txBody>
                    <a:bodyPr/>
                    <a:lstStyle/>
                    <a:p>
                      <a:pPr algn="ctr"/>
                      <a:r>
                        <a:rPr lang="tr-TR" sz="1200" b="1" dirty="0" smtClean="0">
                          <a:latin typeface="Times New Roman" pitchFamily="18" charset="0"/>
                          <a:cs typeface="Times New Roman" pitchFamily="18" charset="0"/>
                        </a:rPr>
                        <a:t>449</a:t>
                      </a:r>
                      <a:endParaRPr lang="tr-TR" sz="1200" b="1" dirty="0">
                        <a:latin typeface="Times New Roman" pitchFamily="18" charset="0"/>
                        <a:cs typeface="Times New Roman" pitchFamily="18" charset="0"/>
                      </a:endParaRPr>
                    </a:p>
                  </a:txBody>
                  <a:tcPr anchor="ctr"/>
                </a:tc>
                <a:tc>
                  <a:txBody>
                    <a:bodyPr/>
                    <a:lstStyle/>
                    <a:p>
                      <a:pPr algn="ctr"/>
                      <a:r>
                        <a:rPr lang="tr-TR" sz="1200" b="1" dirty="0" smtClean="0">
                          <a:latin typeface="Times New Roman" pitchFamily="18" charset="0"/>
                          <a:cs typeface="Times New Roman" pitchFamily="18" charset="0"/>
                        </a:rPr>
                        <a:t>463</a:t>
                      </a:r>
                      <a:endParaRPr lang="tr-TR" sz="1200" b="1" dirty="0">
                        <a:latin typeface="Times New Roman" pitchFamily="18" charset="0"/>
                        <a:cs typeface="Times New Roman" pitchFamily="18" charset="0"/>
                      </a:endParaRPr>
                    </a:p>
                  </a:txBody>
                  <a:tcPr anchor="ctr"/>
                </a:tc>
                <a:tc>
                  <a:txBody>
                    <a:bodyPr/>
                    <a:lstStyle/>
                    <a:p>
                      <a:pPr algn="ctr"/>
                      <a:r>
                        <a:rPr lang="tr-TR" sz="1200" b="1" dirty="0" smtClean="0">
                          <a:latin typeface="Times New Roman" pitchFamily="18" charset="0"/>
                          <a:cs typeface="Times New Roman" pitchFamily="18" charset="0"/>
                        </a:rPr>
                        <a:t>912</a:t>
                      </a:r>
                      <a:endParaRPr lang="tr-TR" sz="1200" b="1" dirty="0">
                        <a:latin typeface="Times New Roman" pitchFamily="18" charset="0"/>
                        <a:cs typeface="Times New Roman" pitchFamily="18" charset="0"/>
                      </a:endParaRPr>
                    </a:p>
                  </a:txBody>
                  <a:tcPr anchor="ctr"/>
                </a:tc>
              </a:tr>
            </a:tbl>
          </a:graphicData>
        </a:graphic>
      </p:graphicFrame>
      <p:graphicFrame>
        <p:nvGraphicFramePr>
          <p:cNvPr id="7" name="5 Tablo"/>
          <p:cNvGraphicFramePr>
            <a:graphicFrameLocks noGrp="1"/>
          </p:cNvGraphicFramePr>
          <p:nvPr>
            <p:extLst>
              <p:ext uri="{D42A27DB-BD31-4B8C-83A1-F6EECF244321}">
                <p14:modId xmlns:p14="http://schemas.microsoft.com/office/powerpoint/2010/main" val="2330757028"/>
              </p:ext>
            </p:extLst>
          </p:nvPr>
        </p:nvGraphicFramePr>
        <p:xfrm>
          <a:off x="1187624" y="2780928"/>
          <a:ext cx="7416824" cy="1426320"/>
        </p:xfrm>
        <a:graphic>
          <a:graphicData uri="http://schemas.openxmlformats.org/drawingml/2006/table">
            <a:tbl>
              <a:tblPr firstRow="1" bandRow="1">
                <a:tableStyleId>{5940675A-B579-460E-94D1-54222C63F5DA}</a:tableStyleId>
              </a:tblPr>
              <a:tblGrid>
                <a:gridCol w="2808312"/>
                <a:gridCol w="1440160"/>
                <a:gridCol w="1314146"/>
                <a:gridCol w="1854206"/>
              </a:tblGrid>
              <a:tr h="216024">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1" dirty="0" smtClean="0">
                          <a:latin typeface="Times New Roman" pitchFamily="18" charset="0"/>
                          <a:cs typeface="Times New Roman" pitchFamily="18" charset="0"/>
                        </a:rPr>
                        <a:t>Sınıflara Göre Öğrenci Dağılımı </a:t>
                      </a:r>
                      <a:r>
                        <a:rPr lang="tr-TR" sz="1200" b="1" dirty="0" smtClean="0">
                          <a:solidFill>
                            <a:srgbClr val="000000"/>
                          </a:solidFill>
                          <a:latin typeface="Times New Roman"/>
                          <a:ea typeface="Times New Roman"/>
                          <a:cs typeface="Times New Roman"/>
                        </a:rPr>
                        <a:t>(2016-2017)</a:t>
                      </a:r>
                      <a:endParaRPr lang="tr-TR" sz="1200" b="1" dirty="0">
                        <a:latin typeface="Times New Roman" pitchFamily="18" charset="0"/>
                        <a:cs typeface="Times New Roman" pitchFamily="18" charset="0"/>
                      </a:endParaRPr>
                    </a:p>
                  </a:txBody>
                  <a:tcPr>
                    <a:solidFill>
                      <a:srgbClr val="FFFF00"/>
                    </a:solidFill>
                  </a:tcPr>
                </a:tc>
                <a:tc hMerge="1">
                  <a:txBody>
                    <a:bodyPr/>
                    <a:lstStyle/>
                    <a:p>
                      <a:endParaRPr lang="tr-TR" dirty="0"/>
                    </a:p>
                  </a:txBody>
                  <a:tcPr/>
                </a:tc>
                <a:tc hMerge="1">
                  <a:txBody>
                    <a:bodyPr/>
                    <a:lstStyle/>
                    <a:p>
                      <a:endParaRPr lang="tr-TR"/>
                    </a:p>
                  </a:txBody>
                  <a:tcPr/>
                </a:tc>
                <a:tc hMerge="1">
                  <a:txBody>
                    <a:bodyPr/>
                    <a:lstStyle/>
                    <a:p>
                      <a:endParaRPr lang="tr-TR"/>
                    </a:p>
                  </a:txBody>
                  <a:tcPr/>
                </a:tc>
              </a:tr>
              <a:tr h="288000">
                <a:tc>
                  <a:txBody>
                    <a:bodyPr/>
                    <a:lstStyle/>
                    <a:p>
                      <a:endParaRPr lang="tr-TR" sz="1200" dirty="0"/>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Hazırlık</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1-2-3</a:t>
                      </a:r>
                      <a:r>
                        <a:rPr lang="tr-TR" sz="1200" b="1" baseline="0" dirty="0" smtClean="0">
                          <a:latin typeface="Times New Roman" pitchFamily="18" charset="0"/>
                          <a:cs typeface="Times New Roman" pitchFamily="18" charset="0"/>
                        </a:rPr>
                        <a:t> Sınıflar</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TOPLAM</a:t>
                      </a:r>
                      <a:endParaRPr lang="tr-TR" sz="1200" b="1" dirty="0">
                        <a:latin typeface="Times New Roman" pitchFamily="18" charset="0"/>
                        <a:cs typeface="Times New Roman" pitchFamily="18" charset="0"/>
                      </a:endParaRPr>
                    </a:p>
                  </a:txBody>
                  <a:tcPr>
                    <a:solidFill>
                      <a:schemeClr val="accent6">
                        <a:lumMod val="20000"/>
                        <a:lumOff val="80000"/>
                      </a:schemeClr>
                    </a:solidFill>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rgbClr val="000000"/>
                          </a:solidFill>
                          <a:latin typeface="Times New Roman"/>
                          <a:ea typeface="Times New Roman"/>
                          <a:cs typeface="Times New Roman"/>
                        </a:rPr>
                        <a:t>Öğrenci Sayısı(</a:t>
                      </a:r>
                      <a:r>
                        <a:rPr lang="tr-TR" sz="1200" b="1" dirty="0" smtClean="0">
                          <a:latin typeface="Times New Roman"/>
                          <a:ea typeface="Times New Roman"/>
                          <a:cs typeface="Times New Roman"/>
                        </a:rPr>
                        <a:t>I. Öğretim</a:t>
                      </a:r>
                      <a:r>
                        <a:rPr lang="tr-TR" sz="1200" dirty="0" smtClean="0">
                          <a:solidFill>
                            <a:srgbClr val="000000"/>
                          </a:solidFill>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ctr"/>
                      <a:r>
                        <a:rPr lang="tr-TR" sz="1200" dirty="0" smtClean="0">
                          <a:latin typeface="Times New Roman" pitchFamily="18" charset="0"/>
                          <a:cs typeface="Times New Roman" pitchFamily="18" charset="0"/>
                        </a:rPr>
                        <a:t>163</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363</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526</a:t>
                      </a:r>
                      <a:endParaRPr lang="tr-TR" sz="1200" dirty="0">
                        <a:latin typeface="Times New Roman" pitchFamily="18" charset="0"/>
                        <a:cs typeface="Times New Roman" pitchFamily="18" charset="0"/>
                      </a:endParaRPr>
                    </a:p>
                  </a:txBody>
                  <a:tcPr anchor="ct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latin typeface="Times New Roman"/>
                          <a:ea typeface="Times New Roman"/>
                          <a:cs typeface="Times New Roman"/>
                        </a:rPr>
                        <a:t>Öğrenci Sayısı (</a:t>
                      </a:r>
                      <a:r>
                        <a:rPr lang="tr-TR" sz="1200" b="1" dirty="0" smtClean="0">
                          <a:latin typeface="Times New Roman"/>
                          <a:ea typeface="Times New Roman"/>
                          <a:cs typeface="Times New Roman"/>
                        </a:rPr>
                        <a:t>II. Öğretim</a:t>
                      </a:r>
                      <a:r>
                        <a:rPr lang="tr-TR" sz="1200" dirty="0" smtClean="0">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ctr"/>
                      <a:r>
                        <a:rPr lang="tr-TR" sz="1200" dirty="0" smtClean="0">
                          <a:latin typeface="Times New Roman" pitchFamily="18" charset="0"/>
                          <a:cs typeface="Times New Roman" pitchFamily="18" charset="0"/>
                        </a:rPr>
                        <a:t>147</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239</a:t>
                      </a:r>
                      <a:endParaRPr lang="tr-TR" sz="1200" dirty="0">
                        <a:latin typeface="Times New Roman" pitchFamily="18" charset="0"/>
                        <a:cs typeface="Times New Roman" pitchFamily="18" charset="0"/>
                      </a:endParaRPr>
                    </a:p>
                  </a:txBody>
                  <a:tcPr anchor="ctr"/>
                </a:tc>
                <a:tc>
                  <a:txBody>
                    <a:bodyPr/>
                    <a:lstStyle/>
                    <a:p>
                      <a:pPr algn="ctr"/>
                      <a:r>
                        <a:rPr lang="tr-TR" sz="1200" dirty="0" smtClean="0">
                          <a:latin typeface="Times New Roman" pitchFamily="18" charset="0"/>
                          <a:cs typeface="Times New Roman" pitchFamily="18" charset="0"/>
                        </a:rPr>
                        <a:t>386</a:t>
                      </a:r>
                      <a:endParaRPr lang="tr-TR" sz="1200" dirty="0">
                        <a:latin typeface="Times New Roman" pitchFamily="18" charset="0"/>
                        <a:cs typeface="Times New Roman" pitchFamily="18" charset="0"/>
                      </a:endParaRPr>
                    </a:p>
                  </a:txBody>
                  <a:tcPr anchor="ctr"/>
                </a:tc>
              </a:tr>
              <a:tr h="288000">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dirty="0">
                        <a:latin typeface="+mn-lt"/>
                        <a:ea typeface="Calibri"/>
                        <a:cs typeface="Times New Roman"/>
                      </a:endParaRPr>
                    </a:p>
                  </a:txBody>
                  <a:tcPr/>
                </a:tc>
                <a:tc>
                  <a:txBody>
                    <a:bodyPr/>
                    <a:lstStyle/>
                    <a:p>
                      <a:pPr algn="ctr"/>
                      <a:r>
                        <a:rPr lang="tr-TR" sz="1200" b="1" dirty="0" smtClean="0">
                          <a:latin typeface="Times New Roman" pitchFamily="18" charset="0"/>
                          <a:cs typeface="Times New Roman" pitchFamily="18" charset="0"/>
                        </a:rPr>
                        <a:t>310</a:t>
                      </a:r>
                      <a:endParaRPr lang="tr-TR" sz="1200" b="1" dirty="0">
                        <a:latin typeface="Times New Roman" pitchFamily="18" charset="0"/>
                        <a:cs typeface="Times New Roman" pitchFamily="18" charset="0"/>
                      </a:endParaRPr>
                    </a:p>
                  </a:txBody>
                  <a:tcPr anchor="ctr"/>
                </a:tc>
                <a:tc>
                  <a:txBody>
                    <a:bodyPr/>
                    <a:lstStyle/>
                    <a:p>
                      <a:pPr algn="ctr"/>
                      <a:r>
                        <a:rPr lang="tr-TR" sz="1200" b="1" dirty="0" smtClean="0">
                          <a:latin typeface="Times New Roman" pitchFamily="18" charset="0"/>
                          <a:cs typeface="Times New Roman" pitchFamily="18" charset="0"/>
                        </a:rPr>
                        <a:t>602</a:t>
                      </a:r>
                      <a:endParaRPr lang="tr-TR" sz="1200" b="1" dirty="0">
                        <a:latin typeface="Times New Roman" pitchFamily="18" charset="0"/>
                        <a:cs typeface="Times New Roman" pitchFamily="18" charset="0"/>
                      </a:endParaRPr>
                    </a:p>
                  </a:txBody>
                  <a:tcPr anchor="ctr"/>
                </a:tc>
                <a:tc>
                  <a:txBody>
                    <a:bodyPr/>
                    <a:lstStyle/>
                    <a:p>
                      <a:pPr algn="ctr"/>
                      <a:r>
                        <a:rPr lang="tr-TR" sz="1200" b="1" dirty="0" smtClean="0">
                          <a:latin typeface="Times New Roman" pitchFamily="18" charset="0"/>
                          <a:cs typeface="Times New Roman" pitchFamily="18" charset="0"/>
                        </a:rPr>
                        <a:t>912</a:t>
                      </a:r>
                      <a:endParaRPr lang="tr-TR" sz="1200" b="1" dirty="0">
                        <a:latin typeface="Times New Roman" pitchFamily="18" charset="0"/>
                        <a:cs typeface="Times New Roman" pitchFamily="18" charset="0"/>
                      </a:endParaRPr>
                    </a:p>
                  </a:txBody>
                  <a:tcPr anchor="ct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3313" name="Rectangle 1"/>
          <p:cNvSpPr>
            <a:spLocks noChangeArrowheads="1"/>
          </p:cNvSpPr>
          <p:nvPr/>
        </p:nvSpPr>
        <p:spPr bwMode="auto">
          <a:xfrm>
            <a:off x="2267744" y="378822"/>
            <a:ext cx="5112568"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Bilgi ve Teknoloji Altyapısı (Donanım ve Kütüphane)</a:t>
            </a:r>
            <a:endParaRPr kumimoji="0" lang="tr-TR" b="0" i="0" u="none" strike="noStrike" cap="none" normalizeH="0" baseline="0" dirty="0" smtClean="0">
              <a:ln>
                <a:noFill/>
              </a:ln>
              <a:solidFill>
                <a:srgbClr val="C00000"/>
              </a:solidFill>
              <a:effectLst/>
              <a:latin typeface="Arial" pitchFamily="34" charset="0"/>
              <a:cs typeface="Arial" pitchFamily="34" charset="0"/>
            </a:endParaRPr>
          </a:p>
        </p:txBody>
      </p:sp>
      <p:sp>
        <p:nvSpPr>
          <p:cNvPr id="13314" name="Rectangle 2"/>
          <p:cNvSpPr>
            <a:spLocks noChangeArrowheads="1"/>
          </p:cNvSpPr>
          <p:nvPr/>
        </p:nvSpPr>
        <p:spPr bwMode="auto">
          <a:xfrm>
            <a:off x="1403648" y="878523"/>
            <a:ext cx="741682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üç</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eğitici kadrosuyla bilişim sistemleri ve teknolojik imkanlardan maksimum fayda sağlayarak,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ğrencilerine en iyi şekilde eğitim vermeyi hedeflemektedir.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niversitemiz web sayfasında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ltemize ayrılan alanda.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ltemizce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len faaliyetler, kurumsal etkinlikler,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 etkinlikleri, mevzuat, duyurular ve birim faaliyet raporları yayımlanmaktadır.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3315" name="Rectangle 3"/>
          <p:cNvSpPr>
            <a:spLocks noChangeArrowheads="1"/>
          </p:cNvSpPr>
          <p:nvPr/>
        </p:nvSpPr>
        <p:spPr bwMode="auto">
          <a:xfrm>
            <a:off x="1187624" y="2383175"/>
            <a:ext cx="748883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1.   Bilgi Kaynakları</a:t>
            </a:r>
          </a:p>
          <a:p>
            <a:pPr marL="0" marR="0" lvl="0" indent="0" algn="just" defTabSz="914400" rtl="0" eaLnBrk="1" fontAlgn="base" latinLnBrk="0" hangingPunct="1">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 657 sayılı Devlet Memurları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 666 Sayılı Kanun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 2547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 4734 sayılı Kamu İhale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4735 sayılı Kamu İhale S</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zleşme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 5018 sayılı Kamu Mali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netimi ve Kontrol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 6245 sayılı Harcırah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 5434 sayılı Emekli Sandığı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ı. 2914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Personel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j. 5510 sayılı Sosyal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venlik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6085 sayılı Sayıştay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 Vergi Kanunları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Diğer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Kanunlar ve Kanunlara dayalı yayımlanan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netmelik,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Tebliğ, Karar ve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kteki mevzuatlardan oluşmaktadır.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extLst>
              <p:ext uri="{D42A27DB-BD31-4B8C-83A1-F6EECF244321}">
                <p14:modId xmlns:p14="http://schemas.microsoft.com/office/powerpoint/2010/main" val="354665611"/>
              </p:ext>
            </p:extLst>
          </p:nvPr>
        </p:nvGraphicFramePr>
        <p:xfrm>
          <a:off x="1691679" y="980728"/>
          <a:ext cx="6840762" cy="1656183"/>
        </p:xfrm>
        <a:graphic>
          <a:graphicData uri="http://schemas.openxmlformats.org/drawingml/2006/table">
            <a:tbl>
              <a:tblPr/>
              <a:tblGrid>
                <a:gridCol w="2911635"/>
                <a:gridCol w="930880"/>
                <a:gridCol w="930880"/>
                <a:gridCol w="1033307"/>
                <a:gridCol w="1034060"/>
              </a:tblGrid>
              <a:tr h="416707">
                <a:tc gridSpan="5">
                  <a:txBody>
                    <a:bodyPr/>
                    <a:lstStyle/>
                    <a:p>
                      <a:pPr algn="ctr">
                        <a:spcAft>
                          <a:spcPts val="0"/>
                        </a:spcAft>
                        <a:tabLst>
                          <a:tab pos="540385" algn="l"/>
                        </a:tabLst>
                      </a:pPr>
                      <a:r>
                        <a:rPr lang="tr-TR" sz="1400" b="1" dirty="0">
                          <a:latin typeface="Times New Roman"/>
                          <a:ea typeface="Calibri"/>
                          <a:cs typeface="Times New Roman"/>
                        </a:rPr>
                        <a:t>Yıllar İtibariyle  Bilgisayar Sayıları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09869">
                <a:tc>
                  <a:txBody>
                    <a:bodyPr/>
                    <a:lstStyle/>
                    <a:p>
                      <a:pPr>
                        <a:spcAft>
                          <a:spcPts val="0"/>
                        </a:spcAft>
                        <a:tabLst>
                          <a:tab pos="540385" algn="l"/>
                        </a:tabLst>
                      </a:pPr>
                      <a:r>
                        <a:rPr lang="tr-TR" sz="1400" b="1" dirty="0">
                          <a:latin typeface="Times New Roman"/>
                          <a:ea typeface="Calibri"/>
                          <a:cs typeface="Times New Roman"/>
                        </a:rPr>
                        <a:t>Cinsi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2016</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dirty="0">
                          <a:latin typeface="Times New Roman"/>
                          <a:ea typeface="Calibri"/>
                          <a:cs typeface="Times New Roman"/>
                        </a:rPr>
                        <a:t>Masa Üstü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13</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14</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17</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57</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dirty="0">
                          <a:latin typeface="Times New Roman"/>
                          <a:ea typeface="Calibri"/>
                          <a:cs typeface="Times New Roman"/>
                        </a:rPr>
                        <a:t>Taşınabilir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5</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14</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a:effectLst/>
                          <a:latin typeface="Times New Roman"/>
                          <a:ea typeface="Times New Roman"/>
                        </a:rPr>
                        <a:t>21</a:t>
                      </a:r>
                      <a:endParaRPr lang="tr-TR" sz="11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100" dirty="0">
                          <a:effectLst/>
                          <a:latin typeface="Times New Roman"/>
                          <a:ea typeface="Times New Roman"/>
                        </a:rPr>
                        <a:t>25</a:t>
                      </a:r>
                      <a:endParaRPr lang="tr-TR" sz="11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9869">
                <a:tc>
                  <a:txBody>
                    <a:bodyPr/>
                    <a:lstStyle/>
                    <a:p>
                      <a:pPr>
                        <a:spcAft>
                          <a:spcPts val="0"/>
                        </a:spcAft>
                        <a:tabLst>
                          <a:tab pos="540385" algn="l"/>
                        </a:tabLst>
                      </a:pPr>
                      <a:r>
                        <a:rPr lang="tr-TR" sz="1400" b="1" dirty="0">
                          <a:latin typeface="Times New Roman"/>
                          <a:ea typeface="Calibri"/>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18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28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38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82</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extLst>
              <p:ext uri="{D42A27DB-BD31-4B8C-83A1-F6EECF244321}">
                <p14:modId xmlns:p14="http://schemas.microsoft.com/office/powerpoint/2010/main" val="3403516046"/>
              </p:ext>
            </p:extLst>
          </p:nvPr>
        </p:nvGraphicFramePr>
        <p:xfrm>
          <a:off x="1691680" y="3140968"/>
          <a:ext cx="6768752" cy="3096344"/>
        </p:xfrm>
        <a:graphic>
          <a:graphicData uri="http://schemas.openxmlformats.org/drawingml/2006/table">
            <a:tbl>
              <a:tblPr/>
              <a:tblGrid>
                <a:gridCol w="1158306"/>
                <a:gridCol w="1217958"/>
                <a:gridCol w="1034901"/>
                <a:gridCol w="1341284"/>
                <a:gridCol w="1224215"/>
                <a:gridCol w="792088"/>
              </a:tblGrid>
              <a:tr h="336964">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Bilgi ve Teknolojik Kaynaklar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56869">
                <a:tc gridSpan="2">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Cinsi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İdari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Eğitim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Araştırma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Projeksiyon</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a:ea typeface="Times New Roman"/>
                          <a:cs typeface="Times New Roman"/>
                        </a:rPr>
                        <a:t>13</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13</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1224">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Fotokopi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lnSpc>
                          <a:spcPct val="115000"/>
                        </a:lnSpc>
                        <a:spcAft>
                          <a:spcPts val="0"/>
                        </a:spcAft>
                      </a:pPr>
                      <a:r>
                        <a:rPr lang="tr-TR" sz="1400" dirty="0">
                          <a:latin typeface="Calibri"/>
                          <a:ea typeface="Calibri"/>
                          <a:cs typeface="Times New Roman"/>
                        </a:rPr>
                        <a:t>1</a:t>
                      </a: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Telefon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smtClean="0">
                          <a:solidFill>
                            <a:srgbClr val="000000"/>
                          </a:solidFill>
                          <a:latin typeface="Times New Roman"/>
                          <a:ea typeface="Times New Roman"/>
                          <a:cs typeface="Times New Roman"/>
                        </a:rPr>
                        <a:t>45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45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Faks</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4880">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Yazıcı (Barkot Yazıcısı Dahil)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smtClean="0">
                          <a:solidFill>
                            <a:srgbClr val="000000"/>
                          </a:solidFill>
                          <a:latin typeface="Times New Roman"/>
                          <a:ea typeface="Times New Roman"/>
                          <a:cs typeface="Times New Roman"/>
                        </a:rPr>
                        <a:t>33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400" dirty="0" smtClean="0">
                          <a:latin typeface="Calibri"/>
                          <a:ea typeface="Times New Roman"/>
                        </a:rPr>
                        <a:t>-</a:t>
                      </a:r>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33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Televizyonlar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Tarayıcılar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6302">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r>
            </a:tbl>
          </a:graphicData>
        </a:graphic>
      </p:graphicFrame>
      <p:sp>
        <p:nvSpPr>
          <p:cNvPr id="7" name="6 Dikdörtgen"/>
          <p:cNvSpPr/>
          <p:nvPr/>
        </p:nvSpPr>
        <p:spPr>
          <a:xfrm>
            <a:off x="1763688" y="620688"/>
            <a:ext cx="1656184" cy="338554"/>
          </a:xfrm>
          <a:prstGeom prst="rect">
            <a:avLst/>
          </a:prstGeom>
        </p:spPr>
        <p:txBody>
          <a:bodyPr wrap="square">
            <a:spAutoFit/>
          </a:bodyPr>
          <a:lstStyle/>
          <a:p>
            <a:pPr lvl="0"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2  - Bilgisayar </a:t>
            </a:r>
            <a:endParaRPr lang="tr-TR" sz="1600" dirty="0" smtClean="0">
              <a:solidFill>
                <a:srgbClr val="C00000"/>
              </a:solidFill>
              <a:latin typeface="Arial" pitchFamily="34" charset="0"/>
              <a:cs typeface="Arial" pitchFamily="34" charset="0"/>
            </a:endParaRPr>
          </a:p>
        </p:txBody>
      </p:sp>
      <p:sp>
        <p:nvSpPr>
          <p:cNvPr id="8" name="7 Dikdörtgen"/>
          <p:cNvSpPr/>
          <p:nvPr/>
        </p:nvSpPr>
        <p:spPr>
          <a:xfrm>
            <a:off x="1763688" y="2636912"/>
            <a:ext cx="1440160" cy="338554"/>
          </a:xfrm>
          <a:prstGeom prst="rect">
            <a:avLst/>
          </a:prstGeom>
        </p:spPr>
        <p:txBody>
          <a:bodyPr wrap="square">
            <a:spAutoFit/>
          </a:bodyPr>
          <a:lstStyle/>
          <a:p>
            <a:pPr lvl="0"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3- Donanım</a:t>
            </a:r>
            <a:endParaRPr lang="tr-TR" sz="1600" dirty="0" smtClean="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6" name="5 Tablo"/>
          <p:cNvGraphicFramePr>
            <a:graphicFrameLocks noGrp="1"/>
          </p:cNvGraphicFramePr>
          <p:nvPr>
            <p:extLst>
              <p:ext uri="{D42A27DB-BD31-4B8C-83A1-F6EECF244321}">
                <p14:modId xmlns:p14="http://schemas.microsoft.com/office/powerpoint/2010/main" val="3407986625"/>
              </p:ext>
            </p:extLst>
          </p:nvPr>
        </p:nvGraphicFramePr>
        <p:xfrm>
          <a:off x="1547664" y="692696"/>
          <a:ext cx="6768752" cy="1440162"/>
        </p:xfrm>
        <a:graphic>
          <a:graphicData uri="http://schemas.openxmlformats.org/drawingml/2006/table">
            <a:tbl>
              <a:tblPr/>
              <a:tblGrid>
                <a:gridCol w="3291980"/>
                <a:gridCol w="3476772"/>
              </a:tblGrid>
              <a:tr h="255723">
                <a:tc gridSpan="2">
                  <a:txBody>
                    <a:bodyPr/>
                    <a:lstStyle/>
                    <a:p>
                      <a:pPr algn="ctr">
                        <a:spcAft>
                          <a:spcPts val="0"/>
                        </a:spcAft>
                        <a:tabLst>
                          <a:tab pos="540385" algn="l"/>
                        </a:tabLst>
                      </a:pPr>
                      <a:r>
                        <a:rPr lang="tr-TR" sz="1400" b="1" dirty="0">
                          <a:latin typeface="Times New Roman"/>
                          <a:ea typeface="Calibri"/>
                          <a:cs typeface="Times New Roman"/>
                        </a:rPr>
                        <a:t>Kütüphane ve Mevcut Kitap Durumu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55723">
                <a:tc>
                  <a:txBody>
                    <a:bodyPr/>
                    <a:lstStyle/>
                    <a:p>
                      <a:pPr>
                        <a:spcAft>
                          <a:spcPts val="0"/>
                        </a:spcAft>
                        <a:tabLst>
                          <a:tab pos="540385" algn="l"/>
                        </a:tabLst>
                      </a:pPr>
                      <a:r>
                        <a:rPr lang="tr-TR" sz="1400" dirty="0">
                          <a:latin typeface="Times New Roman"/>
                          <a:ea typeface="Calibri"/>
                          <a:cs typeface="Times New Roman"/>
                        </a:rPr>
                        <a:t>Satın alınan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2000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5723">
                <a:tc>
                  <a:txBody>
                    <a:bodyPr/>
                    <a:lstStyle/>
                    <a:p>
                      <a:pPr>
                        <a:spcAft>
                          <a:spcPts val="0"/>
                        </a:spcAft>
                        <a:tabLst>
                          <a:tab pos="540385" algn="l"/>
                        </a:tabLst>
                      </a:pPr>
                      <a:r>
                        <a:rPr lang="tr-TR" sz="1400" dirty="0">
                          <a:latin typeface="Times New Roman"/>
                          <a:ea typeface="Calibri"/>
                          <a:cs typeface="Times New Roman"/>
                        </a:rPr>
                        <a:t>Bağış Yoluyla Gelen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2287</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17270">
                <a:tc gridSpan="2">
                  <a:txBody>
                    <a:bodyPr/>
                    <a:lstStyle/>
                    <a:p>
                      <a:pPr algn="ctr">
                        <a:spcAft>
                          <a:spcPts val="0"/>
                        </a:spcAft>
                        <a:tabLst>
                          <a:tab pos="540385" algn="l"/>
                        </a:tabLst>
                      </a:pPr>
                      <a:r>
                        <a:rPr lang="tr-TR" sz="1200" b="1" kern="1200" dirty="0" smtClean="0">
                          <a:solidFill>
                            <a:schemeClr val="tx1"/>
                          </a:solidFill>
                          <a:effectLst/>
                          <a:latin typeface="+mn-lt"/>
                          <a:ea typeface="+mn-ea"/>
                          <a:cs typeface="+mn-cs"/>
                        </a:rPr>
                        <a:t>** Prof. Dr. İhsan Süreyya Sırma aracılığıyla 56 koli  kitap bağış yapılmış olup, yarıya yakını kayıt altına alınmış ve diğer kitapların da bakım-onarımı ve tasnifi yapıldıktan sonra da kayıtları yapılacaktır. </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5">
                        <a:lumMod val="40000"/>
                        <a:lumOff val="60000"/>
                      </a:schemeClr>
                    </a:solidFill>
                  </a:tcPr>
                </a:tc>
                <a:tc hMerge="1">
                  <a:txBody>
                    <a:bodyPr/>
                    <a:lstStyle/>
                    <a:p>
                      <a:endParaRPr lang="tr-TR"/>
                    </a:p>
                  </a:txBody>
                  <a:tcPr/>
                </a:tc>
              </a:tr>
              <a:tr h="255723">
                <a:tc>
                  <a:txBody>
                    <a:bodyPr/>
                    <a:lstStyle/>
                    <a:p>
                      <a:pPr>
                        <a:spcAft>
                          <a:spcPts val="0"/>
                        </a:spcAft>
                        <a:tabLst>
                          <a:tab pos="540385" algn="l"/>
                        </a:tabLst>
                      </a:pPr>
                      <a:r>
                        <a:rPr lang="tr-TR" sz="1400" b="1" dirty="0">
                          <a:latin typeface="Times New Roman"/>
                          <a:ea typeface="Calibri"/>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4287</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2289" name="Rectangle 1"/>
          <p:cNvSpPr>
            <a:spLocks noChangeArrowheads="1"/>
          </p:cNvSpPr>
          <p:nvPr/>
        </p:nvSpPr>
        <p:spPr bwMode="auto">
          <a:xfrm>
            <a:off x="2267744" y="332656"/>
            <a:ext cx="2376264"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4. Kütüphane ve Kitap</a:t>
            </a: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p:txBody>
      </p:sp>
      <p:pic>
        <p:nvPicPr>
          <p:cNvPr id="9" name="3 İçerik Yer Tutucusu"/>
          <p:cNvPicPr>
            <a:picLocks/>
          </p:cNvPicPr>
          <p:nvPr/>
        </p:nvPicPr>
        <p:blipFill>
          <a:blip r:embed="rId3" cstate="print">
            <a:extLst>
              <a:ext uri="{28A0092B-C50C-407E-A947-70E740481C1C}">
                <a14:useLocalDpi xmlns:a14="http://schemas.microsoft.com/office/drawing/2010/main" val="0"/>
              </a:ext>
            </a:extLst>
          </a:blip>
          <a:stretch>
            <a:fillRect/>
          </a:stretch>
        </p:blipFill>
        <p:spPr bwMode="auto">
          <a:xfrm>
            <a:off x="755576" y="2550742"/>
            <a:ext cx="3456384" cy="190053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9 Resim"/>
          <p:cNvPicPr/>
          <p:nvPr/>
        </p:nvPicPr>
        <p:blipFill>
          <a:blip r:embed="rId4" cstate="print">
            <a:extLst>
              <a:ext uri="{28A0092B-C50C-407E-A947-70E740481C1C}">
                <a14:useLocalDpi xmlns:a14="http://schemas.microsoft.com/office/drawing/2010/main" val="0"/>
              </a:ext>
            </a:extLst>
          </a:blip>
          <a:stretch>
            <a:fillRect/>
          </a:stretch>
        </p:blipFill>
        <p:spPr bwMode="auto">
          <a:xfrm>
            <a:off x="4860032" y="2492896"/>
            <a:ext cx="3290535" cy="20162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755576" y="4725144"/>
            <a:ext cx="3456384" cy="187220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8" name="Picture 4"/>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60032" y="4725144"/>
            <a:ext cx="3290535" cy="18772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2285984" y="0"/>
            <a:ext cx="1440160" cy="369332"/>
          </a:xfrm>
          <a:prstGeom prst="rect">
            <a:avLst/>
          </a:prstGeom>
        </p:spPr>
        <p:txBody>
          <a:bodyPr wrap="square">
            <a:spAutoFit/>
          </a:bodyPr>
          <a:lstStyle/>
          <a:p>
            <a:r>
              <a:rPr lang="tr-TR" b="1" dirty="0" smtClean="0">
                <a:solidFill>
                  <a:srgbClr val="C00000"/>
                </a:solidFill>
              </a:rPr>
              <a:t>Etkinlikler </a:t>
            </a:r>
            <a:endParaRPr lang="tr-TR" dirty="0">
              <a:solidFill>
                <a:srgbClr val="C00000"/>
              </a:solidFill>
            </a:endParaRPr>
          </a:p>
        </p:txBody>
      </p:sp>
      <p:sp>
        <p:nvSpPr>
          <p:cNvPr id="112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7" name="6 Tablo"/>
          <p:cNvGraphicFramePr>
            <a:graphicFrameLocks noGrp="1"/>
          </p:cNvGraphicFramePr>
          <p:nvPr>
            <p:extLst>
              <p:ext uri="{D42A27DB-BD31-4B8C-83A1-F6EECF244321}">
                <p14:modId xmlns:p14="http://schemas.microsoft.com/office/powerpoint/2010/main" val="823649214"/>
              </p:ext>
            </p:extLst>
          </p:nvPr>
        </p:nvGraphicFramePr>
        <p:xfrm>
          <a:off x="1571605" y="571481"/>
          <a:ext cx="6888828" cy="4657720"/>
        </p:xfrm>
        <a:graphic>
          <a:graphicData uri="http://schemas.openxmlformats.org/drawingml/2006/table">
            <a:tbl>
              <a:tblPr/>
              <a:tblGrid>
                <a:gridCol w="2283379"/>
                <a:gridCol w="1062928"/>
                <a:gridCol w="1102767"/>
                <a:gridCol w="1219877"/>
                <a:gridCol w="1219877"/>
              </a:tblGrid>
              <a:tr h="441839">
                <a:tc gridSpan="3">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Yıllar İtibariyle Düzenlenen  Sempozyum ,Kongre ve Konferanslar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610159">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Etkinlik Türü</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4">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Düzenleme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441839">
                <a:tc vMerge="1">
                  <a:txBody>
                    <a:bodyPr/>
                    <a:lstStyle/>
                    <a:p>
                      <a:endParaRPr lang="tr-TR"/>
                    </a:p>
                  </a:txBody>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2013-2014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2014-2015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2015-2016</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2016-2017</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453674">
                <a:tc>
                  <a:txBody>
                    <a:bodyPr/>
                    <a:lstStyle/>
                    <a:p>
                      <a:pPr>
                        <a:spcAft>
                          <a:spcPts val="0"/>
                        </a:spcAft>
                        <a:tabLst>
                          <a:tab pos="540385" algn="l"/>
                        </a:tabLst>
                      </a:pPr>
                      <a:r>
                        <a:rPr lang="tr-TR" sz="1400" dirty="0">
                          <a:solidFill>
                            <a:srgbClr val="000000"/>
                          </a:solidFill>
                          <a:latin typeface="Times New Roman"/>
                          <a:ea typeface="Times New Roman"/>
                          <a:cs typeface="Times New Roman"/>
                        </a:rPr>
                        <a:t>Sempozyum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53674">
                <a:tc>
                  <a:txBody>
                    <a:bodyPr/>
                    <a:lstStyle/>
                    <a:p>
                      <a:pPr>
                        <a:spcAft>
                          <a:spcPts val="0"/>
                        </a:spcAft>
                        <a:tabLst>
                          <a:tab pos="540385" algn="l"/>
                        </a:tabLst>
                      </a:pPr>
                      <a:r>
                        <a:rPr lang="tr-TR" sz="1400" dirty="0">
                          <a:solidFill>
                            <a:srgbClr val="000000"/>
                          </a:solidFill>
                          <a:latin typeface="Times New Roman"/>
                          <a:ea typeface="Times New Roman"/>
                          <a:cs typeface="Times New Roman"/>
                        </a:rPr>
                        <a:t>Kongre</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53674">
                <a:tc>
                  <a:txBody>
                    <a:bodyPr/>
                    <a:lstStyle/>
                    <a:p>
                      <a:pPr>
                        <a:spcAft>
                          <a:spcPts val="0"/>
                        </a:spcAft>
                        <a:tabLst>
                          <a:tab pos="540385" algn="l"/>
                        </a:tabLst>
                      </a:pPr>
                      <a:r>
                        <a:rPr lang="tr-TR" sz="1400" dirty="0">
                          <a:solidFill>
                            <a:srgbClr val="000000"/>
                          </a:solidFill>
                          <a:latin typeface="Times New Roman"/>
                          <a:ea typeface="Times New Roman"/>
                          <a:cs typeface="Times New Roman"/>
                        </a:rPr>
                        <a:t>Konferans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2</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53674">
                <a:tc>
                  <a:txBody>
                    <a:bodyPr/>
                    <a:lstStyle/>
                    <a:p>
                      <a:pPr>
                        <a:spcAft>
                          <a:spcPts val="0"/>
                        </a:spcAft>
                        <a:tabLst>
                          <a:tab pos="540385" algn="l"/>
                        </a:tabLst>
                      </a:pPr>
                      <a:r>
                        <a:rPr lang="tr-TR" sz="1400" dirty="0">
                          <a:solidFill>
                            <a:srgbClr val="000000"/>
                          </a:solidFill>
                          <a:latin typeface="Times New Roman"/>
                          <a:ea typeface="Times New Roman"/>
                          <a:cs typeface="Times New Roman"/>
                        </a:rPr>
                        <a:t>Panel</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2</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53674">
                <a:tc>
                  <a:txBody>
                    <a:bodyPr/>
                    <a:lstStyle/>
                    <a:p>
                      <a:pPr>
                        <a:spcAft>
                          <a:spcPts val="0"/>
                        </a:spcAft>
                        <a:tabLst>
                          <a:tab pos="540385" algn="l"/>
                        </a:tabLst>
                      </a:pPr>
                      <a:r>
                        <a:rPr lang="tr-TR" sz="1400" dirty="0">
                          <a:solidFill>
                            <a:srgbClr val="000000"/>
                          </a:solidFill>
                          <a:latin typeface="Times New Roman"/>
                          <a:ea typeface="Times New Roman"/>
                          <a:cs typeface="Times New Roman"/>
                        </a:rPr>
                        <a:t>Seminer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7</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4</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5</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41839">
                <a:tc>
                  <a:txBody>
                    <a:bodyPr/>
                    <a:lstStyle/>
                    <a:p>
                      <a:pPr>
                        <a:spcAft>
                          <a:spcPts val="0"/>
                        </a:spcAft>
                        <a:tabLst>
                          <a:tab pos="540385" algn="l"/>
                        </a:tabLst>
                      </a:pPr>
                      <a:r>
                        <a:rPr lang="tr-TR" sz="1400" dirty="0">
                          <a:solidFill>
                            <a:srgbClr val="000000"/>
                          </a:solidFill>
                          <a:latin typeface="Times New Roman"/>
                          <a:ea typeface="Times New Roman"/>
                          <a:cs typeface="Times New Roman"/>
                        </a:rPr>
                        <a:t>İlahiyat Seminerleri  (Her Çarşamba)</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a:ea typeface="Times New Roman"/>
                          <a:cs typeface="Times New Roman"/>
                        </a:rPr>
                        <a:t>18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17</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12</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r>
              <a:tr h="453674">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anose="02020603050405020304" pitchFamily="18" charset="0"/>
                          <a:ea typeface="Calibri"/>
                          <a:cs typeface="Times New Roman" panose="02020603050405020304" pitchFamily="18" charset="0"/>
                        </a:rPr>
                        <a:t>25</a:t>
                      </a:r>
                      <a:endParaRPr lang="tr-TR" sz="1400" b="1" dirty="0">
                        <a:latin typeface="Times New Roman" panose="02020603050405020304" pitchFamily="18" charset="0"/>
                        <a:ea typeface="Calibri"/>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anose="02020603050405020304" pitchFamily="18" charset="0"/>
                          <a:ea typeface="Calibri"/>
                          <a:cs typeface="Times New Roman" panose="02020603050405020304" pitchFamily="18" charset="0"/>
                        </a:rPr>
                        <a:t>26</a:t>
                      </a:r>
                      <a:endParaRPr lang="tr-TR" sz="1400" b="1" dirty="0">
                        <a:latin typeface="Times New Roman" panose="02020603050405020304" pitchFamily="18" charset="0"/>
                        <a:ea typeface="Calibri"/>
                        <a:cs typeface="Times New Roman" panose="02020603050405020304"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29</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20</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2627784" y="260648"/>
            <a:ext cx="4464496" cy="369332"/>
          </a:xfrm>
          <a:prstGeom prst="rect">
            <a:avLst/>
          </a:prstGeom>
        </p:spPr>
        <p:txBody>
          <a:bodyPr wrap="square">
            <a:spAutoFit/>
          </a:bodyPr>
          <a:lstStyle/>
          <a:p>
            <a:r>
              <a:rPr lang="tr-TR" b="1" dirty="0" smtClean="0">
                <a:solidFill>
                  <a:srgbClr val="C00000"/>
                </a:solidFill>
              </a:rPr>
              <a:t>İlahiyat Fakültesi Amaç ve Hedefleri </a:t>
            </a:r>
            <a:endParaRPr lang="tr-TR" dirty="0">
              <a:solidFill>
                <a:srgbClr val="C00000"/>
              </a:solidFill>
            </a:endParaRPr>
          </a:p>
        </p:txBody>
      </p:sp>
      <p:graphicFrame>
        <p:nvGraphicFramePr>
          <p:cNvPr id="5" name="4 Tablo"/>
          <p:cNvGraphicFramePr>
            <a:graphicFrameLocks noGrp="1"/>
          </p:cNvGraphicFramePr>
          <p:nvPr/>
        </p:nvGraphicFramePr>
        <p:xfrm>
          <a:off x="1403648" y="980728"/>
          <a:ext cx="7416824" cy="5553823"/>
        </p:xfrm>
        <a:graphic>
          <a:graphicData uri="http://schemas.openxmlformats.org/drawingml/2006/table">
            <a:tbl>
              <a:tblPr/>
              <a:tblGrid>
                <a:gridCol w="809108"/>
                <a:gridCol w="1281088"/>
                <a:gridCol w="5326628"/>
              </a:tblGrid>
              <a:tr h="270752">
                <a:tc>
                  <a:txBody>
                    <a:bodyPr/>
                    <a:lstStyle/>
                    <a:p>
                      <a:pPr>
                        <a:spcAft>
                          <a:spcPts val="0"/>
                        </a:spcAft>
                        <a:tabLst>
                          <a:tab pos="540385" algn="l"/>
                        </a:tabLst>
                      </a:pPr>
                      <a:r>
                        <a:rPr lang="tr-TR" sz="1300" b="1" dirty="0">
                          <a:latin typeface="Times New Roman"/>
                          <a:ea typeface="Calibri"/>
                          <a:cs typeface="Times New Roman"/>
                        </a:rPr>
                        <a:t>S.No.</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Amaçlar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Hedefler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r>
              <a:tr h="791818">
                <a:tc>
                  <a:txBody>
                    <a:bodyPr/>
                    <a:lstStyle/>
                    <a:p>
                      <a:pPr algn="ctr">
                        <a:spcAft>
                          <a:spcPts val="0"/>
                        </a:spcAft>
                        <a:tabLst>
                          <a:tab pos="540385" algn="l"/>
                        </a:tabLst>
                      </a:pPr>
                      <a:r>
                        <a:rPr lang="tr-TR" sz="1300" b="1" dirty="0">
                          <a:latin typeface="Times New Roman"/>
                          <a:ea typeface="Calibri"/>
                          <a:cs typeface="Times New Roman"/>
                        </a:rPr>
                        <a:t>1</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Eğitim Altyapısının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İlahiyat Fakültesi eğitim ve öğretiminde kullanılacak bilgi teknolojilerini geliştirmek ve kütüphaneye  sürekli kitap kazandırmak.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ve idari personelin gelişimine ve kariyerine katkı sunacak fırsatları geliştirmek.</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989773">
                <a:tc>
                  <a:txBody>
                    <a:bodyPr/>
                    <a:lstStyle/>
                    <a:p>
                      <a:pPr algn="ctr">
                        <a:spcAft>
                          <a:spcPts val="0"/>
                        </a:spcAft>
                        <a:tabLst>
                          <a:tab pos="540385" algn="l"/>
                        </a:tabLst>
                      </a:pPr>
                      <a:r>
                        <a:rPr lang="tr-TR" sz="1300" b="1">
                          <a:latin typeface="Times New Roman"/>
                          <a:ea typeface="Calibri"/>
                          <a:cs typeface="Times New Roman"/>
                        </a:rPr>
                        <a:t>2</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Bilimsel Faaliyetlerin Arttırılması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Fakültemizde araştırma-geliştirme faaliyetlerinin artırılması.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b="1" dirty="0">
                          <a:latin typeface="Times New Roman"/>
                          <a:ea typeface="Calibri"/>
                          <a:cs typeface="Times New Roman"/>
                        </a:rPr>
                        <a:t> </a:t>
                      </a:r>
                      <a:r>
                        <a:rPr lang="tr-TR" sz="1300" dirty="0">
                          <a:latin typeface="Times New Roman"/>
                          <a:ea typeface="Calibri"/>
                          <a:cs typeface="Times New Roman"/>
                        </a:rPr>
                        <a:t>Uluslararası Sempozyum, Seminer, Konferans vs. Etkinliklerin sürekli yapılması.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yayınların artırılması ve bu yönde akademisyenlerin sürekli teşvik edilmesi.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218380">
                <a:tc>
                  <a:txBody>
                    <a:bodyPr/>
                    <a:lstStyle/>
                    <a:p>
                      <a:pPr algn="ctr">
                        <a:spcAft>
                          <a:spcPts val="0"/>
                        </a:spcAft>
                        <a:tabLst>
                          <a:tab pos="540385" algn="l"/>
                        </a:tabLst>
                      </a:pPr>
                      <a:r>
                        <a:rPr lang="tr-TR" sz="1300" b="1">
                          <a:latin typeface="Times New Roman"/>
                          <a:ea typeface="Calibri"/>
                          <a:cs typeface="Times New Roman"/>
                        </a:rPr>
                        <a:t>3</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İnsan Kaynaklarının Verimli Kullanılması ve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Hizmet içi eğitimlerinin güncel mevzuata uygun ve sık sık yapılması için  ilgili daire başkanlığı ile çalışmalar yapmak.</a:t>
                      </a:r>
                      <a:endParaRPr lang="tr-TR" sz="1300" dirty="0">
                        <a:latin typeface="Calibri"/>
                        <a:ea typeface="Calibri"/>
                        <a:cs typeface="Times New Roman"/>
                      </a:endParaRPr>
                    </a:p>
                    <a:p>
                      <a:pPr algn="just">
                        <a:spcAft>
                          <a:spcPts val="0"/>
                        </a:spcAft>
                        <a:tabLst>
                          <a:tab pos="38163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 çalışanları arasındaki ilişkilerin geliştirmesi ve çalışanların performansının artırılması.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İdari personelin her alanda gelişimini sağlamak amacıyla rotasyonla bölümler arasındaki değişiminin sağlanması.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791818">
                <a:tc>
                  <a:txBody>
                    <a:bodyPr/>
                    <a:lstStyle/>
                    <a:p>
                      <a:pPr algn="ctr">
                        <a:spcAft>
                          <a:spcPts val="0"/>
                        </a:spcAft>
                        <a:tabLst>
                          <a:tab pos="540385" algn="l"/>
                        </a:tabLst>
                      </a:pPr>
                      <a:r>
                        <a:rPr lang="tr-TR" sz="1300" b="1">
                          <a:latin typeface="Times New Roman"/>
                          <a:ea typeface="Calibri"/>
                          <a:cs typeface="Times New Roman"/>
                        </a:rPr>
                        <a:t>4</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Çalışanların Memnuniyetinin Artırılması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Performansa dayalı ödül sisteminin oluşturulması için Rektörlük ve Genel Sekreterlik bazında çalışmaların yapılması.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Çalışanların sosyal etkileşimlerini artırmaya yönelik etkinlikler düzenlenmesi.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489131">
                <a:tc>
                  <a:txBody>
                    <a:bodyPr/>
                    <a:lstStyle/>
                    <a:p>
                      <a:pPr algn="ctr">
                        <a:spcAft>
                          <a:spcPts val="0"/>
                        </a:spcAft>
                        <a:tabLst>
                          <a:tab pos="540385" algn="l"/>
                        </a:tabLst>
                      </a:pPr>
                      <a:r>
                        <a:rPr lang="tr-TR" sz="1300" b="1">
                          <a:latin typeface="Times New Roman"/>
                          <a:ea typeface="Calibri"/>
                          <a:cs typeface="Times New Roman"/>
                        </a:rPr>
                        <a:t>5</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Modern Yönetim Anlayışı Yöntemlerinin Uygulanması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Calibri"/>
                          <a:cs typeface="Times New Roman"/>
                        </a:rPr>
                        <a:t>Fakültemiz çalışanlarının görev tanımları yetki ve sorumluluklarının belirlenmesi. </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 </a:t>
                      </a:r>
                      <a:r>
                        <a:rPr lang="tr-TR" sz="1300" dirty="0">
                          <a:latin typeface="Times New Roman"/>
                          <a:ea typeface="Calibri"/>
                          <a:cs typeface="Times New Roman"/>
                        </a:rPr>
                        <a:t>Çalışan memnuniyet anketlerinin uygulanması ve istek/öneri/şikayet konularının daha iyi değerlendirilmesi amacıyla bir komisyon kurulması.</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Times New Roman"/>
                          <a:cs typeface="Times New Roman"/>
                        </a:rPr>
                        <a:t>Açık ve şeffaf yönetim modelleri uygulamak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4.</a:t>
                      </a:r>
                      <a:r>
                        <a:rPr lang="tr-TR" sz="1300" dirty="0" smtClean="0">
                          <a:latin typeface="Times New Roman"/>
                          <a:ea typeface="Calibri"/>
                          <a:cs typeface="Times New Roman"/>
                        </a:rPr>
                        <a:t>Üniversitemiz </a:t>
                      </a:r>
                      <a:r>
                        <a:rPr lang="tr-TR" sz="1300" dirty="0">
                          <a:latin typeface="Times New Roman"/>
                          <a:ea typeface="Calibri"/>
                          <a:cs typeface="Times New Roman"/>
                        </a:rPr>
                        <a:t>web sayfasındaki İlahiyat Fakültesi alanında gerekli döküman ve güncel bilgilerin yayınlanması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bl>
          </a:graphicData>
        </a:graphic>
      </p:graphicFrame>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9217" name="Rectangle 1"/>
          <p:cNvSpPr>
            <a:spLocks noChangeArrowheads="1"/>
          </p:cNvSpPr>
          <p:nvPr/>
        </p:nvSpPr>
        <p:spPr bwMode="auto">
          <a:xfrm>
            <a:off x="2123728" y="173251"/>
            <a:ext cx="514806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FAALİYETLERE İLİŞKİN BİLGİ VE DEĞERLENDİRMELER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9218" name="Rectangle 2"/>
          <p:cNvSpPr>
            <a:spLocks noChangeArrowheads="1"/>
          </p:cNvSpPr>
          <p:nvPr/>
        </p:nvSpPr>
        <p:spPr bwMode="auto">
          <a:xfrm>
            <a:off x="971600" y="800999"/>
            <a:ext cx="777686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1- Mali Bilgiler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 eğitim ve idari faaliyetlerin etkili, ekonomik, verimli, kanun ve mevzuatlarda belirtilen şekilde y</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mali kaynaklarının tasarruflu kullanılmasını, kayıtların zamanında, doğru ve g</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venilir tutulmasını sağlamak amacıyla kapsamlı bir y</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netim anlayışıyla faaliyetlerini s</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rd</a:t>
            </a:r>
            <a:r>
              <a:rPr kumimoji="0" lang="tr-TR" sz="14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rmektedir.</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İlgili Kanun ve Yönetmelikler çerçevesinde, 2016 mali yılı bütçesinden genel yönetime ilişkin giderler ile  mal ve hizmet alımları, personel görevlendirmelerine ilişkin yolluk harcamaları, mal alımları ve bakım/onarımları ile ilgili gelir ve giderler tablolarda gösterilmiştir.   </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4 Tablo"/>
          <p:cNvGraphicFramePr>
            <a:graphicFrameLocks noGrp="1"/>
          </p:cNvGraphicFramePr>
          <p:nvPr>
            <p:extLst>
              <p:ext uri="{D42A27DB-BD31-4B8C-83A1-F6EECF244321}">
                <p14:modId xmlns:p14="http://schemas.microsoft.com/office/powerpoint/2010/main" val="641892713"/>
              </p:ext>
            </p:extLst>
          </p:nvPr>
        </p:nvGraphicFramePr>
        <p:xfrm>
          <a:off x="971600" y="2996952"/>
          <a:ext cx="7776865" cy="3291133"/>
        </p:xfrm>
        <a:graphic>
          <a:graphicData uri="http://schemas.openxmlformats.org/drawingml/2006/table">
            <a:tbl>
              <a:tblPr/>
              <a:tblGrid>
                <a:gridCol w="1616488"/>
                <a:gridCol w="973040"/>
                <a:gridCol w="944056"/>
                <a:gridCol w="1069101"/>
                <a:gridCol w="1173444"/>
                <a:gridCol w="1056680"/>
                <a:gridCol w="944056"/>
              </a:tblGrid>
              <a:tr h="274795">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Hazine Yardımı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714467">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 (a)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355242">
                <a:tc>
                  <a:txBody>
                    <a:bodyPr/>
                    <a:lstStyle/>
                    <a:p>
                      <a:pPr>
                        <a:spcAft>
                          <a:spcPts val="0"/>
                        </a:spcAft>
                        <a:tabLst>
                          <a:tab pos="540385" algn="l"/>
                        </a:tabLst>
                      </a:pPr>
                      <a:r>
                        <a:rPr lang="tr-TR" sz="1400" dirty="0">
                          <a:solidFill>
                            <a:srgbClr val="000000"/>
                          </a:solidFill>
                          <a:latin typeface="Times New Roman"/>
                          <a:ea typeface="Times New Roman"/>
                          <a:cs typeface="Times New Roman"/>
                        </a:rPr>
                        <a:t>01- Personel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pPr>
                      <a:r>
                        <a:rPr lang="en-US" sz="1200" dirty="0" smtClean="0">
                          <a:effectLst/>
                          <a:latin typeface="Times New Roman"/>
                          <a:ea typeface="Times New Roman"/>
                        </a:rPr>
                        <a:t>2</a:t>
                      </a:r>
                      <a:r>
                        <a:rPr lang="tr-TR" sz="1200" dirty="0" smtClean="0">
                          <a:effectLst/>
                          <a:latin typeface="Times New Roman"/>
                          <a:ea typeface="Times New Roman"/>
                        </a:rPr>
                        <a:t>.</a:t>
                      </a:r>
                      <a:r>
                        <a:rPr lang="en-US" sz="1200" dirty="0" smtClean="0">
                          <a:effectLst/>
                          <a:latin typeface="Times New Roman"/>
                          <a:ea typeface="Times New Roman"/>
                        </a:rPr>
                        <a:t>647</a:t>
                      </a:r>
                      <a:r>
                        <a:rPr lang="tr-TR" sz="1200" dirty="0" smtClean="0">
                          <a:effectLst/>
                          <a:latin typeface="Times New Roman"/>
                          <a:ea typeface="Times New Roman"/>
                        </a:rPr>
                        <a:t>.</a:t>
                      </a:r>
                      <a:r>
                        <a:rPr lang="en-US" sz="1200" dirty="0" smtClean="0">
                          <a:effectLst/>
                          <a:latin typeface="Times New Roman"/>
                          <a:ea typeface="Times New Roman"/>
                        </a:rPr>
                        <a:t>740</a:t>
                      </a:r>
                      <a:r>
                        <a:rPr lang="tr-TR" sz="1200" dirty="0" smtClean="0">
                          <a:effectLst/>
                          <a:latin typeface="Times New Roman"/>
                          <a:ea typeface="Times New Roman"/>
                        </a:rPr>
                        <a:t>,00</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smtClean="0">
                          <a:effectLst/>
                          <a:latin typeface="Times New Roman"/>
                          <a:ea typeface="Times New Roman"/>
                        </a:rPr>
                        <a:t>2</a:t>
                      </a:r>
                      <a:r>
                        <a:rPr lang="tr-TR" sz="1200" dirty="0" smtClean="0">
                          <a:effectLst/>
                          <a:latin typeface="Times New Roman"/>
                          <a:ea typeface="Times New Roman"/>
                        </a:rPr>
                        <a:t>.</a:t>
                      </a:r>
                      <a:r>
                        <a:rPr lang="en-US" sz="1200" dirty="0" smtClean="0">
                          <a:effectLst/>
                          <a:latin typeface="Times New Roman"/>
                          <a:ea typeface="Times New Roman"/>
                        </a:rPr>
                        <a:t>647</a:t>
                      </a:r>
                      <a:r>
                        <a:rPr lang="tr-TR" sz="1200" dirty="0" smtClean="0">
                          <a:effectLst/>
                          <a:latin typeface="Times New Roman"/>
                          <a:ea typeface="Times New Roman"/>
                        </a:rPr>
                        <a:t>.</a:t>
                      </a:r>
                      <a:r>
                        <a:rPr lang="en-US" sz="1200" dirty="0" smtClean="0">
                          <a:effectLst/>
                          <a:latin typeface="Times New Roman"/>
                          <a:ea typeface="Times New Roman"/>
                        </a:rPr>
                        <a:t>740</a:t>
                      </a:r>
                      <a:r>
                        <a:rPr lang="tr-TR" sz="1200" dirty="0" smtClean="0">
                          <a:effectLst/>
                          <a:latin typeface="Times New Roman"/>
                          <a:ea typeface="Times New Roman"/>
                        </a:rPr>
                        <a:t>,00</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a:effectLst/>
                          <a:latin typeface="Times New Roman"/>
                          <a:ea typeface="Times New Roman"/>
                        </a:rPr>
                        <a:t>%100</a:t>
                      </a:r>
                      <a:endParaRPr lang="tr-TR" sz="12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smtClean="0">
                          <a:effectLst/>
                          <a:latin typeface="Times New Roman"/>
                          <a:ea typeface="Times New Roman"/>
                        </a:rPr>
                        <a:t>2</a:t>
                      </a:r>
                      <a:r>
                        <a:rPr lang="tr-TR" sz="1200" dirty="0" smtClean="0">
                          <a:effectLst/>
                          <a:latin typeface="Times New Roman"/>
                          <a:ea typeface="Times New Roman"/>
                        </a:rPr>
                        <a:t>.</a:t>
                      </a:r>
                      <a:r>
                        <a:rPr lang="en-US" sz="1200" dirty="0" smtClean="0">
                          <a:effectLst/>
                          <a:latin typeface="Times New Roman"/>
                          <a:ea typeface="Times New Roman"/>
                        </a:rPr>
                        <a:t>647</a:t>
                      </a:r>
                      <a:r>
                        <a:rPr lang="tr-TR" sz="1200" dirty="0" smtClean="0">
                          <a:effectLst/>
                          <a:latin typeface="Times New Roman"/>
                          <a:ea typeface="Times New Roman"/>
                        </a:rPr>
                        <a:t>.</a:t>
                      </a:r>
                      <a:r>
                        <a:rPr lang="en-US" sz="1200" dirty="0" smtClean="0">
                          <a:effectLst/>
                          <a:latin typeface="Times New Roman"/>
                          <a:ea typeface="Times New Roman"/>
                        </a:rPr>
                        <a:t>319</a:t>
                      </a:r>
                      <a:r>
                        <a:rPr lang="tr-TR" sz="1200" dirty="0" smtClean="0">
                          <a:effectLst/>
                          <a:latin typeface="Times New Roman"/>
                          <a:ea typeface="Times New Roman"/>
                        </a:rPr>
                        <a:t>,</a:t>
                      </a:r>
                      <a:r>
                        <a:rPr lang="en-US" sz="1200" dirty="0" smtClean="0">
                          <a:effectLst/>
                          <a:latin typeface="Times New Roman"/>
                          <a:ea typeface="Times New Roman"/>
                        </a:rPr>
                        <a:t>21</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smtClean="0">
                          <a:effectLst/>
                          <a:latin typeface="Times New Roman"/>
                          <a:ea typeface="Times New Roman"/>
                        </a:rPr>
                        <a:t>150</a:t>
                      </a:r>
                      <a:r>
                        <a:rPr lang="tr-TR" sz="1200" dirty="0" smtClean="0">
                          <a:effectLst/>
                          <a:latin typeface="Times New Roman"/>
                          <a:ea typeface="Times New Roman"/>
                        </a:rPr>
                        <a:t>,</a:t>
                      </a:r>
                      <a:r>
                        <a:rPr lang="en-US" sz="1200" dirty="0" smtClean="0">
                          <a:effectLst/>
                          <a:latin typeface="Times New Roman"/>
                          <a:ea typeface="Times New Roman"/>
                        </a:rPr>
                        <a:t>79</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2323">
                <a:tc>
                  <a:txBody>
                    <a:bodyPr/>
                    <a:lstStyle/>
                    <a:p>
                      <a:pPr>
                        <a:spcAft>
                          <a:spcPts val="0"/>
                        </a:spcAft>
                        <a:tabLst>
                          <a:tab pos="540385" algn="l"/>
                        </a:tabLst>
                      </a:pPr>
                      <a:r>
                        <a:rPr lang="tr-TR" sz="1400" dirty="0">
                          <a:solidFill>
                            <a:srgbClr val="000000"/>
                          </a:solidFill>
                          <a:latin typeface="Times New Roman"/>
                          <a:ea typeface="Times New Roman"/>
                          <a:cs typeface="Times New Roman"/>
                        </a:rPr>
                        <a:t>02- Sos. </a:t>
                      </a:r>
                      <a:r>
                        <a:rPr lang="tr-TR" sz="1400" dirty="0" err="1">
                          <a:solidFill>
                            <a:srgbClr val="000000"/>
                          </a:solidFill>
                          <a:latin typeface="Times New Roman"/>
                          <a:ea typeface="Times New Roman"/>
                          <a:cs typeface="Times New Roman"/>
                        </a:rPr>
                        <a:t>Güv</a:t>
                      </a:r>
                      <a:r>
                        <a:rPr lang="tr-TR" sz="1400" dirty="0">
                          <a:solidFill>
                            <a:srgbClr val="000000"/>
                          </a:solidFill>
                          <a:latin typeface="Times New Roman"/>
                          <a:ea typeface="Times New Roman"/>
                          <a:cs typeface="Times New Roman"/>
                        </a:rPr>
                        <a:t>. Kur. D. Prim.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pPr>
                      <a:r>
                        <a:rPr lang="en-US" sz="1200" dirty="0" smtClean="0">
                          <a:effectLst/>
                          <a:latin typeface="Times New Roman"/>
                          <a:ea typeface="Times New Roman"/>
                        </a:rPr>
                        <a:t>525</a:t>
                      </a:r>
                      <a:r>
                        <a:rPr lang="tr-TR" sz="1200" dirty="0" smtClean="0">
                          <a:effectLst/>
                          <a:latin typeface="Times New Roman"/>
                          <a:ea typeface="Times New Roman"/>
                        </a:rPr>
                        <a:t>.</a:t>
                      </a:r>
                      <a:r>
                        <a:rPr lang="en-US" sz="1200" dirty="0" smtClean="0">
                          <a:effectLst/>
                          <a:latin typeface="Times New Roman"/>
                          <a:ea typeface="Times New Roman"/>
                        </a:rPr>
                        <a:t>093</a:t>
                      </a:r>
                      <a:r>
                        <a:rPr lang="tr-TR" sz="1200" dirty="0" smtClean="0">
                          <a:effectLst/>
                          <a:latin typeface="Times New Roman"/>
                          <a:ea typeface="Times New Roman"/>
                        </a:rPr>
                        <a:t>,</a:t>
                      </a:r>
                      <a:r>
                        <a:rPr lang="en-US" sz="1200" dirty="0" smtClean="0">
                          <a:effectLst/>
                          <a:latin typeface="Times New Roman"/>
                          <a:ea typeface="Times New Roman"/>
                        </a:rPr>
                        <a:t>73</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smtClean="0">
                          <a:effectLst/>
                          <a:latin typeface="Times New Roman"/>
                          <a:ea typeface="Times New Roman"/>
                        </a:rPr>
                        <a:t>525</a:t>
                      </a:r>
                      <a:r>
                        <a:rPr lang="tr-TR" sz="1200" dirty="0" smtClean="0">
                          <a:effectLst/>
                          <a:latin typeface="Times New Roman"/>
                          <a:ea typeface="Times New Roman"/>
                        </a:rPr>
                        <a:t>.</a:t>
                      </a:r>
                      <a:r>
                        <a:rPr lang="en-US" sz="1200" dirty="0" smtClean="0">
                          <a:effectLst/>
                          <a:latin typeface="Times New Roman"/>
                          <a:ea typeface="Times New Roman"/>
                        </a:rPr>
                        <a:t>093</a:t>
                      </a:r>
                      <a:r>
                        <a:rPr lang="tr-TR" sz="1200" dirty="0" smtClean="0">
                          <a:effectLst/>
                          <a:latin typeface="Times New Roman"/>
                          <a:ea typeface="Times New Roman"/>
                        </a:rPr>
                        <a:t>,</a:t>
                      </a:r>
                      <a:r>
                        <a:rPr lang="en-US" sz="1200" dirty="0" smtClean="0">
                          <a:effectLst/>
                          <a:latin typeface="Times New Roman"/>
                          <a:ea typeface="Times New Roman"/>
                        </a:rPr>
                        <a:t>73</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a:effectLst/>
                          <a:latin typeface="Times New Roman"/>
                          <a:ea typeface="Times New Roman"/>
                        </a:rPr>
                        <a:t>%100</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smtClean="0">
                          <a:effectLst/>
                          <a:latin typeface="Times New Roman"/>
                          <a:ea typeface="Times New Roman"/>
                        </a:rPr>
                        <a:t>525</a:t>
                      </a:r>
                      <a:r>
                        <a:rPr lang="tr-TR" sz="1200" dirty="0" smtClean="0">
                          <a:effectLst/>
                          <a:latin typeface="Times New Roman"/>
                          <a:ea typeface="Times New Roman"/>
                        </a:rPr>
                        <a:t>.</a:t>
                      </a:r>
                      <a:r>
                        <a:rPr lang="en-US" sz="1200" dirty="0" smtClean="0">
                          <a:effectLst/>
                          <a:latin typeface="Times New Roman"/>
                          <a:ea typeface="Times New Roman"/>
                        </a:rPr>
                        <a:t>093</a:t>
                      </a:r>
                      <a:r>
                        <a:rPr lang="tr-TR" sz="1200" dirty="0" smtClean="0">
                          <a:effectLst/>
                          <a:latin typeface="Times New Roman"/>
                          <a:ea typeface="Times New Roman"/>
                        </a:rPr>
                        <a:t>,</a:t>
                      </a:r>
                      <a:r>
                        <a:rPr lang="en-US" sz="1200" dirty="0" smtClean="0">
                          <a:effectLst/>
                          <a:latin typeface="Times New Roman"/>
                          <a:ea typeface="Times New Roman"/>
                        </a:rPr>
                        <a:t>73</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a:effectLst/>
                          <a:latin typeface="Times New Roman"/>
                          <a:ea typeface="Times New Roman"/>
                        </a:rPr>
                        <a:t>0</a:t>
                      </a:r>
                      <a:endParaRPr lang="tr-TR" sz="12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03829">
                <a:tc>
                  <a:txBody>
                    <a:bodyPr/>
                    <a:lstStyle/>
                    <a:p>
                      <a:pPr>
                        <a:spcAft>
                          <a:spcPts val="0"/>
                        </a:spcAft>
                        <a:tabLst>
                          <a:tab pos="540385" algn="l"/>
                        </a:tabLst>
                      </a:pPr>
                      <a:r>
                        <a:rPr lang="tr-TR" sz="1400" dirty="0">
                          <a:solidFill>
                            <a:srgbClr val="000000"/>
                          </a:solidFill>
                          <a:latin typeface="Times New Roman"/>
                          <a:ea typeface="Times New Roman"/>
                          <a:cs typeface="Times New Roman"/>
                        </a:rPr>
                        <a:t>03- Mal ve Hizmet Alım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pPr>
                      <a:r>
                        <a:rPr lang="en-US" sz="1200" dirty="0">
                          <a:effectLst/>
                          <a:latin typeface="Times New Roman"/>
                          <a:ea typeface="Times New Roman"/>
                        </a:rPr>
                        <a:t>46.003,00</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a:effectLst/>
                          <a:latin typeface="Times New Roman"/>
                          <a:ea typeface="Times New Roman"/>
                        </a:rPr>
                        <a:t>46.003,00</a:t>
                      </a:r>
                      <a:endParaRPr lang="tr-TR" sz="12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a:effectLst/>
                          <a:latin typeface="Times New Roman"/>
                          <a:ea typeface="Times New Roman"/>
                        </a:rPr>
                        <a:t>%86</a:t>
                      </a:r>
                      <a:endParaRPr lang="tr-TR" sz="120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a:effectLst/>
                          <a:latin typeface="Times New Roman"/>
                          <a:ea typeface="Times New Roman"/>
                        </a:rPr>
                        <a:t>39.553,85</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pPr>
                      <a:r>
                        <a:rPr lang="en-US" sz="1200" dirty="0">
                          <a:effectLst/>
                          <a:latin typeface="Times New Roman"/>
                          <a:ea typeface="Times New Roman"/>
                        </a:rPr>
                        <a:t>6.449,15</a:t>
                      </a:r>
                      <a:endParaRPr lang="tr-TR" sz="1200" dirty="0">
                        <a:effectLst/>
                        <a:latin typeface="Times New Roman"/>
                        <a:ea typeface="Times New Roman"/>
                      </a:endParaRPr>
                    </a:p>
                    <a:p>
                      <a:pPr algn="ctr">
                        <a:spcAft>
                          <a:spcPts val="0"/>
                        </a:spcAft>
                      </a:pPr>
                      <a:r>
                        <a:rPr lang="en-US" sz="1200" dirty="0">
                          <a:effectLst/>
                          <a:latin typeface="Times New Roman"/>
                          <a:ea typeface="Times New Roman"/>
                        </a:rPr>
                        <a:t> </a:t>
                      </a:r>
                      <a:endParaRPr lang="tr-TR" sz="1200" dirty="0">
                        <a:effectLst/>
                        <a:latin typeface="Times New Roman"/>
                        <a:ea typeface="Times New Roman"/>
                      </a:endParaRPr>
                    </a:p>
                  </a:txBody>
                  <a:tcPr marL="0" marR="0" marT="0" marB="0">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458">
                <a:tc>
                  <a:txBody>
                    <a:bodyPr/>
                    <a:lstStyle/>
                    <a:p>
                      <a:pPr>
                        <a:spcAft>
                          <a:spcPts val="0"/>
                        </a:spcAft>
                        <a:tabLst>
                          <a:tab pos="540385" algn="l"/>
                        </a:tabLst>
                      </a:pPr>
                      <a:r>
                        <a:rPr lang="tr-TR" sz="1400" dirty="0">
                          <a:solidFill>
                            <a:srgbClr val="000000"/>
                          </a:solidFill>
                          <a:latin typeface="Times New Roman"/>
                          <a:ea typeface="Times New Roman"/>
                          <a:cs typeface="Times New Roman"/>
                        </a:rPr>
                        <a:t>05- Cari Transferler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8690">
                <a:tc>
                  <a:txBody>
                    <a:bodyPr/>
                    <a:lstStyle/>
                    <a:p>
                      <a:pPr>
                        <a:spcAft>
                          <a:spcPts val="0"/>
                        </a:spcAft>
                        <a:tabLst>
                          <a:tab pos="540385" algn="l"/>
                        </a:tabLst>
                      </a:pPr>
                      <a:r>
                        <a:rPr lang="tr-TR" sz="1400" dirty="0">
                          <a:solidFill>
                            <a:srgbClr val="000000"/>
                          </a:solidFill>
                          <a:latin typeface="Times New Roman"/>
                          <a:ea typeface="Times New Roman"/>
                          <a:cs typeface="Times New Roman"/>
                        </a:rPr>
                        <a:t>06- Sermaye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4533">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200" dirty="0" smtClean="0">
                          <a:latin typeface="Calibri"/>
                          <a:ea typeface="Calibri"/>
                          <a:cs typeface="Times New Roman"/>
                        </a:rPr>
                        <a:t>3.218.836,72</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200" b="0" dirty="0" smtClean="0">
                          <a:latin typeface="+mn-lt"/>
                          <a:ea typeface="Calibri"/>
                          <a:cs typeface="Times New Roman"/>
                        </a:rPr>
                        <a:t>3.218.836,72</a:t>
                      </a:r>
                      <a:endParaRPr lang="tr-TR" sz="1200" b="0" dirty="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dirty="0" smtClean="0">
                          <a:latin typeface="Calibri"/>
                          <a:ea typeface="Calibri"/>
                          <a:cs typeface="Times New Roman"/>
                        </a:rPr>
                        <a:t>-</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dirty="0" smtClean="0">
                          <a:latin typeface="Calibri"/>
                          <a:ea typeface="Calibri"/>
                          <a:cs typeface="Times New Roman"/>
                        </a:rPr>
                        <a:t>3.211.966,79</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dirty="0" smtClean="0">
                          <a:latin typeface="Calibri"/>
                          <a:ea typeface="Calibri"/>
                          <a:cs typeface="Times New Roman"/>
                        </a:rPr>
                        <a:t>6.599,14</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9219" name="Rectangle 3"/>
          <p:cNvSpPr>
            <a:spLocks noChangeArrowheads="1"/>
          </p:cNvSpPr>
          <p:nvPr/>
        </p:nvSpPr>
        <p:spPr bwMode="auto">
          <a:xfrm>
            <a:off x="1115616" y="2477507"/>
            <a:ext cx="25922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2- Bütçe Uygulama Sonuçları</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5" name="4 Tablo"/>
          <p:cNvGraphicFramePr>
            <a:graphicFrameLocks noGrp="1"/>
          </p:cNvGraphicFramePr>
          <p:nvPr>
            <p:extLst>
              <p:ext uri="{D42A27DB-BD31-4B8C-83A1-F6EECF244321}">
                <p14:modId xmlns:p14="http://schemas.microsoft.com/office/powerpoint/2010/main" val="2127029324"/>
              </p:ext>
            </p:extLst>
          </p:nvPr>
        </p:nvGraphicFramePr>
        <p:xfrm>
          <a:off x="1259632" y="1340768"/>
          <a:ext cx="7272808" cy="4032168"/>
        </p:xfrm>
        <a:graphic>
          <a:graphicData uri="http://schemas.openxmlformats.org/drawingml/2006/table">
            <a:tbl>
              <a:tblPr/>
              <a:tblGrid>
                <a:gridCol w="1311136"/>
                <a:gridCol w="935384"/>
                <a:gridCol w="927389"/>
                <a:gridCol w="1215199"/>
                <a:gridCol w="1103273"/>
                <a:gridCol w="879421"/>
                <a:gridCol w="901006"/>
              </a:tblGrid>
              <a:tr h="360881">
                <a:tc gridSpan="7">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Öz Gelir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035570">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690380">
                <a:tc>
                  <a:txBody>
                    <a:bodyPr/>
                    <a:lstStyle/>
                    <a:p>
                      <a:pPr>
                        <a:spcAft>
                          <a:spcPts val="0"/>
                        </a:spcAft>
                        <a:tabLst>
                          <a:tab pos="540385" algn="l"/>
                        </a:tabLst>
                      </a:pPr>
                      <a:r>
                        <a:rPr lang="tr-TR" sz="1400" dirty="0">
                          <a:solidFill>
                            <a:srgbClr val="000000"/>
                          </a:solidFill>
                          <a:latin typeface="Times New Roman"/>
                          <a:ea typeface="Times New Roman"/>
                          <a:cs typeface="Times New Roman"/>
                        </a:rPr>
                        <a:t>Bilimsel Araştırmalar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SKS Bütçesi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600">
                <a:tc>
                  <a:txBody>
                    <a:bodyPr/>
                    <a:lstStyle/>
                    <a:p>
                      <a:pPr>
                        <a:spcAft>
                          <a:spcPts val="0"/>
                        </a:spcAft>
                        <a:tabLst>
                          <a:tab pos="540385" algn="l"/>
                        </a:tabLst>
                      </a:pPr>
                      <a:r>
                        <a:rPr lang="tr-TR" sz="1400" dirty="0">
                          <a:solidFill>
                            <a:srgbClr val="000000"/>
                          </a:solidFill>
                          <a:latin typeface="Times New Roman"/>
                          <a:ea typeface="Times New Roman"/>
                          <a:cs typeface="Times New Roman"/>
                        </a:rPr>
                        <a:t>Yaz Okulu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İkinci Öğretim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106.536,78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106.536,78</a:t>
                      </a:r>
                      <a:endParaRPr lang="tr-TR" sz="1400" dirty="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100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106.536,78</a:t>
                      </a:r>
                      <a:endParaRPr lang="tr-TR" sz="1400" dirty="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Kira Gelirleri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502094">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b="1"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106,536.78</a:t>
                      </a:r>
                      <a:endParaRPr lang="tr-TR" sz="1400" dirty="0" smtClean="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solidFill>
                            <a:srgbClr val="000000"/>
                          </a:solidFill>
                          <a:latin typeface="Times New Roman"/>
                          <a:ea typeface="Times New Roman"/>
                          <a:cs typeface="Times New Roman"/>
                        </a:rPr>
                        <a:t>106,536.78</a:t>
                      </a:r>
                      <a:endParaRPr lang="tr-TR" sz="1400" dirty="0" smtClean="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100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solidFill>
                            <a:srgbClr val="000000"/>
                          </a:solidFill>
                          <a:latin typeface="Times New Roman"/>
                          <a:ea typeface="Times New Roman"/>
                          <a:cs typeface="Times New Roman"/>
                        </a:rPr>
                        <a:t>106.536,78</a:t>
                      </a:r>
                      <a:endParaRPr lang="tr-TR" sz="1400" dirty="0" smtClean="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7" name="6 Dikdörtgen"/>
          <p:cNvSpPr/>
          <p:nvPr/>
        </p:nvSpPr>
        <p:spPr>
          <a:xfrm>
            <a:off x="2555776" y="332656"/>
            <a:ext cx="4572000" cy="307777"/>
          </a:xfrm>
          <a:prstGeom prst="rect">
            <a:avLst/>
          </a:prstGeom>
        </p:spPr>
        <p:txBody>
          <a:bodyPr>
            <a:spAutoFit/>
          </a:bodyPr>
          <a:lstStyle/>
          <a:p>
            <a:pPr algn="ctr"/>
            <a:r>
              <a:rPr lang="tr-TR" sz="1400" b="1" dirty="0" smtClean="0">
                <a:solidFill>
                  <a:srgbClr val="C00000"/>
                </a:solidFill>
              </a:rPr>
              <a:t>Ekonomik Sınıflandırma Bazında Yapılan Harcamalar</a:t>
            </a:r>
            <a:endParaRPr lang="tr-TR" sz="1400" dirty="0">
              <a:solidFill>
                <a:srgbClr val="C0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555776" y="260648"/>
            <a:ext cx="4572000" cy="307777"/>
          </a:xfrm>
          <a:prstGeom prst="rect">
            <a:avLst/>
          </a:prstGeom>
        </p:spPr>
        <p:txBody>
          <a:bodyPr>
            <a:spAutoFit/>
          </a:bodyPr>
          <a:lstStyle/>
          <a:p>
            <a:pPr lvl="0" algn="ctr" fontAlgn="base">
              <a:spcBef>
                <a:spcPct val="0"/>
              </a:spcBef>
              <a:spcAft>
                <a:spcPct val="0"/>
              </a:spcAft>
              <a:tabLst>
                <a:tab pos="539750" algn="l"/>
              </a:tabLst>
            </a:pPr>
            <a:r>
              <a:rPr lang="tr-TR" sz="1400" b="1" dirty="0" smtClean="0">
                <a:solidFill>
                  <a:srgbClr val="C00000"/>
                </a:solidFill>
                <a:latin typeface="Calibri" pitchFamily="34" charset="0"/>
                <a:ea typeface="Times New Roman" pitchFamily="18" charset="0"/>
                <a:cs typeface="Times New Roman" pitchFamily="18" charset="0"/>
              </a:rPr>
              <a:t>FAALİYETLERE İLİŞKİN BİLGİ VE DEĞERLENDİRMELER</a:t>
            </a:r>
            <a:endParaRPr lang="tr-TR" sz="1400" dirty="0" smtClean="0">
              <a:solidFill>
                <a:srgbClr val="C00000"/>
              </a:solidFill>
              <a:latin typeface="Arial" pitchFamily="34" charset="0"/>
              <a:cs typeface="Arial" pitchFamily="34" charset="0"/>
            </a:endParaRPr>
          </a:p>
        </p:txBody>
      </p:sp>
      <p:graphicFrame>
        <p:nvGraphicFramePr>
          <p:cNvPr id="6" name="5 Tablo"/>
          <p:cNvGraphicFramePr>
            <a:graphicFrameLocks noGrp="1"/>
          </p:cNvGraphicFramePr>
          <p:nvPr>
            <p:extLst>
              <p:ext uri="{D42A27DB-BD31-4B8C-83A1-F6EECF244321}">
                <p14:modId xmlns:p14="http://schemas.microsoft.com/office/powerpoint/2010/main" val="2369609020"/>
              </p:ext>
            </p:extLst>
          </p:nvPr>
        </p:nvGraphicFramePr>
        <p:xfrm>
          <a:off x="1331641" y="1412776"/>
          <a:ext cx="7272808" cy="3085437"/>
        </p:xfrm>
        <a:graphic>
          <a:graphicData uri="http://schemas.openxmlformats.org/drawingml/2006/table">
            <a:tbl>
              <a:tblPr/>
              <a:tblGrid>
                <a:gridCol w="263717"/>
                <a:gridCol w="305745"/>
                <a:gridCol w="430187"/>
                <a:gridCol w="410409"/>
                <a:gridCol w="3224760"/>
                <a:gridCol w="2637990"/>
              </a:tblGrid>
              <a:tr h="184745">
                <a:tc gridSpan="6">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 Bazında Yapılan Harcamalar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08093">
                <a:tc gridSpan="4">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Kod</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Sınıflandırmanın Adı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2016 </a:t>
                      </a:r>
                      <a:r>
                        <a:rPr lang="tr-TR" sz="1400" b="1" dirty="0">
                          <a:solidFill>
                            <a:srgbClr val="000000"/>
                          </a:solidFill>
                          <a:latin typeface="Times New Roman"/>
                          <a:ea typeface="Times New Roman"/>
                          <a:cs typeface="Times New Roman"/>
                        </a:rPr>
                        <a:t>Yılı Harcama Tutarı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184745">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IV</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vMerge="1">
                  <a:txBody>
                    <a:bodyPr/>
                    <a:lstStyle/>
                    <a:p>
                      <a:endParaRPr lang="tr-TR"/>
                    </a:p>
                  </a:txBody>
                  <a:tcPr/>
                </a:tc>
                <a:tc vMerge="1">
                  <a:txBody>
                    <a:bodyPr/>
                    <a:lstStyle/>
                    <a:p>
                      <a:endParaRPr lang="tr-TR"/>
                    </a:p>
                  </a:txBody>
                  <a:tcPr/>
                </a:tc>
              </a:tr>
              <a:tr h="232864">
                <a:tc>
                  <a:txBody>
                    <a:bodyPr/>
                    <a:lstStyle/>
                    <a:p>
                      <a:pPr>
                        <a:spcAft>
                          <a:spcPts val="0"/>
                        </a:spcAft>
                        <a:tabLst>
                          <a:tab pos="540385" algn="l"/>
                        </a:tabLst>
                      </a:pPr>
                      <a:r>
                        <a:rPr lang="tr-TR" sz="1400" b="0" dirty="0">
                          <a:solidFill>
                            <a:srgbClr val="000000"/>
                          </a:solidFill>
                          <a:latin typeface="Times New Roman"/>
                          <a:ea typeface="Times New Roman"/>
                          <a:cs typeface="Times New Roman"/>
                        </a:rPr>
                        <a:t> 0</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solidFill>
                            <a:srgbClr val="000000"/>
                          </a:solidFill>
                          <a:latin typeface="Times New Roman"/>
                          <a:ea typeface="Times New Roman"/>
                          <a:cs typeface="Times New Roman"/>
                        </a:rPr>
                        <a:t>2.647.319,21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dirty="0">
                          <a:solidFill>
                            <a:srgbClr val="000000"/>
                          </a:solidFill>
                          <a:latin typeface="Times New Roman"/>
                          <a:ea typeface="Times New Roman"/>
                          <a:cs typeface="Times New Roman"/>
                        </a:rPr>
                        <a:t> 0</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483,829.90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335.087,49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110.439,00</a:t>
                      </a: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Tüketime Yönelik Mal ve Malzeme Alımları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19.528,32</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Yolluklar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39.963,93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7</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Menkul ve Gayrı Menkul Bakım Onarım Giderleri</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4.320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7</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Memurlar (İkinci Öğretim)</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21.214,31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7" name="6 Tablo"/>
          <p:cNvGraphicFramePr>
            <a:graphicFrameLocks noGrp="1"/>
          </p:cNvGraphicFramePr>
          <p:nvPr>
            <p:extLst>
              <p:ext uri="{D42A27DB-BD31-4B8C-83A1-F6EECF244321}">
                <p14:modId xmlns:p14="http://schemas.microsoft.com/office/powerpoint/2010/main" val="2936640583"/>
              </p:ext>
            </p:extLst>
          </p:nvPr>
        </p:nvGraphicFramePr>
        <p:xfrm>
          <a:off x="1331640" y="4725144"/>
          <a:ext cx="7272810" cy="1386828"/>
        </p:xfrm>
        <a:graphic>
          <a:graphicData uri="http://schemas.openxmlformats.org/drawingml/2006/table">
            <a:tbl>
              <a:tblPr/>
              <a:tblGrid>
                <a:gridCol w="2320188"/>
                <a:gridCol w="825437"/>
                <a:gridCol w="825437"/>
                <a:gridCol w="825437"/>
                <a:gridCol w="825437"/>
                <a:gridCol w="825437"/>
                <a:gridCol w="825437"/>
              </a:tblGrid>
              <a:tr h="240027">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İhale Kanunu Çerçevesinde Yapılan Alımlar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20013">
                <a:tc row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İhale Türü</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Mal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Hizmet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Yapım İşi</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r>
              <a:tr h="0">
                <a:tc v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r>
              <a:tr h="240027">
                <a:tc>
                  <a:txBody>
                    <a:bodyPr/>
                    <a:lstStyle/>
                    <a:p>
                      <a:pPr>
                        <a:spcAft>
                          <a:spcPts val="0"/>
                        </a:spcAft>
                        <a:tabLst>
                          <a:tab pos="540385" algn="l"/>
                        </a:tabLst>
                      </a:pPr>
                      <a:r>
                        <a:rPr lang="tr-TR" sz="1400" dirty="0">
                          <a:solidFill>
                            <a:srgbClr val="000000"/>
                          </a:solidFill>
                          <a:latin typeface="Times New Roman"/>
                          <a:ea typeface="Times New Roman"/>
                          <a:cs typeface="Times New Roman"/>
                        </a:rPr>
                        <a:t>Doğrudan Temin</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18</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65.637,00</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1</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1.784,00</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2</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i="0" dirty="0">
                          <a:solidFill>
                            <a:srgbClr val="000000"/>
                          </a:solidFill>
                          <a:latin typeface="Times New Roman"/>
                          <a:ea typeface="Times New Roman"/>
                          <a:cs typeface="Times New Roman"/>
                        </a:rPr>
                        <a:t> </a:t>
                      </a:r>
                      <a:r>
                        <a:rPr lang="tr-TR" sz="1200" b="0" i="0" dirty="0" smtClean="0">
                          <a:solidFill>
                            <a:srgbClr val="000000"/>
                          </a:solidFill>
                          <a:latin typeface="Times New Roman"/>
                          <a:ea typeface="Times New Roman"/>
                          <a:cs typeface="Times New Roman"/>
                        </a:rPr>
                        <a:t>4.320,00</a:t>
                      </a:r>
                      <a:endParaRPr lang="tr-TR" sz="1200" b="0" i="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Pazarlık</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Açık İhale</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121"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extLst>
              <p:ext uri="{D42A27DB-BD31-4B8C-83A1-F6EECF244321}">
                <p14:modId xmlns:p14="http://schemas.microsoft.com/office/powerpoint/2010/main" val="570220296"/>
              </p:ext>
            </p:extLst>
          </p:nvPr>
        </p:nvGraphicFramePr>
        <p:xfrm>
          <a:off x="1403649" y="908724"/>
          <a:ext cx="7200800" cy="5112563"/>
        </p:xfrm>
        <a:graphic>
          <a:graphicData uri="http://schemas.openxmlformats.org/drawingml/2006/table">
            <a:tbl>
              <a:tblPr/>
              <a:tblGrid>
                <a:gridCol w="1122468"/>
                <a:gridCol w="3039166"/>
                <a:gridCol w="3039166"/>
              </a:tblGrid>
              <a:tr h="234922">
                <a:tc gridSpan="3">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2016 </a:t>
                      </a:r>
                      <a:r>
                        <a:rPr lang="tr-TR" sz="1400" b="1" dirty="0">
                          <a:solidFill>
                            <a:srgbClr val="000000"/>
                          </a:solidFill>
                          <a:latin typeface="Times New Roman"/>
                          <a:ea typeface="Times New Roman"/>
                          <a:cs typeface="Times New Roman"/>
                        </a:rPr>
                        <a:t>Faaliyet Maliyetleri Tablosu</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İdare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38.73–Siirt Üniversitesi</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72847">
                <a:tc gridSpan="2">
                  <a:txBody>
                    <a:bodyPr/>
                    <a:lstStyle/>
                    <a:p>
                      <a:pPr algn="just">
                        <a:spcAft>
                          <a:spcPts val="0"/>
                        </a:spcAft>
                        <a:tabLst>
                          <a:tab pos="540385" algn="l"/>
                        </a:tabLst>
                      </a:pPr>
                      <a:r>
                        <a:rPr lang="tr-TR" sz="1400" b="1" dirty="0">
                          <a:solidFill>
                            <a:srgbClr val="000000"/>
                          </a:solidFill>
                          <a:latin typeface="Times New Roman"/>
                          <a:ea typeface="Times New Roman"/>
                          <a:cs typeface="Times New Roman"/>
                        </a:rPr>
                        <a:t>Performans Hedefi</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just">
                        <a:spcAft>
                          <a:spcPts val="0"/>
                        </a:spcAft>
                        <a:tabLst>
                          <a:tab pos="540385" algn="l"/>
                        </a:tabLst>
                      </a:pPr>
                      <a:r>
                        <a:rPr lang="tr-TR" sz="1400" dirty="0">
                          <a:solidFill>
                            <a:srgbClr val="000000"/>
                          </a:solidFill>
                          <a:latin typeface="Times New Roman"/>
                          <a:ea typeface="Times New Roman"/>
                          <a:cs typeface="Times New Roman"/>
                        </a:rPr>
                        <a:t> </a:t>
                      </a:r>
                      <a:r>
                        <a:rPr lang="tr-TR" sz="1200" dirty="0">
                          <a:solidFill>
                            <a:srgbClr val="000000"/>
                          </a:solidFill>
                          <a:latin typeface="Times New Roman"/>
                          <a:ea typeface="Times New Roman"/>
                          <a:cs typeface="Times New Roman"/>
                        </a:rPr>
                        <a:t>5018 Sayılı Kamu Mali Yönetim ve Kontrol Kanununa Kapsamında Harcamalar yapmak</a:t>
                      </a:r>
                      <a:endParaRPr lang="tr-TR" sz="12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Faaliyet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2016  </a:t>
                      </a:r>
                      <a:r>
                        <a:rPr lang="tr-TR" sz="1400" dirty="0">
                          <a:solidFill>
                            <a:srgbClr val="000000"/>
                          </a:solidFill>
                          <a:latin typeface="Times New Roman"/>
                          <a:ea typeface="Times New Roman"/>
                          <a:cs typeface="Times New Roman"/>
                        </a:rPr>
                        <a:t>Yılı Harcamaları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Sorumlu Harcama Birimi veya Birimleri </a:t>
                      </a:r>
                      <a:endParaRPr lang="tr-TR" sz="1400" b="1" dirty="0">
                        <a:latin typeface="Calibri"/>
                        <a:ea typeface="Calibri"/>
                        <a:cs typeface="Times New Roman"/>
                      </a:endParaRPr>
                    </a:p>
                  </a:txBody>
                  <a:tcPr marL="42091" marR="42091" marT="0" marB="0" anchor="ctr">
                    <a:lnL w="12700" cap="flat" cmpd="dbl" algn="ctr">
                      <a:solidFill>
                        <a:srgbClr val="000000"/>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İlahiyat Fakültesi Dekanlığı</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Ekonomik Kod </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Ödenek</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01</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Personel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solidFill>
                            <a:srgbClr val="000000"/>
                          </a:solidFill>
                          <a:latin typeface="Times New Roman"/>
                          <a:ea typeface="Times New Roman"/>
                          <a:cs typeface="Times New Roman"/>
                        </a:rPr>
                        <a:t>2.647.470,00</a:t>
                      </a:r>
                      <a:endParaRPr lang="tr-TR" sz="1400" dirty="0">
                        <a:latin typeface="+mn-lt"/>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721">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02</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SGK Devlet Primi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525,093.73</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395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03</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Mal ve Hizmet Alım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solidFill>
                            <a:srgbClr val="000000"/>
                          </a:solidFill>
                          <a:latin typeface="Times New Roman"/>
                          <a:ea typeface="Times New Roman"/>
                          <a:cs typeface="Times New Roman"/>
                        </a:rPr>
                        <a:t>71.741,62</a:t>
                      </a:r>
                      <a:endParaRPr lang="tr-TR" sz="1400" dirty="0">
                        <a:latin typeface="+mn-lt"/>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6582">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04</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Faiz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996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05</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Cari Transferler</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2574">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06</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7408">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07</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Transferleri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08</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Borç verme</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Bütçe Kaynak İhtiyacı</a:t>
                      </a:r>
                      <a:endParaRPr lang="tr-TR" sz="1400" b="1"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b="1" dirty="0" smtClean="0">
                          <a:solidFill>
                            <a:srgbClr val="000000"/>
                          </a:solidFill>
                          <a:latin typeface="Times New Roman"/>
                          <a:ea typeface="Times New Roman"/>
                          <a:cs typeface="Times New Roman"/>
                        </a:rPr>
                        <a:t>3,244,575.35</a:t>
                      </a:r>
                      <a:endParaRPr lang="tr-TR" sz="1400" b="1"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2029">
                <a:tc rowSpan="3">
                  <a:txBody>
                    <a:bodyPr/>
                    <a:lstStyle/>
                    <a:p>
                      <a:pPr>
                        <a:spcAft>
                          <a:spcPts val="0"/>
                        </a:spcAft>
                        <a:tabLst>
                          <a:tab pos="540385" algn="l"/>
                        </a:tabLst>
                      </a:pPr>
                      <a:r>
                        <a:rPr lang="tr-TR" sz="1400" dirty="0">
                          <a:solidFill>
                            <a:srgbClr val="000000"/>
                          </a:solidFill>
                          <a:latin typeface="Times New Roman"/>
                          <a:ea typeface="Times New Roman"/>
                          <a:cs typeface="Times New Roman"/>
                        </a:rPr>
                        <a:t>Bütçe Dışı Kaynak</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Döner Sermaye</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Diğer Yurt İçi</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0,00</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Yurt Dışı </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Toplam Bütçe Dışı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3708">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b="1" dirty="0" smtClean="0">
                          <a:solidFill>
                            <a:srgbClr val="000000"/>
                          </a:solidFill>
                          <a:latin typeface="Times New Roman"/>
                          <a:ea typeface="Times New Roman"/>
                          <a:cs typeface="Times New Roman"/>
                        </a:rPr>
                        <a:t>3,244,575.35</a:t>
                      </a:r>
                      <a:endParaRPr lang="tr-TR" sz="1400" b="1" dirty="0">
                        <a:latin typeface="+mn-lt"/>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3073" name="Rectangle 1"/>
          <p:cNvSpPr>
            <a:spLocks noChangeArrowheads="1"/>
          </p:cNvSpPr>
          <p:nvPr/>
        </p:nvSpPr>
        <p:spPr bwMode="auto">
          <a:xfrm>
            <a:off x="827584" y="1268760"/>
            <a:ext cx="770485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Genç ve dinamik bir kadroya sahip olması,</a:t>
            </a:r>
          </a:p>
          <a:p>
            <a:r>
              <a:rPr lang="tr-TR" sz="1400" dirty="0" smtClean="0"/>
              <a:t>2 - Sosyal, bilimsel ve kültürel etkinliklerin çokluğu ile huzurlu bir eğitim ortamının sunulması</a:t>
            </a:r>
          </a:p>
          <a:p>
            <a:r>
              <a:rPr lang="tr-TR" sz="1400" dirty="0" smtClean="0"/>
              <a:t>3 - Dersliklerin modern teknoloji ile donatılmış olması</a:t>
            </a:r>
          </a:p>
          <a:p>
            <a:r>
              <a:rPr lang="tr-TR" sz="1400" dirty="0" smtClean="0"/>
              <a:t>4 - Yerleşkenin genişleme olanağının bulunması</a:t>
            </a:r>
          </a:p>
          <a:p>
            <a:r>
              <a:rPr lang="tr-TR" sz="1400" dirty="0" smtClean="0"/>
              <a:t> 5 - Gerek fakültemizde gerekse üniversitemizde yeterli sayıda kütüphane bulunması ve bilgiye ulaşım kolaylığının olması</a:t>
            </a:r>
          </a:p>
          <a:p>
            <a:r>
              <a:rPr lang="tr-TR" sz="1400" dirty="0" smtClean="0"/>
              <a:t>6 - Misafir ve akademik personel için modern konaklama tesisi ve lojman imkanlarının sağlanmış olması</a:t>
            </a:r>
          </a:p>
          <a:p>
            <a:pPr marL="342900" marR="0" lvl="0" indent="-342900" algn="just" defTabSz="914400" rtl="0" eaLnBrk="0" fontAlgn="base" latinLnBrk="0" hangingPunct="0">
              <a:lnSpc>
                <a:spcPct val="10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4 Dikdörtgen"/>
          <p:cNvSpPr/>
          <p:nvPr/>
        </p:nvSpPr>
        <p:spPr>
          <a:xfrm>
            <a:off x="1547664" y="836712"/>
            <a:ext cx="2088232" cy="369332"/>
          </a:xfrm>
          <a:prstGeom prst="rect">
            <a:avLst/>
          </a:prstGeom>
        </p:spPr>
        <p:txBody>
          <a:bodyPr wrap="square">
            <a:spAutoFit/>
          </a:bodyPr>
          <a:lstStyle/>
          <a:p>
            <a:pPr lvl="0" algn="just" fontAlgn="base">
              <a:spcBef>
                <a:spcPct val="0"/>
              </a:spcBef>
              <a:spcAft>
                <a:spcPct val="0"/>
              </a:spcAft>
            </a:pPr>
            <a:r>
              <a:rPr lang="tr-TR" b="1" dirty="0" smtClean="0">
                <a:solidFill>
                  <a:srgbClr val="C00000"/>
                </a:solidFill>
                <a:latin typeface="Calibri" pitchFamily="34" charset="0"/>
                <a:ea typeface="Times New Roman" pitchFamily="18" charset="0"/>
                <a:cs typeface="Times New Roman" pitchFamily="18" charset="0"/>
              </a:rPr>
              <a:t>1- Üstünlükler </a:t>
            </a:r>
            <a:endParaRPr lang="tr-TR" sz="800" dirty="0" smtClean="0">
              <a:solidFill>
                <a:srgbClr val="C00000"/>
              </a:solidFill>
              <a:latin typeface="Arial" pitchFamily="34" charset="0"/>
              <a:cs typeface="Arial" pitchFamily="34" charset="0"/>
            </a:endParaRPr>
          </a:p>
        </p:txBody>
      </p:sp>
      <p:sp>
        <p:nvSpPr>
          <p:cNvPr id="6" name="Rectangle 1"/>
          <p:cNvSpPr>
            <a:spLocks noChangeArrowheads="1"/>
          </p:cNvSpPr>
          <p:nvPr/>
        </p:nvSpPr>
        <p:spPr bwMode="auto">
          <a:xfrm>
            <a:off x="1475656" y="2977207"/>
            <a:ext cx="219573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2- Zayıflıklar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8" name="Rectangle 2"/>
          <p:cNvSpPr>
            <a:spLocks noChangeArrowheads="1"/>
          </p:cNvSpPr>
          <p:nvPr/>
        </p:nvSpPr>
        <p:spPr bwMode="auto">
          <a:xfrm>
            <a:off x="827584" y="3356992"/>
            <a:ext cx="7200800" cy="1061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Üniversitenin akademik personeli çekecek yeterli bir cazibeye sahip olmaması </a:t>
            </a:r>
          </a:p>
          <a:p>
            <a:r>
              <a:rPr lang="tr-TR" sz="1400" dirty="0" smtClean="0"/>
              <a:t>2 - Akademik kadroların yetersizliği</a:t>
            </a:r>
          </a:p>
          <a:p>
            <a:r>
              <a:rPr lang="tr-TR" sz="1400" dirty="0" smtClean="0"/>
              <a:t>3 - Şehrin </a:t>
            </a:r>
            <a:r>
              <a:rPr lang="tr-TR" sz="1400" dirty="0" err="1" smtClean="0"/>
              <a:t>sosyo</a:t>
            </a:r>
            <a:r>
              <a:rPr lang="tr-TR" sz="1400" dirty="0" smtClean="0"/>
              <a:t>-ekonomik olanaklarının yetersiz olması</a:t>
            </a:r>
          </a:p>
          <a:p>
            <a:pPr marL="342900" marR="0" lvl="0" indent="-342900" algn="just" defTabSz="914400" rtl="0" eaLnBrk="1" fontAlgn="base" latinLnBrk="0" hangingPunct="1">
              <a:lnSpc>
                <a:spcPct val="15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2051" name="Rectangle 3"/>
          <p:cNvSpPr>
            <a:spLocks noChangeArrowheads="1"/>
          </p:cNvSpPr>
          <p:nvPr/>
        </p:nvSpPr>
        <p:spPr bwMode="auto">
          <a:xfrm>
            <a:off x="1475656" y="1032991"/>
            <a:ext cx="187220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3- Öneriler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2052" name="Rectangle 4"/>
          <p:cNvSpPr>
            <a:spLocks noChangeArrowheads="1"/>
          </p:cNvSpPr>
          <p:nvPr/>
        </p:nvSpPr>
        <p:spPr bwMode="auto">
          <a:xfrm>
            <a:off x="1043608" y="1556792"/>
            <a:ext cx="7488832" cy="29660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Bilimsel araştırma projelerine ayrılan bütçenin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 sayısını ve kalitesinin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personelin çalışacağı fiziki mekan, derslik ve laboratuar binalarının yeterli hale getirilmesi</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Öğrencilerin serbest zamanlarını değerlendirebilecekleri sosyal, kültürel ve sportif tesislerin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Fakülte tanıtımının yerel, ulusal ve uluslararası düzeyde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6. Üniversite giriş sınavında yüksek puan alan öğrencilerin burs, barınma ve ödüllendirilmesi konusunda çalışma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025" name="Rectangle 1"/>
          <p:cNvSpPr>
            <a:spLocks noChangeArrowheads="1"/>
          </p:cNvSpPr>
          <p:nvPr/>
        </p:nvSpPr>
        <p:spPr bwMode="auto">
          <a:xfrm>
            <a:off x="1259632" y="1996770"/>
            <a:ext cx="71287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74980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1115616" y="1271084"/>
            <a:ext cx="7488832"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raporda açıklanan faaliyetler için idare bütçesinden, harcama birimimize tahsis edilmiş kaynakların etkili, ekonomik ve verimli bir şekilde kullanıldığını, görev ve yetki alanım çerçevesinde iç kontrol sisteminin idari ve mali kararlar ile bunlara ilişkin işlemlerin yasallık ve düzenliliği hususunda yeterli güvenceyi sağladığını ve harcama birimimizde süreç kontrolünün etkin olarak uygulandığını bildiririm.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güvence, harcama yetkilisi olarak sahip olduğum bilgi ve değerlendirmeler, iç kontroller, iç denetçi raporları ile Sayıştay raporları gibi bilgim dâhilindeki hususlara dayanmaktadır.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Burada raporlanmayan, idarenin menfaatlerine zarar veren herhangi bir husus hakkında bilgim olmadığını beyan ederim. 11.04.2017</a:t>
            </a: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Arial" pitchFamily="34" charset="0"/>
                <a:cs typeface="Arial" pitchFamily="34" charset="0"/>
              </a:rPr>
              <a:t>                                                                  Prof.Dr. Cemalettin ERDEMCİ</a:t>
            </a: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lang="tr-TR" sz="1600" dirty="0" smtClean="0">
                <a:latin typeface="Arial" pitchFamily="34" charset="0"/>
                <a:cs typeface="Arial" pitchFamily="34" charset="0"/>
              </a:rPr>
              <a:t>                                                                                     Dekan</a:t>
            </a: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1397</TotalTime>
  <Words>2289</Words>
  <Application>Microsoft Office PowerPoint</Application>
  <PresentationFormat>Ekran Gösterisi (4:3)</PresentationFormat>
  <Paragraphs>970</Paragraphs>
  <Slides>26</Slides>
  <Notes>2</Notes>
  <HiddenSlides>0</HiddenSlides>
  <MMClips>0</MMClips>
  <ScaleCrop>false</ScaleCrop>
  <HeadingPairs>
    <vt:vector size="4" baseType="variant">
      <vt:variant>
        <vt:lpstr>Tema</vt:lpstr>
      </vt:variant>
      <vt:variant>
        <vt:i4>1</vt:i4>
      </vt:variant>
      <vt:variant>
        <vt:lpstr>Slayt Başlıkları</vt:lpstr>
      </vt:variant>
      <vt:variant>
        <vt:i4>26</vt:i4>
      </vt:variant>
    </vt:vector>
  </HeadingPairs>
  <TitlesOfParts>
    <vt:vector size="27" baseType="lpstr">
      <vt:lpstr>Ofis Teması</vt:lpstr>
      <vt:lpstr>SİİRT ÜNİVERSİTESİ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SİİRT ÜNİVERSİTESİ</dc:title>
  <dc:creator>Personel</dc:creator>
  <cp:lastModifiedBy>Murat AYDEMİR</cp:lastModifiedBy>
  <cp:revision>140</cp:revision>
  <dcterms:created xsi:type="dcterms:W3CDTF">2015-03-10T07:12:41Z</dcterms:created>
  <dcterms:modified xsi:type="dcterms:W3CDTF">2017-04-10T13:47:03Z</dcterms:modified>
</cp:coreProperties>
</file>