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380" r:id="rId3"/>
    <p:sldId id="390" r:id="rId4"/>
    <p:sldId id="425" r:id="rId5"/>
    <p:sldId id="381" r:id="rId6"/>
    <p:sldId id="397" r:id="rId7"/>
    <p:sldId id="398" r:id="rId8"/>
    <p:sldId id="410" r:id="rId9"/>
    <p:sldId id="412" r:id="rId10"/>
    <p:sldId id="411" r:id="rId11"/>
    <p:sldId id="413" r:id="rId12"/>
    <p:sldId id="418" r:id="rId13"/>
    <p:sldId id="419" r:id="rId14"/>
    <p:sldId id="420" r:id="rId15"/>
    <p:sldId id="421" r:id="rId16"/>
    <p:sldId id="422" r:id="rId17"/>
    <p:sldId id="423" r:id="rId18"/>
    <p:sldId id="424" r:id="rId19"/>
    <p:sldId id="452" r:id="rId20"/>
    <p:sldId id="393" r:id="rId21"/>
    <p:sldId id="416" r:id="rId22"/>
    <p:sldId id="384" r:id="rId23"/>
    <p:sldId id="395" r:id="rId24"/>
    <p:sldId id="443" r:id="rId25"/>
    <p:sldId id="401" r:id="rId26"/>
    <p:sldId id="427" r:id="rId27"/>
    <p:sldId id="447" r:id="rId28"/>
    <p:sldId id="396" r:id="rId29"/>
    <p:sldId id="407" r:id="rId30"/>
    <p:sldId id="430" r:id="rId31"/>
    <p:sldId id="446" r:id="rId32"/>
    <p:sldId id="433" r:id="rId33"/>
    <p:sldId id="445" r:id="rId34"/>
    <p:sldId id="385" r:id="rId35"/>
    <p:sldId id="448" r:id="rId36"/>
    <p:sldId id="449" r:id="rId37"/>
    <p:sldId id="450" r:id="rId38"/>
    <p:sldId id="451" r:id="rId39"/>
    <p:sldId id="453" r:id="rId40"/>
    <p:sldId id="392" r:id="rId41"/>
    <p:sldId id="414" r:id="rId42"/>
    <p:sldId id="399" r:id="rId43"/>
    <p:sldId id="400" r:id="rId44"/>
    <p:sldId id="417" r:id="rId45"/>
    <p:sldId id="440" r:id="rId46"/>
    <p:sldId id="439" r:id="rId47"/>
    <p:sldId id="437" r:id="rId48"/>
    <p:sldId id="438" r:id="rId49"/>
    <p:sldId id="441" r:id="rId50"/>
    <p:sldId id="442" r:id="rId51"/>
    <p:sldId id="394" r:id="rId52"/>
  </p:sldIdLst>
  <p:sldSz cx="12192000" cy="6858000"/>
  <p:notesSz cx="6858000" cy="9144000"/>
  <p:defaultTextStyle>
    <a:defPPr>
      <a:defRPr lang="tr-TR"/>
    </a:defPPr>
    <a:lvl1pPr marL="0" lvl="0"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mn-ea"/>
        <a:cs typeface="+mn-cs"/>
      </a:defRPr>
    </a:lvl1pPr>
    <a:lvl2pPr marL="457200" lvl="1"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mn-ea"/>
        <a:cs typeface="+mn-cs"/>
      </a:defRPr>
    </a:lvl2pPr>
    <a:lvl3pPr marL="914400" lvl="2"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mn-ea"/>
        <a:cs typeface="+mn-cs"/>
      </a:defRPr>
    </a:lvl3pPr>
    <a:lvl4pPr marL="1371600" lvl="3"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mn-ea"/>
        <a:cs typeface="+mn-cs"/>
      </a:defRPr>
    </a:lvl4pPr>
    <a:lvl5pPr marL="1828800" lvl="4"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mn-ea"/>
        <a:cs typeface="+mn-cs"/>
      </a:defRPr>
    </a:lvl5pPr>
    <a:lvl6pPr marL="2286000" lvl="5"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mn-ea"/>
        <a:cs typeface="+mn-cs"/>
      </a:defRPr>
    </a:lvl6pPr>
    <a:lvl7pPr marL="2743200" lvl="6"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mn-ea"/>
        <a:cs typeface="+mn-cs"/>
      </a:defRPr>
    </a:lvl7pPr>
    <a:lvl8pPr marL="3200400" lvl="7"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mn-ea"/>
        <a:cs typeface="+mn-cs"/>
      </a:defRPr>
    </a:lvl8pPr>
    <a:lvl9pPr marL="3657600" lvl="8" indent="0" algn="l" defTabSz="914400" rtl="0" eaLnBrk="1" fontAlgn="base" latinLnBrk="0" hangingPunct="1">
      <a:lnSpc>
        <a:spcPct val="100000"/>
      </a:lnSpc>
      <a:spcBef>
        <a:spcPct val="0"/>
      </a:spcBef>
      <a:spcAft>
        <a:spcPct val="0"/>
      </a:spcAft>
      <a:buNone/>
      <a:defRPr kern="1200">
        <a:solidFill>
          <a:schemeClr val="tx1"/>
        </a:solidFill>
        <a:latin typeface="Calibri" panose="020F0502020204030204" charset="0"/>
        <a:ea typeface="+mn-ea"/>
        <a:cs typeface="+mn-cs"/>
      </a:defRPr>
    </a:lvl9pPr>
  </p:defaultTextStyle>
  <p:extLst>
    <p:ext uri="{EFAFB233-063F-42B5-8137-9DF3F51BA10A}">
      <p15:sldGuideLst xmlns:p15="http://schemas.microsoft.com/office/powerpoint/2012/main">
        <p15:guide id="1" orient="horz" pos="2127">
          <p15:clr>
            <a:srgbClr val="A4A3A4"/>
          </p15:clr>
        </p15:guide>
        <p15:guide id="2" pos="387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7292A2E-F333-43FB-9621-5CBBE7FDCDCB}" styleName="浅色样式 2 - 强调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0505E3EF-67EA-436B-97B2-0124C06EBD24}" styleName="中度样式 4 - 强调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EB9631B5-78F2-41C9-869B-9F39066F8104}" styleName="中度样式 3 - 强调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9DCAF9ED-07DC-4A11-8D7F-57B35C25682E}" styleName="中度样式 1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974"/>
    <p:restoredTop sz="94660"/>
  </p:normalViewPr>
  <p:slideViewPr>
    <p:cSldViewPr snapToGrid="0" showGuides="1">
      <p:cViewPr varScale="1">
        <p:scale>
          <a:sx n="84" d="100"/>
          <a:sy n="84" d="100"/>
        </p:scale>
        <p:origin x="811" y="67"/>
      </p:cViewPr>
      <p:guideLst>
        <p:guide orient="horz" pos="2127"/>
        <p:guide pos="3875"/>
      </p:guideLst>
    </p:cSldViewPr>
  </p:slideViewPr>
  <p:notesTextViewPr>
    <p:cViewPr>
      <p:scale>
        <a:sx n="1" d="1"/>
        <a:sy n="1" d="1"/>
      </p:scale>
      <p:origin x="0" y="0"/>
    </p:cViewPr>
  </p:notesTextViewPr>
  <p:gridSpacing cx="72005" cy="72005"/>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hasCustomPrompt="1"/>
          </p:nvPr>
        </p:nvSpPr>
        <p:spPr>
          <a:xfrm>
            <a:off x="1524000" y="1122363"/>
            <a:ext cx="9144000" cy="2387600"/>
          </a:xfrm>
        </p:spPr>
        <p:txBody>
          <a:bodyPr anchor="b"/>
          <a:lstStyle>
            <a:lvl1pPr algn="ctr">
              <a:defRPr sz="6000"/>
            </a:lvl1pPr>
          </a:lstStyle>
          <a:p>
            <a:pPr fontAlgn="auto"/>
            <a:r>
              <a:rPr lang="tr-TR" strike="noStrike" noProof="1"/>
              <a:t>Asıl başlık stili için tıklatın</a:t>
            </a:r>
          </a:p>
        </p:txBody>
      </p:sp>
      <p:sp>
        <p:nvSpPr>
          <p:cNvPr id="3" name="Alt Başlık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fontAlgn="auto"/>
            <a:r>
              <a:rPr lang="tr-TR" strike="noStrike" noProof="1"/>
              <a:t>Asıl alt başlık stilini düzenlemek için tıklatın</a:t>
            </a:r>
          </a:p>
        </p:txBody>
      </p:sp>
      <p:sp>
        <p:nvSpPr>
          <p:cNvPr id="4" name="Date Placeholder 3"/>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3.08.2021</a:t>
            </a:fld>
            <a:endParaRPr lang="tr-TR" strike="noStrike" noProof="1"/>
          </a:p>
        </p:txBody>
      </p:sp>
      <p:sp>
        <p:nvSpPr>
          <p:cNvPr id="5" name="Footer Placeholder 4"/>
          <p:cNvSpPr>
            <a:spLocks noGrp="1"/>
          </p:cNvSpPr>
          <p:nvPr>
            <p:ph type="ftr" sz="quarter" idx="11"/>
          </p:nvPr>
        </p:nvSpPr>
        <p:spPr/>
        <p:txBody>
          <a:bodyPr/>
          <a:lstStyle/>
          <a:p>
            <a:pPr fontAlgn="auto"/>
            <a:endParaRPr lang="tr-TR" strike="noStrike" noProof="1"/>
          </a:p>
        </p:txBody>
      </p:sp>
      <p:sp>
        <p:nvSpPr>
          <p:cNvPr id="6" name="Slide Number Placeholder 5"/>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hasCustomPrompt="1"/>
          </p:nvPr>
        </p:nvSpPr>
        <p:spPr/>
        <p:txBody>
          <a:bodyPr/>
          <a:lstStyle/>
          <a:p>
            <a:pPr fontAlgn="auto"/>
            <a:r>
              <a:rPr lang="tr-TR" strike="noStrike" noProof="1"/>
              <a:t>Asıl başlık stili için tıklatın</a:t>
            </a:r>
          </a:p>
        </p:txBody>
      </p:sp>
      <p:sp>
        <p:nvSpPr>
          <p:cNvPr id="3" name="İçerik Yer Tutucusu 2"/>
          <p:cNvSpPr>
            <a:spLocks noGrp="1"/>
          </p:cNvSpPr>
          <p:nvPr>
            <p:ph idx="1" hasCustomPrompt="1"/>
          </p:nvPr>
        </p:nvSpPr>
        <p:spPr/>
        <p:txBody>
          <a:bodyPr/>
          <a:lstStyle/>
          <a:p>
            <a:pPr lvl="0" fontAlgn="auto"/>
            <a:r>
              <a:rPr lang="tr-TR" strike="noStrike" noProof="1"/>
              <a:t>Asıl metin stillerini düzenlemek için tıklatın</a:t>
            </a:r>
          </a:p>
          <a:p>
            <a:pPr lvl="1" fontAlgn="auto"/>
            <a:r>
              <a:rPr lang="tr-TR" strike="noStrike" noProof="1"/>
              <a:t>İkinci düzey</a:t>
            </a:r>
          </a:p>
          <a:p>
            <a:pPr lvl="2" fontAlgn="auto"/>
            <a:r>
              <a:rPr lang="tr-TR" strike="noStrike" noProof="1"/>
              <a:t>Üçüncü düzey</a:t>
            </a:r>
          </a:p>
          <a:p>
            <a:pPr lvl="3" fontAlgn="auto"/>
            <a:r>
              <a:rPr lang="tr-TR" strike="noStrike" noProof="1"/>
              <a:t>Dördüncü düzey</a:t>
            </a:r>
          </a:p>
          <a:p>
            <a:pPr lvl="4" fontAlgn="auto"/>
            <a:r>
              <a:rPr lang="tr-TR" strike="noStrike" noProof="1"/>
              <a:t>Beşinci düzey</a:t>
            </a:r>
          </a:p>
        </p:txBody>
      </p:sp>
      <p:sp>
        <p:nvSpPr>
          <p:cNvPr id="4" name="Date Placeholder 3"/>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3.08.2021</a:t>
            </a:fld>
            <a:endParaRPr lang="tr-TR" strike="noStrike" noProof="1"/>
          </a:p>
        </p:txBody>
      </p:sp>
      <p:sp>
        <p:nvSpPr>
          <p:cNvPr id="5" name="Footer Placeholder 4"/>
          <p:cNvSpPr>
            <a:spLocks noGrp="1"/>
          </p:cNvSpPr>
          <p:nvPr>
            <p:ph type="ftr" sz="quarter" idx="11"/>
          </p:nvPr>
        </p:nvSpPr>
        <p:spPr/>
        <p:txBody>
          <a:bodyPr/>
          <a:lstStyle/>
          <a:p>
            <a:pPr fontAlgn="auto"/>
            <a:endParaRPr lang="tr-TR" strike="noStrike" noProof="1"/>
          </a:p>
        </p:txBody>
      </p:sp>
      <p:sp>
        <p:nvSpPr>
          <p:cNvPr id="6" name="Slide Number Placeholder 5"/>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hasCustomPrompt="1"/>
          </p:nvPr>
        </p:nvSpPr>
        <p:spPr>
          <a:xfrm>
            <a:off x="831850" y="1709738"/>
            <a:ext cx="10515600" cy="2852737"/>
          </a:xfrm>
        </p:spPr>
        <p:txBody>
          <a:bodyPr anchor="b"/>
          <a:lstStyle>
            <a:lvl1pPr>
              <a:defRPr sz="6000"/>
            </a:lvl1pPr>
          </a:lstStyle>
          <a:p>
            <a:pPr fontAlgn="auto"/>
            <a:r>
              <a:rPr lang="tr-TR" strike="noStrike" noProof="1"/>
              <a:t>Asıl başlık stili için tıklatın</a:t>
            </a:r>
          </a:p>
        </p:txBody>
      </p:sp>
      <p:sp>
        <p:nvSpPr>
          <p:cNvPr id="3" name="Metin Yer Tutucusu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fontAlgn="auto"/>
            <a:r>
              <a:rPr lang="tr-TR" strike="noStrike" noProof="1"/>
              <a:t>Asıl metin stillerini düzenlemek için tıklatın</a:t>
            </a:r>
          </a:p>
        </p:txBody>
      </p:sp>
      <p:sp>
        <p:nvSpPr>
          <p:cNvPr id="4" name="Date Placeholder 3"/>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3.08.2021</a:t>
            </a:fld>
            <a:endParaRPr lang="tr-TR" strike="noStrike" noProof="1"/>
          </a:p>
        </p:txBody>
      </p:sp>
      <p:sp>
        <p:nvSpPr>
          <p:cNvPr id="5" name="Footer Placeholder 4"/>
          <p:cNvSpPr>
            <a:spLocks noGrp="1"/>
          </p:cNvSpPr>
          <p:nvPr>
            <p:ph type="ftr" sz="quarter" idx="11"/>
          </p:nvPr>
        </p:nvSpPr>
        <p:spPr/>
        <p:txBody>
          <a:bodyPr/>
          <a:lstStyle/>
          <a:p>
            <a:pPr fontAlgn="auto"/>
            <a:endParaRPr lang="tr-TR" strike="noStrike" noProof="1"/>
          </a:p>
        </p:txBody>
      </p:sp>
      <p:sp>
        <p:nvSpPr>
          <p:cNvPr id="6" name="Slide Number Placeholder 5"/>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hasCustomPrompt="1"/>
          </p:nvPr>
        </p:nvSpPr>
        <p:spPr/>
        <p:txBody>
          <a:bodyPr/>
          <a:lstStyle/>
          <a:p>
            <a:pPr fontAlgn="auto"/>
            <a:r>
              <a:rPr lang="tr-TR" strike="noStrike" noProof="1"/>
              <a:t>Asıl başlık stili için tıklatın</a:t>
            </a:r>
          </a:p>
        </p:txBody>
      </p:sp>
      <p:sp>
        <p:nvSpPr>
          <p:cNvPr id="3" name="İçerik Yer Tutucusu 2"/>
          <p:cNvSpPr>
            <a:spLocks noGrp="1"/>
          </p:cNvSpPr>
          <p:nvPr>
            <p:ph sz="half" idx="1" hasCustomPrompt="1"/>
          </p:nvPr>
        </p:nvSpPr>
        <p:spPr>
          <a:xfrm>
            <a:off x="838200" y="1825625"/>
            <a:ext cx="5181600" cy="4351338"/>
          </a:xfrm>
        </p:spPr>
        <p:txBody>
          <a:bodyPr/>
          <a:lstStyle/>
          <a:p>
            <a:pPr lvl="0" fontAlgn="auto"/>
            <a:r>
              <a:rPr lang="tr-TR" strike="noStrike" noProof="1"/>
              <a:t>Asıl metin stillerini düzenlemek için tıklatın</a:t>
            </a:r>
          </a:p>
          <a:p>
            <a:pPr lvl="1" fontAlgn="auto"/>
            <a:r>
              <a:rPr lang="tr-TR" strike="noStrike" noProof="1"/>
              <a:t>İkinci düzey</a:t>
            </a:r>
          </a:p>
          <a:p>
            <a:pPr lvl="2" fontAlgn="auto"/>
            <a:r>
              <a:rPr lang="tr-TR" strike="noStrike" noProof="1"/>
              <a:t>Üçüncü düzey</a:t>
            </a:r>
          </a:p>
          <a:p>
            <a:pPr lvl="3" fontAlgn="auto"/>
            <a:r>
              <a:rPr lang="tr-TR" strike="noStrike" noProof="1"/>
              <a:t>Dördüncü düzey</a:t>
            </a:r>
          </a:p>
          <a:p>
            <a:pPr lvl="4" fontAlgn="auto"/>
            <a:r>
              <a:rPr lang="tr-TR" strike="noStrike" noProof="1"/>
              <a:t>Beşinci düzey</a:t>
            </a:r>
          </a:p>
        </p:txBody>
      </p:sp>
      <p:sp>
        <p:nvSpPr>
          <p:cNvPr id="4" name="İçerik Yer Tutucusu 3"/>
          <p:cNvSpPr>
            <a:spLocks noGrp="1"/>
          </p:cNvSpPr>
          <p:nvPr>
            <p:ph sz="half" idx="2" hasCustomPrompt="1"/>
          </p:nvPr>
        </p:nvSpPr>
        <p:spPr>
          <a:xfrm>
            <a:off x="6172200" y="1825625"/>
            <a:ext cx="5181600" cy="4351338"/>
          </a:xfrm>
        </p:spPr>
        <p:txBody>
          <a:bodyPr/>
          <a:lstStyle/>
          <a:p>
            <a:pPr lvl="0" fontAlgn="auto"/>
            <a:r>
              <a:rPr lang="tr-TR" strike="noStrike" noProof="1"/>
              <a:t>Asıl metin stillerini düzenlemek için tıklatın</a:t>
            </a:r>
          </a:p>
          <a:p>
            <a:pPr lvl="1" fontAlgn="auto"/>
            <a:r>
              <a:rPr lang="tr-TR" strike="noStrike" noProof="1"/>
              <a:t>İkinci düzey</a:t>
            </a:r>
          </a:p>
          <a:p>
            <a:pPr lvl="2" fontAlgn="auto"/>
            <a:r>
              <a:rPr lang="tr-TR" strike="noStrike" noProof="1"/>
              <a:t>Üçüncü düzey</a:t>
            </a:r>
          </a:p>
          <a:p>
            <a:pPr lvl="3" fontAlgn="auto"/>
            <a:r>
              <a:rPr lang="tr-TR" strike="noStrike" noProof="1"/>
              <a:t>Dördüncü düzey</a:t>
            </a:r>
          </a:p>
          <a:p>
            <a:pPr lvl="4" fontAlgn="auto"/>
            <a:r>
              <a:rPr lang="tr-TR" strike="noStrike" noProof="1"/>
              <a:t>Beşinci düzey</a:t>
            </a:r>
          </a:p>
        </p:txBody>
      </p:sp>
      <p:sp>
        <p:nvSpPr>
          <p:cNvPr id="5" name="Date Placeholder 4"/>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3.08.2021</a:t>
            </a:fld>
            <a:endParaRPr lang="tr-TR" strike="noStrike" noProof="1"/>
          </a:p>
        </p:txBody>
      </p:sp>
      <p:sp>
        <p:nvSpPr>
          <p:cNvPr id="6" name="Footer Placeholder 5"/>
          <p:cNvSpPr>
            <a:spLocks noGrp="1"/>
          </p:cNvSpPr>
          <p:nvPr>
            <p:ph type="ftr" sz="quarter" idx="11"/>
          </p:nvPr>
        </p:nvSpPr>
        <p:spPr/>
        <p:txBody>
          <a:bodyPr/>
          <a:lstStyle/>
          <a:p>
            <a:pPr fontAlgn="auto"/>
            <a:endParaRPr lang="tr-TR" strike="noStrike" noProof="1"/>
          </a:p>
        </p:txBody>
      </p:sp>
      <p:sp>
        <p:nvSpPr>
          <p:cNvPr id="7" name="Slide Number Placeholder 6"/>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hasCustomPrompt="1"/>
          </p:nvPr>
        </p:nvSpPr>
        <p:spPr>
          <a:xfrm>
            <a:off x="839788" y="365125"/>
            <a:ext cx="10515600" cy="1325563"/>
          </a:xfrm>
        </p:spPr>
        <p:txBody>
          <a:bodyPr/>
          <a:lstStyle/>
          <a:p>
            <a:pPr fontAlgn="auto"/>
            <a:r>
              <a:rPr lang="tr-TR" strike="noStrike" noProof="1"/>
              <a:t>Asıl başlık stili için tıklatın</a:t>
            </a:r>
          </a:p>
        </p:txBody>
      </p:sp>
      <p:sp>
        <p:nvSpPr>
          <p:cNvPr id="3" name="Metin Yer Tutucusu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tr-TR" strike="noStrike" noProof="1"/>
              <a:t>Asıl metin stillerini düzenlemek için tıklatın</a:t>
            </a:r>
          </a:p>
        </p:txBody>
      </p:sp>
      <p:sp>
        <p:nvSpPr>
          <p:cNvPr id="4" name="İçerik Yer Tutucusu 3"/>
          <p:cNvSpPr>
            <a:spLocks noGrp="1"/>
          </p:cNvSpPr>
          <p:nvPr>
            <p:ph sz="half" idx="2" hasCustomPrompt="1"/>
          </p:nvPr>
        </p:nvSpPr>
        <p:spPr>
          <a:xfrm>
            <a:off x="839788" y="2505075"/>
            <a:ext cx="5157787" cy="3684588"/>
          </a:xfrm>
        </p:spPr>
        <p:txBody>
          <a:bodyPr/>
          <a:lstStyle/>
          <a:p>
            <a:pPr lvl="0" fontAlgn="auto"/>
            <a:r>
              <a:rPr lang="tr-TR" strike="noStrike" noProof="1"/>
              <a:t>Asıl metin stillerini düzenlemek için tıklatın</a:t>
            </a:r>
          </a:p>
          <a:p>
            <a:pPr lvl="1" fontAlgn="auto"/>
            <a:r>
              <a:rPr lang="tr-TR" strike="noStrike" noProof="1"/>
              <a:t>İkinci düzey</a:t>
            </a:r>
          </a:p>
          <a:p>
            <a:pPr lvl="2" fontAlgn="auto"/>
            <a:r>
              <a:rPr lang="tr-TR" strike="noStrike" noProof="1"/>
              <a:t>Üçüncü düzey</a:t>
            </a:r>
          </a:p>
          <a:p>
            <a:pPr lvl="3" fontAlgn="auto"/>
            <a:r>
              <a:rPr lang="tr-TR" strike="noStrike" noProof="1"/>
              <a:t>Dördüncü düzey</a:t>
            </a:r>
          </a:p>
          <a:p>
            <a:pPr lvl="4" fontAlgn="auto"/>
            <a:r>
              <a:rPr lang="tr-TR" strike="noStrike" noProof="1"/>
              <a:t>Beşinci düzey</a:t>
            </a:r>
          </a:p>
        </p:txBody>
      </p:sp>
      <p:sp>
        <p:nvSpPr>
          <p:cNvPr id="5" name="Metin Yer Tutucusu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auto"/>
            <a:r>
              <a:rPr lang="tr-TR" strike="noStrike" noProof="1"/>
              <a:t>Asıl metin stillerini düzenlemek için tıklatın</a:t>
            </a:r>
          </a:p>
        </p:txBody>
      </p:sp>
      <p:sp>
        <p:nvSpPr>
          <p:cNvPr id="6" name="İçerik Yer Tutucusu 5"/>
          <p:cNvSpPr>
            <a:spLocks noGrp="1"/>
          </p:cNvSpPr>
          <p:nvPr>
            <p:ph sz="quarter" idx="4" hasCustomPrompt="1"/>
          </p:nvPr>
        </p:nvSpPr>
        <p:spPr>
          <a:xfrm>
            <a:off x="6172200" y="2505075"/>
            <a:ext cx="5183188" cy="3684588"/>
          </a:xfrm>
        </p:spPr>
        <p:txBody>
          <a:bodyPr/>
          <a:lstStyle/>
          <a:p>
            <a:pPr lvl="0" fontAlgn="auto"/>
            <a:r>
              <a:rPr lang="tr-TR" strike="noStrike" noProof="1"/>
              <a:t>Asıl metin stillerini düzenlemek için tıklatın</a:t>
            </a:r>
          </a:p>
          <a:p>
            <a:pPr lvl="1" fontAlgn="auto"/>
            <a:r>
              <a:rPr lang="tr-TR" strike="noStrike" noProof="1"/>
              <a:t>İkinci düzey</a:t>
            </a:r>
          </a:p>
          <a:p>
            <a:pPr lvl="2" fontAlgn="auto"/>
            <a:r>
              <a:rPr lang="tr-TR" strike="noStrike" noProof="1"/>
              <a:t>Üçüncü düzey</a:t>
            </a:r>
          </a:p>
          <a:p>
            <a:pPr lvl="3" fontAlgn="auto"/>
            <a:r>
              <a:rPr lang="tr-TR" strike="noStrike" noProof="1"/>
              <a:t>Dördüncü düzey</a:t>
            </a:r>
          </a:p>
          <a:p>
            <a:pPr lvl="4" fontAlgn="auto"/>
            <a:r>
              <a:rPr lang="tr-TR" strike="noStrike" noProof="1"/>
              <a:t>Beşinci düzey</a:t>
            </a:r>
          </a:p>
        </p:txBody>
      </p:sp>
      <p:sp>
        <p:nvSpPr>
          <p:cNvPr id="7" name="Date Placeholder 6"/>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3.08.2021</a:t>
            </a:fld>
            <a:endParaRPr lang="tr-TR" strike="noStrike" noProof="1"/>
          </a:p>
        </p:txBody>
      </p:sp>
      <p:sp>
        <p:nvSpPr>
          <p:cNvPr id="8" name="Footer Placeholder 7"/>
          <p:cNvSpPr>
            <a:spLocks noGrp="1"/>
          </p:cNvSpPr>
          <p:nvPr>
            <p:ph type="ftr" sz="quarter" idx="11"/>
          </p:nvPr>
        </p:nvSpPr>
        <p:spPr/>
        <p:txBody>
          <a:bodyPr/>
          <a:lstStyle/>
          <a:p>
            <a:pPr fontAlgn="auto"/>
            <a:endParaRPr lang="tr-TR" strike="noStrike" noProof="1"/>
          </a:p>
        </p:txBody>
      </p:sp>
      <p:sp>
        <p:nvSpPr>
          <p:cNvPr id="9" name="Slide Number Placeholder 8"/>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hasCustomPrompt="1"/>
          </p:nvPr>
        </p:nvSpPr>
        <p:spPr/>
        <p:txBody>
          <a:bodyPr/>
          <a:lstStyle/>
          <a:p>
            <a:pPr fontAlgn="auto"/>
            <a:r>
              <a:rPr lang="tr-TR" strike="noStrike" noProof="1"/>
              <a:t>Asıl başlık stili için tıklatın</a:t>
            </a:r>
          </a:p>
        </p:txBody>
      </p:sp>
      <p:sp>
        <p:nvSpPr>
          <p:cNvPr id="3" name="Date Placeholder 2"/>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3.08.2021</a:t>
            </a:fld>
            <a:endParaRPr lang="tr-TR" strike="noStrike" noProof="1"/>
          </a:p>
        </p:txBody>
      </p:sp>
      <p:sp>
        <p:nvSpPr>
          <p:cNvPr id="4" name="Footer Placeholder 3"/>
          <p:cNvSpPr>
            <a:spLocks noGrp="1"/>
          </p:cNvSpPr>
          <p:nvPr>
            <p:ph type="ftr" sz="quarter" idx="11"/>
          </p:nvPr>
        </p:nvSpPr>
        <p:spPr/>
        <p:txBody>
          <a:bodyPr/>
          <a:lstStyle/>
          <a:p>
            <a:pPr fontAlgn="auto"/>
            <a:endParaRPr lang="tr-TR" strike="noStrike" noProof="1"/>
          </a:p>
        </p:txBody>
      </p:sp>
      <p:sp>
        <p:nvSpPr>
          <p:cNvPr id="5" name="Slide Number Placeholder 4"/>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3.08.2021</a:t>
            </a:fld>
            <a:endParaRPr lang="tr-TR" strike="noStrike" noProof="1"/>
          </a:p>
        </p:txBody>
      </p:sp>
      <p:sp>
        <p:nvSpPr>
          <p:cNvPr id="3" name="Footer Placeholder 2"/>
          <p:cNvSpPr>
            <a:spLocks noGrp="1"/>
          </p:cNvSpPr>
          <p:nvPr>
            <p:ph type="ftr" sz="quarter" idx="11"/>
          </p:nvPr>
        </p:nvSpPr>
        <p:spPr/>
        <p:txBody>
          <a:bodyPr/>
          <a:lstStyle/>
          <a:p>
            <a:pPr fontAlgn="auto"/>
            <a:endParaRPr lang="tr-TR" strike="noStrike" noProof="1"/>
          </a:p>
        </p:txBody>
      </p:sp>
      <p:sp>
        <p:nvSpPr>
          <p:cNvPr id="4" name="Slide Number Placeholder 3"/>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hasCustomPrompt="1"/>
          </p:nvPr>
        </p:nvSpPr>
        <p:spPr>
          <a:xfrm>
            <a:off x="839788" y="457200"/>
            <a:ext cx="3932237" cy="1600200"/>
          </a:xfrm>
        </p:spPr>
        <p:txBody>
          <a:bodyPr anchor="b"/>
          <a:lstStyle>
            <a:lvl1pPr>
              <a:defRPr sz="3200"/>
            </a:lvl1pPr>
          </a:lstStyle>
          <a:p>
            <a:pPr fontAlgn="auto"/>
            <a:r>
              <a:rPr lang="tr-TR" strike="noStrike" noProof="1"/>
              <a:t>Asıl başlık stili için tıklatın</a:t>
            </a:r>
          </a:p>
        </p:txBody>
      </p:sp>
      <p:sp>
        <p:nvSpPr>
          <p:cNvPr id="3" name="İçerik Yer Tutucusu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auto"/>
            <a:r>
              <a:rPr lang="tr-TR" strike="noStrike" noProof="1"/>
              <a:t>Asıl metin stillerini düzenlemek için tıklatın</a:t>
            </a:r>
          </a:p>
          <a:p>
            <a:pPr lvl="1" fontAlgn="auto"/>
            <a:r>
              <a:rPr lang="tr-TR" strike="noStrike" noProof="1"/>
              <a:t>İkinci düzey</a:t>
            </a:r>
          </a:p>
          <a:p>
            <a:pPr lvl="2" fontAlgn="auto"/>
            <a:r>
              <a:rPr lang="tr-TR" strike="noStrike" noProof="1"/>
              <a:t>Üçüncü düzey</a:t>
            </a:r>
          </a:p>
          <a:p>
            <a:pPr lvl="3" fontAlgn="auto"/>
            <a:r>
              <a:rPr lang="tr-TR" strike="noStrike" noProof="1"/>
              <a:t>Dördüncü düzey</a:t>
            </a:r>
          </a:p>
          <a:p>
            <a:pPr lvl="4" fontAlgn="auto"/>
            <a:r>
              <a:rPr lang="tr-TR" strike="noStrike" noProof="1"/>
              <a:t>Beşinci düzey</a:t>
            </a:r>
          </a:p>
        </p:txBody>
      </p:sp>
      <p:sp>
        <p:nvSpPr>
          <p:cNvPr id="4" name="Metin Yer Tutucusu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auto"/>
            <a:r>
              <a:rPr lang="tr-TR" strike="noStrike" noProof="1"/>
              <a:t>Asıl metin stillerini düzenlemek için tıklatın</a:t>
            </a:r>
          </a:p>
        </p:txBody>
      </p:sp>
      <p:sp>
        <p:nvSpPr>
          <p:cNvPr id="5" name="Date Placeholder 4"/>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3.08.2021</a:t>
            </a:fld>
            <a:endParaRPr lang="tr-TR" strike="noStrike" noProof="1"/>
          </a:p>
        </p:txBody>
      </p:sp>
      <p:sp>
        <p:nvSpPr>
          <p:cNvPr id="6" name="Footer Placeholder 5"/>
          <p:cNvSpPr>
            <a:spLocks noGrp="1"/>
          </p:cNvSpPr>
          <p:nvPr>
            <p:ph type="ftr" sz="quarter" idx="11"/>
          </p:nvPr>
        </p:nvSpPr>
        <p:spPr/>
        <p:txBody>
          <a:bodyPr/>
          <a:lstStyle/>
          <a:p>
            <a:pPr fontAlgn="auto"/>
            <a:endParaRPr lang="tr-TR" strike="noStrike" noProof="1"/>
          </a:p>
        </p:txBody>
      </p:sp>
      <p:sp>
        <p:nvSpPr>
          <p:cNvPr id="7" name="Slide Number Placeholder 6"/>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hasCustomPrompt="1"/>
          </p:nvPr>
        </p:nvSpPr>
        <p:spPr>
          <a:xfrm>
            <a:off x="839788" y="457200"/>
            <a:ext cx="3932237" cy="1600200"/>
          </a:xfrm>
        </p:spPr>
        <p:txBody>
          <a:bodyPr anchor="b"/>
          <a:lstStyle>
            <a:lvl1pPr>
              <a:defRPr sz="3200"/>
            </a:lvl1pPr>
          </a:lstStyle>
          <a:p>
            <a:pPr fontAlgn="auto"/>
            <a:r>
              <a:rPr lang="tr-TR" strike="noStrike" noProof="1"/>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fontAlgn="auto"/>
            <a:endParaRPr lang="tr-TR" strike="noStrike" noProof="1"/>
          </a:p>
        </p:txBody>
      </p:sp>
      <p:sp>
        <p:nvSpPr>
          <p:cNvPr id="4" name="Metin Yer Tutucusu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auto"/>
            <a:r>
              <a:rPr lang="tr-TR" strike="noStrike" noProof="1"/>
              <a:t>Asıl metin stillerini düzenlemek için tıklatın</a:t>
            </a:r>
          </a:p>
        </p:txBody>
      </p:sp>
      <p:sp>
        <p:nvSpPr>
          <p:cNvPr id="5" name="Date Placeholder 4"/>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3.08.2021</a:t>
            </a:fld>
            <a:endParaRPr lang="tr-TR" strike="noStrike" noProof="1"/>
          </a:p>
        </p:txBody>
      </p:sp>
      <p:sp>
        <p:nvSpPr>
          <p:cNvPr id="6" name="Footer Placeholder 5"/>
          <p:cNvSpPr>
            <a:spLocks noGrp="1"/>
          </p:cNvSpPr>
          <p:nvPr>
            <p:ph type="ftr" sz="quarter" idx="11"/>
          </p:nvPr>
        </p:nvSpPr>
        <p:spPr/>
        <p:txBody>
          <a:bodyPr/>
          <a:lstStyle/>
          <a:p>
            <a:pPr fontAlgn="auto"/>
            <a:endParaRPr lang="tr-TR" strike="noStrike" noProof="1"/>
          </a:p>
        </p:txBody>
      </p:sp>
      <p:sp>
        <p:nvSpPr>
          <p:cNvPr id="7" name="Slide Number Placeholder 6"/>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hasCustomPrompt="1"/>
          </p:nvPr>
        </p:nvSpPr>
        <p:spPr/>
        <p:txBody>
          <a:bodyPr/>
          <a:lstStyle/>
          <a:p>
            <a:pPr fontAlgn="auto"/>
            <a:r>
              <a:rPr lang="tr-TR" strike="noStrike" noProof="1"/>
              <a:t>Asıl başlık stili için tıklatın</a:t>
            </a:r>
          </a:p>
        </p:txBody>
      </p:sp>
      <p:sp>
        <p:nvSpPr>
          <p:cNvPr id="3" name="Dikey Metin Yer Tutucusu 2"/>
          <p:cNvSpPr>
            <a:spLocks noGrp="1"/>
          </p:cNvSpPr>
          <p:nvPr>
            <p:ph type="body" orient="vert" idx="1" hasCustomPrompt="1"/>
          </p:nvPr>
        </p:nvSpPr>
        <p:spPr/>
        <p:txBody>
          <a:bodyPr vert="eaVert"/>
          <a:lstStyle/>
          <a:p>
            <a:pPr lvl="0" fontAlgn="auto"/>
            <a:r>
              <a:rPr lang="tr-TR" strike="noStrike" noProof="1"/>
              <a:t>Asıl metin stillerini düzenlemek için tıklatın</a:t>
            </a:r>
          </a:p>
          <a:p>
            <a:pPr lvl="1" fontAlgn="auto"/>
            <a:r>
              <a:rPr lang="tr-TR" strike="noStrike" noProof="1"/>
              <a:t>İkinci düzey</a:t>
            </a:r>
          </a:p>
          <a:p>
            <a:pPr lvl="2" fontAlgn="auto"/>
            <a:r>
              <a:rPr lang="tr-TR" strike="noStrike" noProof="1"/>
              <a:t>Üçüncü düzey</a:t>
            </a:r>
          </a:p>
          <a:p>
            <a:pPr lvl="3" fontAlgn="auto"/>
            <a:r>
              <a:rPr lang="tr-TR" strike="noStrike" noProof="1"/>
              <a:t>Dördüncü düzey</a:t>
            </a:r>
          </a:p>
          <a:p>
            <a:pPr lvl="4" fontAlgn="auto"/>
            <a:r>
              <a:rPr lang="tr-TR" strike="noStrike" noProof="1"/>
              <a:t>Beşinci düzey</a:t>
            </a:r>
          </a:p>
        </p:txBody>
      </p:sp>
      <p:sp>
        <p:nvSpPr>
          <p:cNvPr id="4" name="Date Placeholder 3"/>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3.08.2021</a:t>
            </a:fld>
            <a:endParaRPr lang="tr-TR" strike="noStrike" noProof="1"/>
          </a:p>
        </p:txBody>
      </p:sp>
      <p:sp>
        <p:nvSpPr>
          <p:cNvPr id="5" name="Footer Placeholder 4"/>
          <p:cNvSpPr>
            <a:spLocks noGrp="1"/>
          </p:cNvSpPr>
          <p:nvPr>
            <p:ph type="ftr" sz="quarter" idx="11"/>
          </p:nvPr>
        </p:nvSpPr>
        <p:spPr/>
        <p:txBody>
          <a:bodyPr/>
          <a:lstStyle/>
          <a:p>
            <a:pPr fontAlgn="auto"/>
            <a:endParaRPr lang="tr-TR" strike="noStrike" noProof="1"/>
          </a:p>
        </p:txBody>
      </p:sp>
      <p:sp>
        <p:nvSpPr>
          <p:cNvPr id="6" name="Slide Number Placeholder 5"/>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hasCustomPrompt="1"/>
          </p:nvPr>
        </p:nvSpPr>
        <p:spPr>
          <a:xfrm>
            <a:off x="8724900" y="365125"/>
            <a:ext cx="2628900" cy="5811838"/>
          </a:xfrm>
        </p:spPr>
        <p:txBody>
          <a:bodyPr vert="eaVert"/>
          <a:lstStyle/>
          <a:p>
            <a:pPr fontAlgn="auto"/>
            <a:r>
              <a:rPr lang="tr-TR" strike="noStrike" noProof="1"/>
              <a:t>Asıl başlık stili için tıklatın</a:t>
            </a:r>
          </a:p>
        </p:txBody>
      </p:sp>
      <p:sp>
        <p:nvSpPr>
          <p:cNvPr id="3" name="Dikey Metin Yer Tutucusu 2"/>
          <p:cNvSpPr>
            <a:spLocks noGrp="1"/>
          </p:cNvSpPr>
          <p:nvPr>
            <p:ph type="body" orient="vert" idx="1" hasCustomPrompt="1"/>
          </p:nvPr>
        </p:nvSpPr>
        <p:spPr>
          <a:xfrm>
            <a:off x="838200" y="365125"/>
            <a:ext cx="7734300" cy="5811838"/>
          </a:xfrm>
        </p:spPr>
        <p:txBody>
          <a:bodyPr vert="eaVert"/>
          <a:lstStyle/>
          <a:p>
            <a:pPr lvl="0" fontAlgn="auto"/>
            <a:r>
              <a:rPr lang="tr-TR" strike="noStrike" noProof="1"/>
              <a:t>Asıl metin stillerini düzenlemek için tıklatın</a:t>
            </a:r>
          </a:p>
          <a:p>
            <a:pPr lvl="1" fontAlgn="auto"/>
            <a:r>
              <a:rPr lang="tr-TR" strike="noStrike" noProof="1"/>
              <a:t>İkinci düzey</a:t>
            </a:r>
          </a:p>
          <a:p>
            <a:pPr lvl="2" fontAlgn="auto"/>
            <a:r>
              <a:rPr lang="tr-TR" strike="noStrike" noProof="1"/>
              <a:t>Üçüncü düzey</a:t>
            </a:r>
          </a:p>
          <a:p>
            <a:pPr lvl="3" fontAlgn="auto"/>
            <a:r>
              <a:rPr lang="tr-TR" strike="noStrike" noProof="1"/>
              <a:t>Dördüncü düzey</a:t>
            </a:r>
          </a:p>
          <a:p>
            <a:pPr lvl="4" fontAlgn="auto"/>
            <a:r>
              <a:rPr lang="tr-TR" strike="noStrike" noProof="1"/>
              <a:t>Beşinci düzey</a:t>
            </a:r>
          </a:p>
        </p:txBody>
      </p:sp>
      <p:sp>
        <p:nvSpPr>
          <p:cNvPr id="4" name="Date Placeholder 3"/>
          <p:cNvSpPr>
            <a:spLocks noGrp="1"/>
          </p:cNvSpPr>
          <p:nvPr>
            <p:ph type="dt" sz="half" idx="10"/>
          </p:nvPr>
        </p:nvSpPr>
        <p:spPr/>
        <p:txBody>
          <a:bodyPr/>
          <a:lstStyle/>
          <a:p>
            <a:pPr fontAlgn="auto"/>
            <a:fld id="{9C6F7165-3F3F-4AEF-90AD-61FBA5020117}" type="datetimeFigureOut">
              <a:rPr lang="tr-TR" strike="noStrike" noProof="1" smtClean="0">
                <a:latin typeface="+mn-lt"/>
                <a:ea typeface="+mn-ea"/>
                <a:cs typeface="+mn-cs"/>
              </a:rPr>
              <a:t>3.08.2021</a:t>
            </a:fld>
            <a:endParaRPr lang="tr-TR" strike="noStrike" noProof="1"/>
          </a:p>
        </p:txBody>
      </p:sp>
      <p:sp>
        <p:nvSpPr>
          <p:cNvPr id="5" name="Footer Placeholder 4"/>
          <p:cNvSpPr>
            <a:spLocks noGrp="1"/>
          </p:cNvSpPr>
          <p:nvPr>
            <p:ph type="ftr" sz="quarter" idx="11"/>
          </p:nvPr>
        </p:nvSpPr>
        <p:spPr/>
        <p:txBody>
          <a:bodyPr/>
          <a:lstStyle/>
          <a:p>
            <a:pPr fontAlgn="auto"/>
            <a:endParaRPr lang="tr-TR" strike="noStrike" noProof="1"/>
          </a:p>
        </p:txBody>
      </p:sp>
      <p:sp>
        <p:nvSpPr>
          <p:cNvPr id="6" name="Slide Number Placeholder 5"/>
          <p:cNvSpPr>
            <a:spLocks noGrp="1"/>
          </p:cNvSpPr>
          <p:nvPr>
            <p:ph type="sldNum" sz="quarter" idx="12"/>
          </p:nvPr>
        </p:nvSpPr>
        <p:spPr/>
        <p:txBody>
          <a:body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a:xfrm>
          <a:off x="0" y="0"/>
          <a:ext cx="0" cy="0"/>
          <a:chOff x="0" y="0"/>
          <a:chExt cx="0" cy="0"/>
        </a:xfrm>
      </p:grpSpPr>
      <p:sp>
        <p:nvSpPr>
          <p:cNvPr id="1026" name="Başlık Yer Tutucusu 1"/>
          <p:cNvSpPr>
            <a:spLocks noGrp="1"/>
          </p:cNvSpPr>
          <p:nvPr>
            <p:ph type="title"/>
          </p:nvPr>
        </p:nvSpPr>
        <p:spPr>
          <a:xfrm>
            <a:off x="838200" y="365125"/>
            <a:ext cx="10515600" cy="1325563"/>
          </a:xfrm>
          <a:prstGeom prst="rect">
            <a:avLst/>
          </a:prstGeom>
          <a:noFill/>
          <a:ln w="9525">
            <a:noFill/>
          </a:ln>
        </p:spPr>
        <p:txBody>
          <a:bodyPr vert="horz" lIns="91440" tIns="45720" rIns="91440" bIns="45720" anchor="ctr" anchorCtr="0"/>
          <a:lstStyle/>
          <a:p>
            <a:pPr lvl="0"/>
            <a:r>
              <a:rPr lang="tr-TR" altLang="en-US"/>
              <a:t>Asıl başlık stili için tıklatın</a:t>
            </a:r>
          </a:p>
        </p:txBody>
      </p:sp>
      <p:sp>
        <p:nvSpPr>
          <p:cNvPr id="1027" name="Metin Yer Tutucusu 2"/>
          <p:cNvSpPr>
            <a:spLocks noGrp="1"/>
          </p:cNvSpPr>
          <p:nvPr>
            <p:ph type="body"/>
          </p:nvPr>
        </p:nvSpPr>
        <p:spPr>
          <a:xfrm>
            <a:off x="838200" y="1825625"/>
            <a:ext cx="10515600" cy="4351338"/>
          </a:xfrm>
          <a:prstGeom prst="rect">
            <a:avLst/>
          </a:prstGeom>
          <a:noFill/>
          <a:ln w="9525">
            <a:noFill/>
          </a:ln>
        </p:spPr>
        <p:txBody>
          <a:bodyPr vert="horz" lIns="91440" tIns="45720" rIns="91440" bIns="45720" anchor="t" anchorCtr="0"/>
          <a:lstStyle/>
          <a:p>
            <a:pPr lvl="0"/>
            <a:r>
              <a:rPr lang="tr-TR" altLang="en-US"/>
              <a:t>Asıl metin stillerini düzenlemek için tıklatın</a:t>
            </a:r>
          </a:p>
          <a:p>
            <a:pPr lvl="1"/>
            <a:r>
              <a:rPr lang="tr-TR" altLang="en-US"/>
              <a:t>İkinci düzey</a:t>
            </a:r>
          </a:p>
          <a:p>
            <a:pPr lvl="2"/>
            <a:r>
              <a:rPr lang="tr-TR" altLang="en-US"/>
              <a:t>Üçüncü düzey</a:t>
            </a:r>
          </a:p>
          <a:p>
            <a:pPr lvl="3"/>
            <a:r>
              <a:rPr lang="tr-TR" altLang="en-US"/>
              <a:t>Dördüncü düzey</a:t>
            </a:r>
          </a:p>
          <a:p>
            <a:pPr lvl="4"/>
            <a:r>
              <a:rPr lang="tr-TR" altLang="en-US"/>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fld id="{9C6F7165-3F3F-4AEF-90AD-61FBA5020117}" type="datetimeFigureOut">
              <a:rPr lang="tr-TR" strike="noStrike" noProof="1" smtClean="0">
                <a:latin typeface="+mn-lt"/>
                <a:ea typeface="+mn-ea"/>
                <a:cs typeface="+mn-cs"/>
              </a:rPr>
              <a:t>3.08.2021</a:t>
            </a:fld>
            <a:endParaRPr lang="tr-TR" strike="noStrike" noProof="1"/>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endParaRPr lang="tr-TR" strike="noStrike" noProof="1"/>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fld id="{B3BF8EA4-8A69-4270-8123-1D095C65A064}" type="slidenum">
              <a:rPr lang="tr-TR" strike="noStrike" noProof="1" smtClean="0">
                <a:latin typeface="+mn-lt"/>
                <a:ea typeface="+mn-ea"/>
                <a:cs typeface="+mn-cs"/>
              </a:rPr>
              <a:t>‹#›</a:t>
            </a:fld>
            <a:endParaRPr lang="tr-TR" strike="noStrike" noProof="1"/>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hyperlink" Target="http://felsefedin.siirt.edu.tr/" TargetMode="External"/><Relationship Id="rId1" Type="http://schemas.openxmlformats.org/officeDocument/2006/relationships/slideLayout" Target="../slideLayouts/slideLayout2.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its.siirt.edu.tr/" TargetMode="Externa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8" Type="http://schemas.openxmlformats.org/officeDocument/2006/relationships/hyperlink" Target="http://tib.siirt.edu.tr/detay/hadis-anabilim-dali/885746.html" TargetMode="External"/><Relationship Id="rId3" Type="http://schemas.openxmlformats.org/officeDocument/2006/relationships/hyperlink" Target="http://tib.siirt.edu.tr/detay/arap-dili-ve-belagati-anabilim-dali/846246.html" TargetMode="External"/><Relationship Id="rId7" Type="http://schemas.openxmlformats.org/officeDocument/2006/relationships/hyperlink" Target="http://tib.siirt.edu.tr/detay/tefsir-anabilim-dali/252476.html" TargetMode="External"/><Relationship Id="rId2" Type="http://schemas.openxmlformats.org/officeDocument/2006/relationships/hyperlink" Target="http://tib.siirt.edu.tr/" TargetMode="External"/><Relationship Id="rId1" Type="http://schemas.openxmlformats.org/officeDocument/2006/relationships/slideLayout" Target="../slideLayouts/slideLayout2.xml"/><Relationship Id="rId6" Type="http://schemas.openxmlformats.org/officeDocument/2006/relationships/hyperlink" Target="http://tib.siirt.edu.tr/detay/tasavvuf-anabilim-dali/437142.html" TargetMode="External"/><Relationship Id="rId5" Type="http://schemas.openxmlformats.org/officeDocument/2006/relationships/hyperlink" Target="http://tib.siirt.edu.tr/detay/kelam-ve-islam-mezhepleri-tarihi-anabilim-dali/543791.html" TargetMode="External"/><Relationship Id="rId4" Type="http://schemas.openxmlformats.org/officeDocument/2006/relationships/hyperlink" Target="http://tib.siirt.edu.tr/detay/islam-hukuku-anabilim-dali/124939.html"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hyperlink" Target="http://tib.siirt.edu.tr/detay/arap-dili-ve-belagati-anabilim-dali/846246.html" TargetMode="External"/><Relationship Id="rId1" Type="http://schemas.openxmlformats.org/officeDocument/2006/relationships/slideLayout" Target="../slideLayouts/slideLayout2.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13.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10" Type="http://schemas.openxmlformats.org/officeDocument/2006/relationships/hyperlink" Target="http://tib.siirt.edu.tr/detay/arap-dili-ve-belagati-anabilim-dali/846246.html" TargetMode="External"/><Relationship Id="rId4" Type="http://schemas.openxmlformats.org/officeDocument/2006/relationships/image" Target="../media/image31.png"/><Relationship Id="rId9" Type="http://schemas.openxmlformats.org/officeDocument/2006/relationships/image" Target="../media/image36.png"/></Relationships>
</file>

<file path=ppt/slides/_rels/slide14.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37.png"/><Relationship Id="rId7" Type="http://schemas.openxmlformats.org/officeDocument/2006/relationships/image" Target="../media/image41.png"/><Relationship Id="rId2" Type="http://schemas.openxmlformats.org/officeDocument/2006/relationships/hyperlink" Target="http://tib.siirt.edu.tr/detay/islam-hukuku-anabilim-dali/124939.html" TargetMode="External"/><Relationship Id="rId1" Type="http://schemas.openxmlformats.org/officeDocument/2006/relationships/slideLayout" Target="../slideLayouts/slideLayout2.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s/_rels/slide15.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hyperlink" Target="http://tib.siirt.edu.tr/detay/kelam-ve-islam-mezhepleri-tarihi-anabilim-dali/543791.html" TargetMode="External"/><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1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hyperlink" Target="http://tib.siirt.edu.tr/detay/tasavvuf-anabilim-dali/437142.html"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9.png"/><Relationship Id="rId7" Type="http://schemas.openxmlformats.org/officeDocument/2006/relationships/image" Target="../media/image53.png"/><Relationship Id="rId2" Type="http://schemas.openxmlformats.org/officeDocument/2006/relationships/hyperlink" Target="http://tib.siirt.edu.tr/detay/tefsir-anabilim-dali/252476.html" TargetMode="External"/><Relationship Id="rId1" Type="http://schemas.openxmlformats.org/officeDocument/2006/relationships/slideLayout" Target="../slideLayouts/slideLayout2.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18.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image" Target="../media/image55.png"/><Relationship Id="rId7" Type="http://schemas.openxmlformats.org/officeDocument/2006/relationships/image" Target="../media/image59.png"/><Relationship Id="rId2" Type="http://schemas.openxmlformats.org/officeDocument/2006/relationships/hyperlink" Target="http://tib.siirt.edu.tr/detay/hadis-anabilim-dali/885746.html" TargetMode="External"/><Relationship Id="rId1" Type="http://schemas.openxmlformats.org/officeDocument/2006/relationships/slideLayout" Target="../slideLayouts/slideLayout4.xml"/><Relationship Id="rId6" Type="http://schemas.openxmlformats.org/officeDocument/2006/relationships/image" Target="../media/image58.png"/><Relationship Id="rId5" Type="http://schemas.openxmlformats.org/officeDocument/2006/relationships/image" Target="../media/image57.png"/><Relationship Id="rId4" Type="http://schemas.openxmlformats.org/officeDocument/2006/relationships/image" Target="../media/image56.png"/></Relationships>
</file>

<file path=ppt/slides/_rels/slide19.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xml"/><Relationship Id="rId4" Type="http://schemas.openxmlformats.org/officeDocument/2006/relationships/image" Target="../media/image67.png"/></Relationships>
</file>

<file path=ppt/slides/_rels/slide36.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jpeg"/><Relationship Id="rId1" Type="http://schemas.openxmlformats.org/officeDocument/2006/relationships/slideLayout" Target="../slideLayouts/slideLayout2.xml"/><Relationship Id="rId4" Type="http://schemas.openxmlformats.org/officeDocument/2006/relationships/image" Target="../media/image70.jpeg"/></Relationships>
</file>

<file path=ppt/slides/_rels/slide37.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2.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sp>
        <p:nvSpPr>
          <p:cNvPr id="2050" name="Rectangle 1"/>
          <p:cNvSpPr/>
          <p:nvPr/>
        </p:nvSpPr>
        <p:spPr>
          <a:xfrm>
            <a:off x="0" y="4843463"/>
            <a:ext cx="12192000" cy="1016000"/>
          </a:xfrm>
          <a:prstGeom prst="rect">
            <a:avLst/>
          </a:prstGeom>
          <a:noFill/>
          <a:ln w="9525">
            <a:noFill/>
          </a:ln>
        </p:spPr>
        <p:txBody>
          <a:bodyPr wrap="square" anchor="t" anchorCtr="0">
            <a:spAutoFit/>
          </a:bodyPr>
          <a:lstStyle/>
          <a:p>
            <a:pPr algn="ctr"/>
            <a:r>
              <a:rPr lang="tr-TR" altLang="en-US" sz="6000" dirty="0">
                <a:latin typeface="Calibri" panose="020F0502020204030204" charset="0"/>
              </a:rPr>
              <a:t>İLAHİYAT FAKÜLTESİ</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İçerik Yer Tutucusu 3"/>
          <p:cNvSpPr>
            <a:spLocks noGrp="1"/>
          </p:cNvSpPr>
          <p:nvPr>
            <p:ph idx="4294967295"/>
          </p:nvPr>
        </p:nvSpPr>
        <p:spPr>
          <a:xfrm>
            <a:off x="1590675" y="1314450"/>
            <a:ext cx="10379075" cy="4295775"/>
          </a:xfrm>
          <a:ln/>
        </p:spPr>
        <p:txBody>
          <a:bodyPr lIns="91440" tIns="45720" rIns="91440" bIns="45720" anchor="t" anchorCtr="0"/>
          <a:lstStyle/>
          <a:p>
            <a:pPr marL="403225" lvl="1" indent="0" algn="just" defTabSz="914400" eaLnBrk="0" fontAlgn="base" hangingPunct="0">
              <a:lnSpc>
                <a:spcPct val="150000"/>
              </a:lnSpc>
              <a:spcBef>
                <a:spcPts val="600"/>
              </a:spcBef>
              <a:spcAft>
                <a:spcPts val="600"/>
              </a:spcAft>
              <a:buNone/>
              <a:tabLst>
                <a:tab pos="914400" algn="l"/>
              </a:tabLst>
            </a:pPr>
            <a:r>
              <a:rPr lang="tr-TR" altLang="en-US" sz="2000" dirty="0">
                <a:latin typeface="Andalus" pitchFamily="18" charset="-78"/>
              </a:rPr>
              <a:t>İslami ilimler sahasında ilmî-akademik hedefler ve toplumsal ihtiyaçlar doğrultusunda araştırmalar yapan, bu araştırmalar ve yetiştirdiği ilahiyatçılar aracılığıyla dinî, ahlaki ve toplumsal problemlere çözümler üreten, gelenek ile günümüz dünyası arasında köprü vazifesi gören, bu bağlamda klasik dönemde üretilen bilgiler ile modern dönemde yaşanan teolojik tartışmaları orijinal dilleriyle takip edip değerlendiren, tarihte ilim ve irfan alanında önemli âlimler yetiştiren ve geleneksel medrese eğitimini günümüze kadar sürdüren Siirt ilimizin bu birikiminden istifade ederek İslâmî ilimlerin gelişimi ve devamı konusundaki misyonunun devam etmesini sağlayan, böylelikle geleneği günümüze, yerel olanı evrensele taşıyabilen etkili ve saygın bir kurum olmaktır.</a:t>
            </a:r>
          </a:p>
        </p:txBody>
      </p:sp>
      <p:sp>
        <p:nvSpPr>
          <p:cNvPr id="3074" name="Unvan 1"/>
          <p:cNvSpPr>
            <a:spLocks noGrp="1"/>
          </p:cNvSpPr>
          <p:nvPr>
            <p:ph type="title" hasCustomPrompt="1"/>
          </p:nvPr>
        </p:nvSpPr>
        <p:spPr>
          <a:xfrm>
            <a:off x="1590675" y="450850"/>
            <a:ext cx="8978900" cy="863600"/>
          </a:xfrm>
          <a:ln/>
        </p:spPr>
        <p:txBody>
          <a:bodyPr vert="horz" lIns="91440" tIns="45720" rIns="91440" bIns="45720" anchor="ctr" anchorCtr="0"/>
          <a:lstStyle/>
          <a:p>
            <a:r>
              <a:rPr lang="tr-TR" altLang="en-US" b="1" dirty="0">
                <a:solidFill>
                  <a:srgbClr val="262626"/>
                </a:solidFill>
              </a:rPr>
              <a:t>VİZYONUMUZ</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Unvan 1"/>
          <p:cNvSpPr>
            <a:spLocks noGrp="1"/>
          </p:cNvSpPr>
          <p:nvPr>
            <p:ph type="title" hasCustomPrompt="1"/>
          </p:nvPr>
        </p:nvSpPr>
        <p:spPr>
          <a:xfrm>
            <a:off x="1665288" y="423863"/>
            <a:ext cx="9144000" cy="884237"/>
          </a:xfrm>
          <a:ln/>
        </p:spPr>
        <p:txBody>
          <a:bodyPr vert="horz" lIns="91440" tIns="45720" rIns="91440" bIns="45720" anchor="ctr" anchorCtr="0"/>
          <a:lstStyle/>
          <a:p>
            <a:r>
              <a:rPr lang="tr-TR" altLang="en-US" b="1" dirty="0">
                <a:solidFill>
                  <a:srgbClr val="262626"/>
                </a:solidFill>
              </a:rPr>
              <a:t>MİSYONUMUZ</a:t>
            </a:r>
          </a:p>
        </p:txBody>
      </p:sp>
      <p:sp>
        <p:nvSpPr>
          <p:cNvPr id="4098" name="İçerik Yer Tutucusu 3"/>
          <p:cNvSpPr>
            <a:spLocks noGrp="1"/>
          </p:cNvSpPr>
          <p:nvPr>
            <p:ph idx="4294967295"/>
          </p:nvPr>
        </p:nvSpPr>
        <p:spPr>
          <a:xfrm>
            <a:off x="1663700" y="1449388"/>
            <a:ext cx="9591675" cy="3627437"/>
          </a:xfrm>
          <a:ln/>
        </p:spPr>
        <p:txBody>
          <a:bodyPr lIns="91440" tIns="45720" rIns="91440" bIns="45720" anchor="t" anchorCtr="0"/>
          <a:lstStyle/>
          <a:p>
            <a:pPr algn="just" defTabSz="914400" fontAlgn="base">
              <a:lnSpc>
                <a:spcPct val="130000"/>
              </a:lnSpc>
              <a:spcAft>
                <a:spcPts val="540"/>
              </a:spcAft>
              <a:tabLst>
                <a:tab pos="914400" algn="l"/>
              </a:tabLst>
            </a:pPr>
            <a:r>
              <a:rPr lang="tr-TR" altLang="en-US" sz="2000" dirty="0">
                <a:latin typeface="Andalus" pitchFamily="18" charset="-78"/>
              </a:rPr>
              <a:t>Din bilimleri alanında araştırmalar yapmak ve bilimsel etkinlikler düzenleyerek ilim dünyasına katkıda bulunmak, toplumun alanımızla ilgili ihtiyaç ve taleplerini karşılamaktır. Ayrıca İslami ilimler alanında araştırma yapabilmek için gereksinim duyacağı dil ve yöntem gibi araçlara haiz, klasik kaynaklara ulaşabilen, bunları günümüz şartları ve akademik yöntemler ışığında değerlendirip yorumlayabilen, bireysel ve toplumsal sorunlara çözüm üretebilen, sistematik ve tutarlı düşünebilen, ahlâkî değerleri ve dinî mirası özümseyen ve birikimini insanlığa yararlı olma amacında kullanan ilahiyatçılar yetiştirmektir.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hasCustomPrompt="1"/>
          </p:nvPr>
        </p:nvSpPr>
        <p:spPr>
          <a:xfrm>
            <a:off x="1676400" y="207182"/>
            <a:ext cx="10515600" cy="1325562"/>
          </a:xfrm>
        </p:spPr>
        <p:txBody>
          <a:bodyPr>
            <a:scene3d>
              <a:camera prst="orthographicFront"/>
              <a:lightRig rig="soft" dir="t">
                <a:rot lat="0" lon="0" rev="15600000"/>
              </a:lightRig>
            </a:scene3d>
            <a:sp3d extrusionH="57150" prstMaterial="softEdge">
              <a:bevelT w="25400" h="38100"/>
            </a:sp3d>
          </a:bodyPr>
          <a:lstStyle/>
          <a:p>
            <a:pPr fontAlgn="auto"/>
            <a:r>
              <a:rPr lang="tr-TR" strike="noStrike" noProof="1">
                <a:ln>
                  <a:solidFill>
                    <a:srgbClr val="C00000"/>
                  </a:solidFill>
                </a:ln>
                <a:solidFill>
                  <a:srgbClr val="FF0000"/>
                </a:solidFill>
              </a:rPr>
              <a:t>Y Ö N E T İ M</a:t>
            </a:r>
          </a:p>
        </p:txBody>
      </p:sp>
      <p:pic>
        <p:nvPicPr>
          <p:cNvPr id="6" name="Resim 5">
            <a:extLst>
              <a:ext uri="{FF2B5EF4-FFF2-40B4-BE49-F238E27FC236}">
                <a16:creationId xmlns:a16="http://schemas.microsoft.com/office/drawing/2014/main" id="{13B3F6C1-8C56-4928-9E93-1FB592DAE362}"/>
              </a:ext>
            </a:extLst>
          </p:cNvPr>
          <p:cNvPicPr>
            <a:picLocks noChangeAspect="1"/>
          </p:cNvPicPr>
          <p:nvPr/>
        </p:nvPicPr>
        <p:blipFill>
          <a:blip r:embed="rId2"/>
          <a:stretch>
            <a:fillRect/>
          </a:stretch>
        </p:blipFill>
        <p:spPr>
          <a:xfrm>
            <a:off x="5070882" y="1054582"/>
            <a:ext cx="2419688" cy="2753110"/>
          </a:xfrm>
          <a:prstGeom prst="rect">
            <a:avLst/>
          </a:prstGeom>
        </p:spPr>
      </p:pic>
      <p:pic>
        <p:nvPicPr>
          <p:cNvPr id="10" name="Resim 9">
            <a:extLst>
              <a:ext uri="{FF2B5EF4-FFF2-40B4-BE49-F238E27FC236}">
                <a16:creationId xmlns:a16="http://schemas.microsoft.com/office/drawing/2014/main" id="{3466127F-C33D-47CC-8800-74933BB6E4E6}"/>
              </a:ext>
            </a:extLst>
          </p:cNvPr>
          <p:cNvPicPr>
            <a:picLocks noChangeAspect="1"/>
          </p:cNvPicPr>
          <p:nvPr/>
        </p:nvPicPr>
        <p:blipFill>
          <a:blip r:embed="rId3"/>
          <a:stretch>
            <a:fillRect/>
          </a:stretch>
        </p:blipFill>
        <p:spPr>
          <a:xfrm>
            <a:off x="2432089" y="3429000"/>
            <a:ext cx="7697274" cy="2591162"/>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Metin kutusu 1"/>
          <p:cNvSpPr txBox="1"/>
          <p:nvPr/>
        </p:nvSpPr>
        <p:spPr>
          <a:xfrm>
            <a:off x="1776413" y="623888"/>
            <a:ext cx="6764337" cy="522287"/>
          </a:xfrm>
          <a:prstGeom prst="rect">
            <a:avLst/>
          </a:prstGeom>
          <a:noFill/>
          <a:ln w="9525">
            <a:noFill/>
          </a:ln>
        </p:spPr>
        <p:txBody>
          <a:bodyPr wrap="square" anchor="t" anchorCtr="0">
            <a:spAutoFit/>
          </a:bodyPr>
          <a:lstStyle/>
          <a:p>
            <a:r>
              <a:rPr lang="tr-TR" altLang="en-US" sz="2800" b="1" dirty="0">
                <a:latin typeface="Calibri" panose="020F0502020204030204" charset="0"/>
              </a:rPr>
              <a:t>ORGANİZASYON ŞEMASI</a:t>
            </a:r>
          </a:p>
        </p:txBody>
      </p:sp>
      <p:pic>
        <p:nvPicPr>
          <p:cNvPr id="4" name="Resim 3">
            <a:extLst>
              <a:ext uri="{FF2B5EF4-FFF2-40B4-BE49-F238E27FC236}">
                <a16:creationId xmlns:a16="http://schemas.microsoft.com/office/drawing/2014/main" id="{9F7AEB13-9D9B-4634-A9C8-99E4D32631B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1512570" y="1016000"/>
            <a:ext cx="8347710" cy="5043055"/>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Resim 3"/>
          <p:cNvPicPr>
            <a:picLocks noChangeAspect="1"/>
          </p:cNvPicPr>
          <p:nvPr/>
        </p:nvPicPr>
        <p:blipFill>
          <a:blip r:embed="rId2"/>
          <a:stretch>
            <a:fillRect/>
          </a:stretch>
        </p:blipFill>
        <p:spPr>
          <a:xfrm>
            <a:off x="7383463" y="115888"/>
            <a:ext cx="4786312" cy="5951537"/>
          </a:xfrm>
          <a:prstGeom prst="rect">
            <a:avLst/>
          </a:prstGeom>
          <a:noFill/>
          <a:ln w="9525">
            <a:noFill/>
          </a:ln>
        </p:spPr>
      </p:pic>
      <p:sp>
        <p:nvSpPr>
          <p:cNvPr id="5" name="İçerik Yer Tutucusu 3"/>
          <p:cNvSpPr>
            <a:spLocks noGrp="1"/>
          </p:cNvSpPr>
          <p:nvPr>
            <p:ph idx="1" hasCustomPrompt="1"/>
          </p:nvPr>
        </p:nvSpPr>
        <p:spPr>
          <a:xfrm>
            <a:off x="468313" y="1492250"/>
            <a:ext cx="6915150" cy="3898900"/>
          </a:xfrm>
        </p:spPr>
        <p:txBody>
          <a:bodyPr>
            <a:normAutofit/>
          </a:bodyPr>
          <a:lstStyle/>
          <a:p>
            <a:pPr marL="228600" marR="0" indent="-228600" algn="ctr" defTabSz="914400" rtl="0" eaLnBrk="1" fontAlgn="auto" latinLnBrk="0" hangingPunct="1">
              <a:lnSpc>
                <a:spcPct val="90000"/>
              </a:lnSpc>
              <a:spcBef>
                <a:spcPts val="1000"/>
              </a:spcBef>
              <a:spcAft>
                <a:spcPct val="0"/>
              </a:spcAft>
              <a:buClrTx/>
              <a:buSzTx/>
              <a:buFont typeface="Arial" panose="020B0604020202020204" pitchFamily="34" charset="0"/>
              <a:buChar char="•"/>
            </a:pPr>
            <a:endParaRPr kumimoji="0" lang="tr-TR" sz="4800" b="1" i="0" u="none" strike="noStrike" kern="1200" cap="none" spc="0" normalizeH="0" baseline="0" noProof="1">
              <a:solidFill>
                <a:srgbClr val="FF0000"/>
              </a:solidFill>
              <a:latin typeface="+mn-lt"/>
              <a:ea typeface="+mn-ea"/>
              <a:cs typeface="+mn-cs"/>
            </a:endParaRPr>
          </a:p>
          <a:p>
            <a:pPr marL="0" marR="0" indent="0" algn="ctr" defTabSz="914400" rtl="0" eaLnBrk="1" fontAlgn="auto" latinLnBrk="0" hangingPunct="1">
              <a:lnSpc>
                <a:spcPct val="90000"/>
              </a:lnSpc>
              <a:spcBef>
                <a:spcPts val="1000"/>
              </a:spcBef>
              <a:spcAft>
                <a:spcPct val="0"/>
              </a:spcAft>
              <a:buClrTx/>
              <a:buSzTx/>
              <a:buFont typeface="Arial" panose="020B0604020202020204" pitchFamily="34" charset="0"/>
              <a:buNone/>
            </a:pPr>
            <a:r>
              <a:rPr kumimoji="0" lang="tr-TR" sz="8000" b="1" i="0" u="none" strike="noStrike" kern="1200" cap="none" spc="0" normalizeH="0" baseline="0" noProof="1">
                <a:solidFill>
                  <a:schemeClr val="tx1"/>
                </a:solidFill>
                <a:latin typeface="+mn-lt"/>
                <a:ea typeface="+mn-ea"/>
                <a:cs typeface="+mn-cs"/>
              </a:rPr>
              <a:t>AKADEMİK PERSONEL</a:t>
            </a:r>
            <a:endParaRPr kumimoji="0" lang="tr-TR" sz="8000" b="0" i="0" u="none" strike="noStrike" kern="1200" cap="none" spc="0" normalizeH="0" baseline="0" noProof="1">
              <a:solidFill>
                <a:schemeClr val="tx1"/>
              </a:solidFill>
              <a:latin typeface="+mn-lt"/>
              <a:ea typeface="+mn-ea"/>
              <a:cs typeface="+mn-c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Başlık 1"/>
          <p:cNvSpPr>
            <a:spLocks noGrp="1"/>
          </p:cNvSpPr>
          <p:nvPr>
            <p:ph type="title" hasCustomPrompt="1"/>
          </p:nvPr>
        </p:nvSpPr>
        <p:spPr>
          <a:xfrm>
            <a:off x="1630363" y="174625"/>
            <a:ext cx="12071350" cy="1325563"/>
          </a:xfrm>
          <a:ln/>
        </p:spPr>
        <p:txBody>
          <a:bodyPr vert="horz" lIns="91440" tIns="45720" rIns="91440" bIns="45720" anchor="ctr" anchorCtr="0"/>
          <a:lstStyle/>
          <a:p>
            <a:r>
              <a:rPr lang="tr-TR" altLang="en-US" sz="2800" dirty="0"/>
              <a:t>Akademik Personel Sayısı (Yıllara Göre Değişimi) </a:t>
            </a:r>
          </a:p>
        </p:txBody>
      </p:sp>
      <p:graphicFrame>
        <p:nvGraphicFramePr>
          <p:cNvPr id="4" name="Tablo 3"/>
          <p:cNvGraphicFramePr>
            <a:graphicFrameLocks noGrp="1"/>
          </p:cNvGraphicFramePr>
          <p:nvPr>
            <p:extLst>
              <p:ext uri="{D42A27DB-BD31-4B8C-83A1-F6EECF244321}">
                <p14:modId xmlns:p14="http://schemas.microsoft.com/office/powerpoint/2010/main" val="2991161452"/>
              </p:ext>
            </p:extLst>
          </p:nvPr>
        </p:nvGraphicFramePr>
        <p:xfrm>
          <a:off x="457200" y="1187450"/>
          <a:ext cx="11445239" cy="4417149"/>
        </p:xfrm>
        <a:graphic>
          <a:graphicData uri="http://schemas.openxmlformats.org/drawingml/2006/table">
            <a:tbl>
              <a:tblPr firstRow="1" firstCol="1" lastRow="1" lastCol="1" bandRow="1" bandCol="1">
                <a:tableStyleId>{17292A2E-F333-43FB-9621-5CBBE7FDCDCB}</a:tableStyleId>
              </a:tblPr>
              <a:tblGrid>
                <a:gridCol w="5232852">
                  <a:extLst>
                    <a:ext uri="{9D8B030D-6E8A-4147-A177-3AD203B41FA5}">
                      <a16:colId xmlns:a16="http://schemas.microsoft.com/office/drawing/2014/main" val="20000"/>
                    </a:ext>
                  </a:extLst>
                </a:gridCol>
                <a:gridCol w="1552755">
                  <a:extLst>
                    <a:ext uri="{9D8B030D-6E8A-4147-A177-3AD203B41FA5}">
                      <a16:colId xmlns:a16="http://schemas.microsoft.com/office/drawing/2014/main" val="20001"/>
                    </a:ext>
                  </a:extLst>
                </a:gridCol>
                <a:gridCol w="1552755">
                  <a:extLst>
                    <a:ext uri="{9D8B030D-6E8A-4147-A177-3AD203B41FA5}">
                      <a16:colId xmlns:a16="http://schemas.microsoft.com/office/drawing/2014/main" val="20002"/>
                    </a:ext>
                  </a:extLst>
                </a:gridCol>
                <a:gridCol w="1552755">
                  <a:extLst>
                    <a:ext uri="{9D8B030D-6E8A-4147-A177-3AD203B41FA5}">
                      <a16:colId xmlns:a16="http://schemas.microsoft.com/office/drawing/2014/main" val="20003"/>
                    </a:ext>
                  </a:extLst>
                </a:gridCol>
                <a:gridCol w="1554122">
                  <a:extLst>
                    <a:ext uri="{9D8B030D-6E8A-4147-A177-3AD203B41FA5}">
                      <a16:colId xmlns:a16="http://schemas.microsoft.com/office/drawing/2014/main" val="20004"/>
                    </a:ext>
                  </a:extLst>
                </a:gridCol>
              </a:tblGrid>
              <a:tr h="420715">
                <a:tc gridSpan="5">
                  <a:txBody>
                    <a:bodyPr/>
                    <a:lstStyle/>
                    <a:p>
                      <a:pPr marL="1073785" algn="l">
                        <a:spcBef>
                          <a:spcPts val="45"/>
                        </a:spcBef>
                        <a:spcAft>
                          <a:spcPts val="0"/>
                        </a:spcAft>
                      </a:pPr>
                      <a:r>
                        <a:rPr lang="tr-TR" sz="2400" dirty="0">
                          <a:effectLst/>
                        </a:rPr>
                        <a:t>Akademik Personel Değişim Tablosu</a:t>
                      </a:r>
                      <a:endParaRPr lang="tr-TR" sz="2000" b="1" dirty="0">
                        <a:effectLst/>
                        <a:latin typeface="Times New Roman" panose="02020603050405020304"/>
                        <a:ea typeface="Times New Roman" panose="02020603050405020304"/>
                      </a:endParaRPr>
                    </a:p>
                  </a:txBody>
                  <a:tcPr marL="0" marR="0"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400357">
                <a:tc>
                  <a:txBody>
                    <a:bodyPr/>
                    <a:lstStyle/>
                    <a:p>
                      <a:pPr marL="34925" algn="l">
                        <a:lnSpc>
                          <a:spcPts val="1355"/>
                        </a:lnSpc>
                        <a:spcBef>
                          <a:spcPts val="20"/>
                        </a:spcBef>
                        <a:spcAft>
                          <a:spcPts val="0"/>
                        </a:spcAft>
                      </a:pPr>
                      <a:r>
                        <a:rPr lang="tr-TR" sz="2400">
                          <a:effectLst/>
                        </a:rPr>
                        <a:t>Unvan</a:t>
                      </a:r>
                      <a:endParaRPr lang="tr-TR" sz="2400">
                        <a:effectLst/>
                        <a:latin typeface="Times New Roman" panose="02020603050405020304"/>
                        <a:ea typeface="Times New Roman" panose="02020603050405020304"/>
                      </a:endParaRPr>
                    </a:p>
                  </a:txBody>
                  <a:tcPr marL="0" marR="0" marT="0" marB="0" anchor="ctr"/>
                </a:tc>
                <a:tc>
                  <a:txBody>
                    <a:bodyPr/>
                    <a:lstStyle/>
                    <a:p>
                      <a:pPr marL="179705" algn="ctr">
                        <a:lnSpc>
                          <a:spcPts val="1350"/>
                        </a:lnSpc>
                        <a:spcAft>
                          <a:spcPts val="0"/>
                        </a:spcAft>
                      </a:pPr>
                      <a:r>
                        <a:rPr lang="tr-TR" sz="2400" b="1" dirty="0">
                          <a:effectLst/>
                        </a:rPr>
                        <a:t>2018</a:t>
                      </a:r>
                      <a:endParaRPr lang="tr-TR" sz="2400" b="1" dirty="0">
                        <a:effectLst/>
                        <a:latin typeface="Times New Roman" panose="02020603050405020304"/>
                        <a:ea typeface="Times New Roman" panose="02020603050405020304"/>
                      </a:endParaRPr>
                    </a:p>
                  </a:txBody>
                  <a:tcPr marL="0" marR="0" marT="0" marB="0" anchor="ctr"/>
                </a:tc>
                <a:tc>
                  <a:txBody>
                    <a:bodyPr/>
                    <a:lstStyle/>
                    <a:p>
                      <a:pPr marL="180340" algn="ctr">
                        <a:lnSpc>
                          <a:spcPts val="1350"/>
                        </a:lnSpc>
                        <a:spcAft>
                          <a:spcPts val="0"/>
                        </a:spcAft>
                      </a:pPr>
                      <a:r>
                        <a:rPr lang="tr-TR" sz="2400" b="1" dirty="0">
                          <a:effectLst/>
                        </a:rPr>
                        <a:t>2019</a:t>
                      </a:r>
                      <a:endParaRPr lang="tr-TR" sz="2400" b="1" dirty="0">
                        <a:effectLst/>
                        <a:latin typeface="Times New Roman" panose="02020603050405020304"/>
                        <a:ea typeface="Times New Roman" panose="02020603050405020304"/>
                      </a:endParaRPr>
                    </a:p>
                  </a:txBody>
                  <a:tcPr marL="0" marR="0" marT="0" marB="0" anchor="ctr"/>
                </a:tc>
                <a:tc>
                  <a:txBody>
                    <a:bodyPr/>
                    <a:lstStyle/>
                    <a:p>
                      <a:pPr marL="180340" algn="ctr">
                        <a:lnSpc>
                          <a:spcPts val="1350"/>
                        </a:lnSpc>
                        <a:spcAft>
                          <a:spcPts val="0"/>
                        </a:spcAft>
                      </a:pPr>
                      <a:r>
                        <a:rPr lang="tr-TR" sz="2400" b="1" dirty="0">
                          <a:effectLst/>
                        </a:rPr>
                        <a:t>2020</a:t>
                      </a:r>
                      <a:endParaRPr lang="tr-TR" sz="2400" b="1" dirty="0">
                        <a:effectLst/>
                        <a:latin typeface="Times New Roman" panose="02020603050405020304"/>
                        <a:ea typeface="Times New Roman" panose="02020603050405020304"/>
                      </a:endParaRPr>
                    </a:p>
                  </a:txBody>
                  <a:tcPr marL="0" marR="0" marT="0" marB="0" anchor="ctr"/>
                </a:tc>
                <a:tc>
                  <a:txBody>
                    <a:bodyPr/>
                    <a:lstStyle/>
                    <a:p>
                      <a:pPr marL="180340" algn="ctr">
                        <a:lnSpc>
                          <a:spcPts val="1350"/>
                        </a:lnSpc>
                        <a:spcAft>
                          <a:spcPts val="0"/>
                        </a:spcAft>
                      </a:pPr>
                      <a:r>
                        <a:rPr lang="tr-TR" sz="2400" dirty="0">
                          <a:effectLst/>
                        </a:rPr>
                        <a:t>2021</a:t>
                      </a:r>
                      <a:endParaRPr lang="tr-TR" sz="2400" dirty="0">
                        <a:effectLst/>
                        <a:latin typeface="Times New Roman" panose="02020603050405020304"/>
                        <a:ea typeface="Times New Roman" panose="02020603050405020304"/>
                      </a:endParaRPr>
                    </a:p>
                  </a:txBody>
                  <a:tcPr marL="0" marR="0" marT="0" marB="0" anchor="ctr"/>
                </a:tc>
                <a:extLst>
                  <a:ext uri="{0D108BD9-81ED-4DB2-BD59-A6C34878D82A}">
                    <a16:rowId xmlns:a16="http://schemas.microsoft.com/office/drawing/2014/main" val="10001"/>
                  </a:ext>
                </a:extLst>
              </a:tr>
              <a:tr h="373214">
                <a:tc>
                  <a:txBody>
                    <a:bodyPr/>
                    <a:lstStyle/>
                    <a:p>
                      <a:pPr marL="34925" algn="l">
                        <a:lnSpc>
                          <a:spcPts val="1280"/>
                        </a:lnSpc>
                        <a:spcAft>
                          <a:spcPts val="0"/>
                        </a:spcAft>
                      </a:pPr>
                      <a:r>
                        <a:rPr lang="tr-TR" sz="2400">
                          <a:effectLst/>
                        </a:rPr>
                        <a:t>Profesör</a:t>
                      </a:r>
                      <a:endParaRPr lang="tr-TR" sz="240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3</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latin typeface="+mn-lt"/>
                          <a:ea typeface="+mn-ea"/>
                        </a:rPr>
                        <a:t>2</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latin typeface="Times New Roman" panose="02020603050405020304"/>
                          <a:ea typeface="Times New Roman" panose="02020603050405020304"/>
                        </a:rPr>
                        <a:t>2</a:t>
                      </a:r>
                    </a:p>
                  </a:txBody>
                  <a:tcPr marL="0" marR="0" marT="0" marB="0" anchor="ctr"/>
                </a:tc>
                <a:tc>
                  <a:txBody>
                    <a:bodyPr/>
                    <a:lstStyle/>
                    <a:p>
                      <a:pPr algn="ctr">
                        <a:spcAft>
                          <a:spcPts val="0"/>
                        </a:spcAft>
                      </a:pPr>
                      <a:r>
                        <a:rPr lang="tr-TR" sz="2400" b="0" dirty="0">
                          <a:effectLst/>
                          <a:latin typeface="Times New Roman" panose="02020603050405020304"/>
                          <a:ea typeface="Times New Roman" panose="02020603050405020304"/>
                        </a:rPr>
                        <a:t>3</a:t>
                      </a:r>
                    </a:p>
                  </a:txBody>
                  <a:tcPr marL="0" marR="0" marT="0" marB="0" anchor="ctr"/>
                </a:tc>
                <a:extLst>
                  <a:ext uri="{0D108BD9-81ED-4DB2-BD59-A6C34878D82A}">
                    <a16:rowId xmlns:a16="http://schemas.microsoft.com/office/drawing/2014/main" val="10002"/>
                  </a:ext>
                </a:extLst>
              </a:tr>
              <a:tr h="375931">
                <a:tc>
                  <a:txBody>
                    <a:bodyPr/>
                    <a:lstStyle/>
                    <a:p>
                      <a:pPr marL="34925" algn="l">
                        <a:lnSpc>
                          <a:spcPts val="1285"/>
                        </a:lnSpc>
                        <a:spcAft>
                          <a:spcPts val="0"/>
                        </a:spcAft>
                      </a:pPr>
                      <a:r>
                        <a:rPr lang="tr-TR" sz="2400">
                          <a:effectLst/>
                        </a:rPr>
                        <a:t>Doçent</a:t>
                      </a:r>
                      <a:endParaRPr lang="tr-TR" sz="240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2</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latin typeface="+mn-lt"/>
                          <a:ea typeface="+mn-ea"/>
                        </a:rPr>
                        <a:t>3</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latin typeface="Times New Roman" panose="02020603050405020304"/>
                          <a:ea typeface="Times New Roman" panose="02020603050405020304"/>
                        </a:rPr>
                        <a:t>4</a:t>
                      </a:r>
                    </a:p>
                  </a:txBody>
                  <a:tcPr marL="0" marR="0" marT="0" marB="0" anchor="ctr"/>
                </a:tc>
                <a:tc>
                  <a:txBody>
                    <a:bodyPr/>
                    <a:lstStyle/>
                    <a:p>
                      <a:pPr algn="ctr">
                        <a:spcAft>
                          <a:spcPts val="0"/>
                        </a:spcAft>
                      </a:pPr>
                      <a:r>
                        <a:rPr lang="tr-TR" sz="2400" b="0" dirty="0">
                          <a:effectLst/>
                          <a:latin typeface="Times New Roman" panose="02020603050405020304"/>
                          <a:ea typeface="Times New Roman" panose="02020603050405020304"/>
                        </a:rPr>
                        <a:t>9</a:t>
                      </a:r>
                    </a:p>
                  </a:txBody>
                  <a:tcPr marL="0" marR="0" marT="0" marB="0" anchor="ctr"/>
                </a:tc>
                <a:extLst>
                  <a:ext uri="{0D108BD9-81ED-4DB2-BD59-A6C34878D82A}">
                    <a16:rowId xmlns:a16="http://schemas.microsoft.com/office/drawing/2014/main" val="10003"/>
                  </a:ext>
                </a:extLst>
              </a:tr>
              <a:tr h="373214">
                <a:tc>
                  <a:txBody>
                    <a:bodyPr/>
                    <a:lstStyle/>
                    <a:p>
                      <a:pPr marL="34925" algn="l">
                        <a:lnSpc>
                          <a:spcPts val="1280"/>
                        </a:lnSpc>
                        <a:spcAft>
                          <a:spcPts val="0"/>
                        </a:spcAft>
                      </a:pPr>
                      <a:r>
                        <a:rPr lang="tr-TR" sz="2400" dirty="0">
                          <a:effectLst/>
                        </a:rPr>
                        <a:t>Dr. </a:t>
                      </a:r>
                      <a:r>
                        <a:rPr lang="tr-TR" sz="2400" dirty="0" err="1">
                          <a:effectLst/>
                        </a:rPr>
                        <a:t>Öğrt</a:t>
                      </a:r>
                      <a:r>
                        <a:rPr lang="tr-TR" sz="2400" dirty="0">
                          <a:effectLst/>
                        </a:rPr>
                        <a:t>. Üyesi</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16</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18</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latin typeface="Times New Roman" panose="02020603050405020304"/>
                          <a:ea typeface="Times New Roman" panose="02020603050405020304"/>
                        </a:rPr>
                        <a:t>19</a:t>
                      </a:r>
                    </a:p>
                  </a:txBody>
                  <a:tcPr marL="0" marR="0" marT="0" marB="0" anchor="ctr"/>
                </a:tc>
                <a:tc>
                  <a:txBody>
                    <a:bodyPr/>
                    <a:lstStyle/>
                    <a:p>
                      <a:pPr algn="ctr">
                        <a:spcAft>
                          <a:spcPts val="0"/>
                        </a:spcAft>
                      </a:pPr>
                      <a:r>
                        <a:rPr lang="tr-TR" sz="2400" b="0" dirty="0">
                          <a:effectLst/>
                          <a:latin typeface="Times New Roman" panose="02020603050405020304"/>
                          <a:ea typeface="Times New Roman" panose="02020603050405020304"/>
                        </a:rPr>
                        <a:t>17</a:t>
                      </a:r>
                    </a:p>
                  </a:txBody>
                  <a:tcPr marL="0" marR="0" marT="0" marB="0" anchor="ctr"/>
                </a:tc>
                <a:extLst>
                  <a:ext uri="{0D108BD9-81ED-4DB2-BD59-A6C34878D82A}">
                    <a16:rowId xmlns:a16="http://schemas.microsoft.com/office/drawing/2014/main" val="10004"/>
                  </a:ext>
                </a:extLst>
              </a:tr>
              <a:tr h="373214">
                <a:tc>
                  <a:txBody>
                    <a:bodyPr/>
                    <a:lstStyle/>
                    <a:p>
                      <a:pPr marL="34925" algn="l">
                        <a:lnSpc>
                          <a:spcPts val="1280"/>
                        </a:lnSpc>
                        <a:spcAft>
                          <a:spcPts val="0"/>
                        </a:spcAft>
                      </a:pPr>
                      <a:r>
                        <a:rPr lang="tr-TR" sz="2400" dirty="0">
                          <a:solidFill>
                            <a:srgbClr val="0070C0"/>
                          </a:solidFill>
                          <a:effectLst/>
                        </a:rPr>
                        <a:t>Öğretim Üyeleri Toplamı</a:t>
                      </a:r>
                      <a:endParaRPr lang="tr-TR" sz="2400" b="1" dirty="0">
                        <a:solidFill>
                          <a:srgbClr val="0070C0"/>
                        </a:solidFill>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b="1" dirty="0">
                          <a:solidFill>
                            <a:srgbClr val="0070C0"/>
                          </a:solidFill>
                          <a:effectLst/>
                        </a:rPr>
                        <a:t>21</a:t>
                      </a:r>
                      <a:endParaRPr lang="tr-TR" sz="2400" b="1" dirty="0">
                        <a:solidFill>
                          <a:srgbClr val="0070C0"/>
                        </a:solidFill>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b="1" dirty="0">
                          <a:solidFill>
                            <a:srgbClr val="0070C0"/>
                          </a:solidFill>
                          <a:effectLst/>
                        </a:rPr>
                        <a:t>23</a:t>
                      </a:r>
                      <a:endParaRPr lang="tr-TR" sz="2400" b="1" dirty="0">
                        <a:solidFill>
                          <a:srgbClr val="0070C0"/>
                        </a:solidFill>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b="1" dirty="0">
                          <a:solidFill>
                            <a:srgbClr val="0070C0"/>
                          </a:solidFill>
                          <a:effectLst/>
                          <a:latin typeface="Times New Roman" panose="02020603050405020304"/>
                          <a:ea typeface="Times New Roman" panose="02020603050405020304"/>
                        </a:rPr>
                        <a:t>25</a:t>
                      </a:r>
                    </a:p>
                  </a:txBody>
                  <a:tcPr marL="0" marR="0" marT="0" marB="0" anchor="ctr"/>
                </a:tc>
                <a:tc>
                  <a:txBody>
                    <a:bodyPr/>
                    <a:lstStyle/>
                    <a:p>
                      <a:pPr algn="ctr">
                        <a:spcAft>
                          <a:spcPts val="0"/>
                        </a:spcAft>
                      </a:pPr>
                      <a:r>
                        <a:rPr lang="tr-TR" sz="2400" b="1" dirty="0">
                          <a:solidFill>
                            <a:srgbClr val="0070C0"/>
                          </a:solidFill>
                          <a:effectLst/>
                          <a:latin typeface="Times New Roman" panose="02020603050405020304"/>
                          <a:ea typeface="Times New Roman" panose="02020603050405020304"/>
                        </a:rPr>
                        <a:t>29</a:t>
                      </a:r>
                    </a:p>
                  </a:txBody>
                  <a:tcPr marL="0" marR="0" marT="0" marB="0" anchor="ctr"/>
                </a:tc>
                <a:extLst>
                  <a:ext uri="{0D108BD9-81ED-4DB2-BD59-A6C34878D82A}">
                    <a16:rowId xmlns:a16="http://schemas.microsoft.com/office/drawing/2014/main" val="10005"/>
                  </a:ext>
                </a:extLst>
              </a:tr>
              <a:tr h="388143">
                <a:tc>
                  <a:txBody>
                    <a:bodyPr/>
                    <a:lstStyle/>
                    <a:p>
                      <a:pPr marL="34925" algn="l">
                        <a:lnSpc>
                          <a:spcPts val="1335"/>
                        </a:lnSpc>
                        <a:spcAft>
                          <a:spcPts val="0"/>
                        </a:spcAft>
                      </a:pPr>
                      <a:r>
                        <a:rPr lang="tr-TR" sz="2400">
                          <a:effectLst/>
                        </a:rPr>
                        <a:t>Öğretim Görevlisi</a:t>
                      </a:r>
                      <a:endParaRPr lang="tr-TR" sz="240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7</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9</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latin typeface="Times New Roman" panose="02020603050405020304"/>
                          <a:ea typeface="Times New Roman" panose="02020603050405020304"/>
                        </a:rPr>
                        <a:t>7</a:t>
                      </a:r>
                    </a:p>
                  </a:txBody>
                  <a:tcPr marL="0" marR="0" marT="0" marB="0" anchor="ctr"/>
                </a:tc>
                <a:tc>
                  <a:txBody>
                    <a:bodyPr/>
                    <a:lstStyle/>
                    <a:p>
                      <a:pPr algn="ctr">
                        <a:spcAft>
                          <a:spcPts val="0"/>
                        </a:spcAft>
                      </a:pPr>
                      <a:r>
                        <a:rPr lang="tr-TR" sz="2400" b="0" dirty="0">
                          <a:effectLst/>
                          <a:latin typeface="Times New Roman" panose="02020603050405020304"/>
                          <a:ea typeface="Times New Roman" panose="02020603050405020304"/>
                        </a:rPr>
                        <a:t>9</a:t>
                      </a:r>
                    </a:p>
                  </a:txBody>
                  <a:tcPr marL="0" marR="0" marT="0" marB="0" anchor="ctr"/>
                </a:tc>
                <a:extLst>
                  <a:ext uri="{0D108BD9-81ED-4DB2-BD59-A6C34878D82A}">
                    <a16:rowId xmlns:a16="http://schemas.microsoft.com/office/drawing/2014/main" val="10006"/>
                  </a:ext>
                </a:extLst>
              </a:tr>
              <a:tr h="390858">
                <a:tc>
                  <a:txBody>
                    <a:bodyPr/>
                    <a:lstStyle/>
                    <a:p>
                      <a:pPr marL="34925" algn="l">
                        <a:lnSpc>
                          <a:spcPts val="1280"/>
                        </a:lnSpc>
                        <a:spcAft>
                          <a:spcPts val="0"/>
                        </a:spcAft>
                      </a:pPr>
                      <a:r>
                        <a:rPr lang="tr-TR" sz="2400">
                          <a:effectLst/>
                        </a:rPr>
                        <a:t>Okutman</a:t>
                      </a:r>
                      <a:endParaRPr lang="tr-TR" sz="240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3</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3</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latin typeface="Times New Roman" panose="02020603050405020304"/>
                          <a:ea typeface="Times New Roman" panose="02020603050405020304"/>
                        </a:rPr>
                        <a:t>0</a:t>
                      </a:r>
                    </a:p>
                  </a:txBody>
                  <a:tcPr marL="0" marR="0" marT="0" marB="0" anchor="ctr"/>
                </a:tc>
                <a:tc>
                  <a:txBody>
                    <a:bodyPr/>
                    <a:lstStyle/>
                    <a:p>
                      <a:pPr algn="ctr">
                        <a:spcAft>
                          <a:spcPts val="0"/>
                        </a:spcAft>
                      </a:pPr>
                      <a:r>
                        <a:rPr lang="tr-TR" sz="2400" b="0" dirty="0">
                          <a:effectLst/>
                          <a:latin typeface="Times New Roman" panose="02020603050405020304"/>
                          <a:ea typeface="Times New Roman" panose="02020603050405020304"/>
                        </a:rPr>
                        <a:t>0</a:t>
                      </a:r>
                    </a:p>
                  </a:txBody>
                  <a:tcPr marL="0" marR="0" marT="0" marB="0" anchor="ctr"/>
                </a:tc>
                <a:extLst>
                  <a:ext uri="{0D108BD9-81ED-4DB2-BD59-A6C34878D82A}">
                    <a16:rowId xmlns:a16="http://schemas.microsoft.com/office/drawing/2014/main" val="10007"/>
                  </a:ext>
                </a:extLst>
              </a:tr>
              <a:tr h="390858">
                <a:tc>
                  <a:txBody>
                    <a:bodyPr/>
                    <a:lstStyle/>
                    <a:p>
                      <a:pPr marL="34925" algn="l">
                        <a:lnSpc>
                          <a:spcPts val="1280"/>
                        </a:lnSpc>
                        <a:spcAft>
                          <a:spcPts val="0"/>
                        </a:spcAft>
                      </a:pPr>
                      <a:r>
                        <a:rPr lang="tr-TR" sz="2400">
                          <a:effectLst/>
                        </a:rPr>
                        <a:t>Araştırma Görevlisi</a:t>
                      </a:r>
                      <a:endParaRPr lang="tr-TR" sz="240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15</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18</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latin typeface="Times New Roman" panose="02020603050405020304"/>
                          <a:ea typeface="Times New Roman" panose="02020603050405020304"/>
                        </a:rPr>
                        <a:t>17</a:t>
                      </a:r>
                    </a:p>
                  </a:txBody>
                  <a:tcPr marL="0" marR="0" marT="0" marB="0" anchor="ctr"/>
                </a:tc>
                <a:tc>
                  <a:txBody>
                    <a:bodyPr/>
                    <a:lstStyle/>
                    <a:p>
                      <a:pPr algn="ctr">
                        <a:spcAft>
                          <a:spcPts val="0"/>
                        </a:spcAft>
                      </a:pPr>
                      <a:r>
                        <a:rPr lang="tr-TR" sz="2400" b="0" dirty="0">
                          <a:effectLst/>
                          <a:latin typeface="Times New Roman" panose="02020603050405020304"/>
                          <a:ea typeface="Times New Roman" panose="02020603050405020304"/>
                        </a:rPr>
                        <a:t>20</a:t>
                      </a:r>
                    </a:p>
                  </a:txBody>
                  <a:tcPr marL="0" marR="0" marT="0" marB="0" anchor="ctr"/>
                </a:tc>
                <a:extLst>
                  <a:ext uri="{0D108BD9-81ED-4DB2-BD59-A6C34878D82A}">
                    <a16:rowId xmlns:a16="http://schemas.microsoft.com/office/drawing/2014/main" val="10008"/>
                  </a:ext>
                </a:extLst>
              </a:tr>
              <a:tr h="537075">
                <a:tc>
                  <a:txBody>
                    <a:bodyPr/>
                    <a:lstStyle/>
                    <a:p>
                      <a:pPr marL="34925" algn="l">
                        <a:lnSpc>
                          <a:spcPts val="1305"/>
                        </a:lnSpc>
                        <a:spcAft>
                          <a:spcPts val="0"/>
                        </a:spcAft>
                      </a:pPr>
                      <a:r>
                        <a:rPr lang="tr-TR" sz="1800" b="1" dirty="0">
                          <a:solidFill>
                            <a:srgbClr val="0070C0"/>
                          </a:solidFill>
                          <a:effectLst/>
                        </a:rPr>
                        <a:t>Öğretim Üyesi Dışındaki Akademik Personel Toplamı</a:t>
                      </a:r>
                      <a:endParaRPr lang="tr-TR" sz="1800" b="1" dirty="0">
                        <a:solidFill>
                          <a:srgbClr val="0070C0"/>
                        </a:solidFill>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b="1" dirty="0">
                          <a:solidFill>
                            <a:srgbClr val="0070C0"/>
                          </a:solidFill>
                          <a:effectLst/>
                        </a:rPr>
                        <a:t>25</a:t>
                      </a:r>
                      <a:endParaRPr lang="tr-TR" sz="2400" b="1" dirty="0">
                        <a:solidFill>
                          <a:srgbClr val="0070C0"/>
                        </a:solidFill>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b="1" dirty="0">
                          <a:solidFill>
                            <a:srgbClr val="0070C0"/>
                          </a:solidFill>
                          <a:effectLst/>
                          <a:latin typeface="+mn-lt"/>
                          <a:ea typeface="+mn-ea"/>
                        </a:rPr>
                        <a:t>30</a:t>
                      </a:r>
                      <a:endParaRPr lang="tr-TR" sz="2400" b="1" dirty="0">
                        <a:solidFill>
                          <a:srgbClr val="0070C0"/>
                        </a:solidFill>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b="1" dirty="0">
                          <a:solidFill>
                            <a:srgbClr val="0070C0"/>
                          </a:solidFill>
                          <a:effectLst/>
                          <a:latin typeface="Times New Roman" panose="02020603050405020304"/>
                          <a:ea typeface="Times New Roman" panose="02020603050405020304"/>
                        </a:rPr>
                        <a:t>24</a:t>
                      </a:r>
                    </a:p>
                  </a:txBody>
                  <a:tcPr marL="0" marR="0" marT="0" marB="0" anchor="ctr"/>
                </a:tc>
                <a:tc>
                  <a:txBody>
                    <a:bodyPr/>
                    <a:lstStyle/>
                    <a:p>
                      <a:pPr algn="ctr">
                        <a:spcAft>
                          <a:spcPts val="0"/>
                        </a:spcAft>
                      </a:pPr>
                      <a:r>
                        <a:rPr lang="tr-TR" sz="2400" b="1" dirty="0">
                          <a:solidFill>
                            <a:srgbClr val="0070C0"/>
                          </a:solidFill>
                          <a:effectLst/>
                          <a:latin typeface="Times New Roman" panose="02020603050405020304"/>
                          <a:ea typeface="Times New Roman" panose="02020603050405020304"/>
                        </a:rPr>
                        <a:t>29</a:t>
                      </a:r>
                    </a:p>
                  </a:txBody>
                  <a:tcPr marL="0" marR="0" marT="0" marB="0" anchor="ctr"/>
                </a:tc>
                <a:extLst>
                  <a:ext uri="{0D108BD9-81ED-4DB2-BD59-A6C34878D82A}">
                    <a16:rowId xmlns:a16="http://schemas.microsoft.com/office/drawing/2014/main" val="10009"/>
                  </a:ext>
                </a:extLst>
              </a:tr>
              <a:tr h="393570">
                <a:tc>
                  <a:txBody>
                    <a:bodyPr/>
                    <a:lstStyle/>
                    <a:p>
                      <a:pPr marL="34925" algn="l">
                        <a:lnSpc>
                          <a:spcPts val="1350"/>
                        </a:lnSpc>
                        <a:spcAft>
                          <a:spcPts val="0"/>
                        </a:spcAft>
                      </a:pPr>
                      <a:r>
                        <a:rPr lang="tr-TR" sz="2400" dirty="0">
                          <a:effectLst/>
                        </a:rPr>
                        <a:t>GENEL TOPLAM</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46</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effectLst/>
                        </a:rPr>
                        <a:t>53</a:t>
                      </a:r>
                      <a:endParaRPr lang="tr-TR" sz="2400" dirty="0">
                        <a:effectLst/>
                        <a:latin typeface="Times New Roman" panose="02020603050405020304"/>
                        <a:ea typeface="Times New Roman" panose="02020603050405020304"/>
                      </a:endParaRPr>
                    </a:p>
                  </a:txBody>
                  <a:tcPr marL="0" marR="0" marT="0" marB="0" anchor="ctr"/>
                </a:tc>
                <a:tc>
                  <a:txBody>
                    <a:bodyPr/>
                    <a:lstStyle/>
                    <a:p>
                      <a:pPr algn="ctr">
                        <a:spcAft>
                          <a:spcPts val="0"/>
                        </a:spcAft>
                      </a:pPr>
                      <a:r>
                        <a:rPr lang="tr-TR" sz="2400" dirty="0">
                          <a:solidFill>
                            <a:srgbClr val="FF0000"/>
                          </a:solidFill>
                          <a:effectLst/>
                          <a:latin typeface="Times New Roman" panose="02020603050405020304"/>
                          <a:ea typeface="Times New Roman" panose="02020603050405020304"/>
                        </a:rPr>
                        <a:t>49</a:t>
                      </a:r>
                    </a:p>
                  </a:txBody>
                  <a:tcPr marL="0" marR="0" marT="0" marB="0" anchor="ctr"/>
                </a:tc>
                <a:tc>
                  <a:txBody>
                    <a:bodyPr/>
                    <a:lstStyle/>
                    <a:p>
                      <a:pPr algn="ctr">
                        <a:spcAft>
                          <a:spcPts val="0"/>
                        </a:spcAft>
                      </a:pPr>
                      <a:r>
                        <a:rPr lang="tr-TR" sz="2400" dirty="0">
                          <a:solidFill>
                            <a:srgbClr val="FF0000"/>
                          </a:solidFill>
                          <a:effectLst/>
                          <a:latin typeface="Times New Roman" panose="02020603050405020304"/>
                          <a:ea typeface="Times New Roman" panose="02020603050405020304"/>
                        </a:rPr>
                        <a:t>58</a:t>
                      </a:r>
                    </a:p>
                  </a:txBody>
                  <a:tcPr marL="0" marR="0" marT="0" marB="0" anchor="ctr"/>
                </a:tc>
                <a:extLst>
                  <a:ext uri="{0D108BD9-81ED-4DB2-BD59-A6C34878D82A}">
                    <a16:rowId xmlns:a16="http://schemas.microsoft.com/office/drawing/2014/main" val="10010"/>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Unvan 1"/>
          <p:cNvSpPr>
            <a:spLocks noGrp="1"/>
          </p:cNvSpPr>
          <p:nvPr>
            <p:ph type="title" hasCustomPrompt="1"/>
          </p:nvPr>
        </p:nvSpPr>
        <p:spPr>
          <a:xfrm>
            <a:off x="1536700" y="500063"/>
            <a:ext cx="10515600" cy="1325562"/>
          </a:xfrm>
          <a:ln/>
        </p:spPr>
        <p:txBody>
          <a:bodyPr vert="horz" lIns="91440" tIns="45720" rIns="91440" bIns="45720" anchor="ctr" anchorCtr="0"/>
          <a:lstStyle/>
          <a:p>
            <a:r>
              <a:rPr lang="tr-TR" altLang="en-US" dirty="0"/>
              <a:t>Bölümlerimiz</a:t>
            </a:r>
            <a:br>
              <a:rPr lang="tr-TR" altLang="en-US" dirty="0"/>
            </a:br>
            <a:endParaRPr lang="tr-TR" altLang="en-US" dirty="0"/>
          </a:p>
        </p:txBody>
      </p:sp>
      <p:sp>
        <p:nvSpPr>
          <p:cNvPr id="3" name="İçerik Yer Tutucusu 2">
            <a:extLst>
              <a:ext uri="{FF2B5EF4-FFF2-40B4-BE49-F238E27FC236}">
                <a16:creationId xmlns:a16="http://schemas.microsoft.com/office/drawing/2014/main" id="{A8666F6E-5069-4A2E-9F2C-3724137AEC12}"/>
              </a:ext>
            </a:extLst>
          </p:cNvPr>
          <p:cNvSpPr>
            <a:spLocks noGrp="1"/>
          </p:cNvSpPr>
          <p:nvPr>
            <p:ph idx="1"/>
          </p:nvPr>
        </p:nvSpPr>
        <p:spPr>
          <a:xfrm>
            <a:off x="1844040" y="1078993"/>
            <a:ext cx="7665720" cy="4910328"/>
          </a:xfrm>
        </p:spPr>
        <p:txBody>
          <a:bodyPr/>
          <a:lstStyle/>
          <a:p>
            <a:pPr marL="342900" lvl="0" indent="-342900" rtl="0">
              <a:lnSpc>
                <a:spcPct val="150000"/>
              </a:lnSpc>
              <a:spcBef>
                <a:spcPts val="0"/>
              </a:spcBef>
              <a:buFont typeface="Times New Roman" panose="02020603050405020304" pitchFamily="18" charset="0"/>
              <a:buChar char="•"/>
              <a:tabLst>
                <a:tab pos="457200" algn="l"/>
              </a:tabLst>
            </a:pPr>
            <a:r>
              <a:rPr lang="tr-TR" sz="15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TEMEL İSLAM BİLİMLERİ BÖLÜMÜ</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Arap Dili ve </a:t>
            </a:r>
            <a:r>
              <a:rPr lang="tr-TR" sz="1500" b="1" dirty="0" err="1">
                <a:effectLst/>
                <a:latin typeface="Calibri" panose="020F0502020204030204" pitchFamily="34" charset="0"/>
                <a:ea typeface="Calibri" panose="020F0502020204030204" pitchFamily="34" charset="0"/>
                <a:cs typeface="Arial" panose="020B0604020202020204" pitchFamily="34" charset="0"/>
              </a:rPr>
              <a:t>Belagatı</a:t>
            </a:r>
            <a:r>
              <a:rPr lang="tr-TR" sz="1500" b="1" dirty="0">
                <a:effectLst/>
                <a:latin typeface="Calibri" panose="020F0502020204030204" pitchFamily="34" charset="0"/>
                <a:ea typeface="Calibri" panose="020F0502020204030204" pitchFamily="34" charset="0"/>
                <a:cs typeface="Arial" panose="020B0604020202020204" pitchFamily="34" charset="0"/>
              </a:rPr>
              <a:t>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İslam Hukuku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Kelam ve İslam Mezhepleri Tarihi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Tasavvuf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Tefsir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Hadis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Kur'an-ı Kerim Okuma ve Kıraat İlmi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50000"/>
              </a:lnSpc>
              <a:spcBef>
                <a:spcPts val="0"/>
              </a:spcBef>
              <a:buFont typeface="Times New Roman" panose="02020603050405020304" pitchFamily="18" charset="0"/>
              <a:buChar char="•"/>
              <a:tabLst>
                <a:tab pos="457200" algn="l"/>
              </a:tabLst>
            </a:pPr>
            <a:r>
              <a:rPr lang="tr-TR" sz="15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İSLAM TARİHİ VE SANATLARI BÖLÜMÜ</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İslam Tarihi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Türk İslam Edebiyatı ve İslam Sanatları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50000"/>
              </a:lnSpc>
              <a:spcBef>
                <a:spcPts val="0"/>
              </a:spcBef>
              <a:buFont typeface="Times New Roman" panose="02020603050405020304" pitchFamily="18" charset="0"/>
              <a:buChar char="•"/>
              <a:tabLst>
                <a:tab pos="457200" algn="l"/>
              </a:tabLst>
            </a:pPr>
            <a:r>
              <a:rPr lang="tr-TR" sz="1500" b="1" dirty="0">
                <a:solidFill>
                  <a:srgbClr val="002060"/>
                </a:solidFill>
                <a:effectLst/>
                <a:latin typeface="Calibri" panose="020F0502020204030204" pitchFamily="34" charset="0"/>
                <a:ea typeface="Calibri" panose="020F0502020204030204" pitchFamily="34" charset="0"/>
                <a:cs typeface="Arial" panose="020B0604020202020204" pitchFamily="34" charset="0"/>
              </a:rPr>
              <a:t>FELSEFE VE DİN BİLİMLERİ BÖLÜMÜ</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Din Bilimleri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pPr marL="742950" lvl="1" indent="-285750">
              <a:lnSpc>
                <a:spcPct val="150000"/>
              </a:lnSpc>
              <a:spcBef>
                <a:spcPts val="0"/>
              </a:spcBef>
              <a:buFont typeface="Times New Roman" panose="02020603050405020304" pitchFamily="18" charset="0"/>
              <a:buChar char="•"/>
              <a:tabLst>
                <a:tab pos="914400" algn="l"/>
              </a:tabLst>
            </a:pPr>
            <a:r>
              <a:rPr lang="tr-TR" sz="1500" b="1" dirty="0">
                <a:effectLst/>
                <a:latin typeface="Calibri" panose="020F0502020204030204" pitchFamily="34" charset="0"/>
                <a:ea typeface="Calibri" panose="020F0502020204030204" pitchFamily="34" charset="0"/>
                <a:cs typeface="Arial" panose="020B0604020202020204" pitchFamily="34" charset="0"/>
              </a:rPr>
              <a:t>İslam Felsefesi Anabilim Dalı</a:t>
            </a:r>
            <a:endParaRPr lang="tr-TR" sz="1500" dirty="0">
              <a:effectLst/>
              <a:latin typeface="Calibri" panose="020F0502020204030204" pitchFamily="34" charset="0"/>
              <a:ea typeface="Calibri" panose="020F0502020204030204" pitchFamily="34" charset="0"/>
              <a:cs typeface="Arial" panose="020B0604020202020204" pitchFamily="34" charset="0"/>
            </a:endParaRPr>
          </a:p>
          <a:p>
            <a:endParaRPr lang="tr-TR" sz="15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Unvan 1"/>
          <p:cNvSpPr>
            <a:spLocks noGrp="1"/>
          </p:cNvSpPr>
          <p:nvPr>
            <p:ph type="title" hasCustomPrompt="1"/>
          </p:nvPr>
        </p:nvSpPr>
        <p:spPr>
          <a:xfrm>
            <a:off x="1536700" y="500063"/>
            <a:ext cx="10515600" cy="1325562"/>
          </a:xfrm>
          <a:ln/>
        </p:spPr>
        <p:txBody>
          <a:bodyPr vert="horz" lIns="91440" tIns="45720" rIns="91440" bIns="45720" anchor="ctr" anchorCtr="0"/>
          <a:lstStyle/>
          <a:p>
            <a:r>
              <a:rPr lang="tr-TR" altLang="en-US" dirty="0">
                <a:hlinkClick r:id="rId2"/>
              </a:rPr>
              <a:t>Felsefe Ve Din Bilimleri Bölümü</a:t>
            </a:r>
            <a:br>
              <a:rPr lang="tr-TR" altLang="en-US" dirty="0"/>
            </a:br>
            <a:endParaRPr lang="tr-TR" altLang="en-US" dirty="0"/>
          </a:p>
        </p:txBody>
      </p:sp>
      <p:sp>
        <p:nvSpPr>
          <p:cNvPr id="20" name="Eksi 19"/>
          <p:cNvSpPr/>
          <p:nvPr/>
        </p:nvSpPr>
        <p:spPr>
          <a:xfrm rot="5400000">
            <a:off x="3059113" y="3338513"/>
            <a:ext cx="6076950" cy="333375"/>
          </a:xfrm>
          <a:prstGeom prst="mathMinu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fontAlgn="auto"/>
            <a:endParaRPr lang="tr-TR" strike="noStrike" noProof="1"/>
          </a:p>
        </p:txBody>
      </p:sp>
      <p:pic>
        <p:nvPicPr>
          <p:cNvPr id="3" name="Resim 2">
            <a:extLst>
              <a:ext uri="{FF2B5EF4-FFF2-40B4-BE49-F238E27FC236}">
                <a16:creationId xmlns:a16="http://schemas.microsoft.com/office/drawing/2014/main" id="{A6D2DEB5-1341-41D3-A841-23A1947D1B4E}"/>
              </a:ext>
            </a:extLst>
          </p:cNvPr>
          <p:cNvPicPr>
            <a:picLocks noChangeAspect="1"/>
          </p:cNvPicPr>
          <p:nvPr/>
        </p:nvPicPr>
        <p:blipFill>
          <a:blip r:embed="rId3"/>
          <a:stretch>
            <a:fillRect/>
          </a:stretch>
        </p:blipFill>
        <p:spPr>
          <a:xfrm>
            <a:off x="4393711" y="1070096"/>
            <a:ext cx="1409127" cy="2327332"/>
          </a:xfrm>
          <a:prstGeom prst="rect">
            <a:avLst/>
          </a:prstGeom>
        </p:spPr>
      </p:pic>
      <p:pic>
        <p:nvPicPr>
          <p:cNvPr id="5" name="Resim 4">
            <a:extLst>
              <a:ext uri="{FF2B5EF4-FFF2-40B4-BE49-F238E27FC236}">
                <a16:creationId xmlns:a16="http://schemas.microsoft.com/office/drawing/2014/main" id="{FC0A9D74-244A-4560-B16E-560B1828091A}"/>
              </a:ext>
            </a:extLst>
          </p:cNvPr>
          <p:cNvPicPr>
            <a:picLocks noChangeAspect="1"/>
          </p:cNvPicPr>
          <p:nvPr/>
        </p:nvPicPr>
        <p:blipFill>
          <a:blip r:embed="rId4"/>
          <a:stretch>
            <a:fillRect/>
          </a:stretch>
        </p:blipFill>
        <p:spPr>
          <a:xfrm>
            <a:off x="2726350" y="1048614"/>
            <a:ext cx="1632204" cy="2340864"/>
          </a:xfrm>
          <a:prstGeom prst="rect">
            <a:avLst/>
          </a:prstGeom>
        </p:spPr>
      </p:pic>
      <p:pic>
        <p:nvPicPr>
          <p:cNvPr id="9" name="İçerik Yer Tutucusu 8">
            <a:extLst>
              <a:ext uri="{FF2B5EF4-FFF2-40B4-BE49-F238E27FC236}">
                <a16:creationId xmlns:a16="http://schemas.microsoft.com/office/drawing/2014/main" id="{49E53FAC-379B-4CD1-B624-D6777CC4E3B0}"/>
              </a:ext>
            </a:extLst>
          </p:cNvPr>
          <p:cNvPicPr>
            <a:picLocks noGrp="1" noChangeAspect="1"/>
          </p:cNvPicPr>
          <p:nvPr>
            <p:ph idx="1"/>
          </p:nvPr>
        </p:nvPicPr>
        <p:blipFill>
          <a:blip r:embed="rId5"/>
          <a:stretch>
            <a:fillRect/>
          </a:stretch>
        </p:blipFill>
        <p:spPr>
          <a:xfrm>
            <a:off x="4342349" y="3541206"/>
            <a:ext cx="1634235" cy="2376768"/>
          </a:xfrm>
        </p:spPr>
      </p:pic>
      <p:pic>
        <p:nvPicPr>
          <p:cNvPr id="11" name="Resim 10">
            <a:extLst>
              <a:ext uri="{FF2B5EF4-FFF2-40B4-BE49-F238E27FC236}">
                <a16:creationId xmlns:a16="http://schemas.microsoft.com/office/drawing/2014/main" id="{8904BA5F-5308-4128-A816-3385FDD8131C}"/>
              </a:ext>
            </a:extLst>
          </p:cNvPr>
          <p:cNvPicPr>
            <a:picLocks noChangeAspect="1"/>
          </p:cNvPicPr>
          <p:nvPr/>
        </p:nvPicPr>
        <p:blipFill>
          <a:blip r:embed="rId6"/>
          <a:stretch>
            <a:fillRect/>
          </a:stretch>
        </p:blipFill>
        <p:spPr>
          <a:xfrm>
            <a:off x="2595943" y="3468523"/>
            <a:ext cx="1562094" cy="2340864"/>
          </a:xfrm>
          <a:prstGeom prst="rect">
            <a:avLst/>
          </a:prstGeom>
        </p:spPr>
      </p:pic>
      <p:pic>
        <p:nvPicPr>
          <p:cNvPr id="13" name="Resim 12">
            <a:extLst>
              <a:ext uri="{FF2B5EF4-FFF2-40B4-BE49-F238E27FC236}">
                <a16:creationId xmlns:a16="http://schemas.microsoft.com/office/drawing/2014/main" id="{FB0DE0A6-41D9-4A62-8AC0-A05F56CD3A4E}"/>
              </a:ext>
            </a:extLst>
          </p:cNvPr>
          <p:cNvPicPr>
            <a:picLocks noChangeAspect="1"/>
          </p:cNvPicPr>
          <p:nvPr/>
        </p:nvPicPr>
        <p:blipFill>
          <a:blip r:embed="rId7"/>
          <a:stretch>
            <a:fillRect/>
          </a:stretch>
        </p:blipFill>
        <p:spPr>
          <a:xfrm>
            <a:off x="6274528" y="3468522"/>
            <a:ext cx="1562094" cy="2340865"/>
          </a:xfrm>
          <a:prstGeom prst="rect">
            <a:avLst/>
          </a:prstGeom>
        </p:spPr>
      </p:pic>
      <p:pic>
        <p:nvPicPr>
          <p:cNvPr id="15" name="Resim 14">
            <a:extLst>
              <a:ext uri="{FF2B5EF4-FFF2-40B4-BE49-F238E27FC236}">
                <a16:creationId xmlns:a16="http://schemas.microsoft.com/office/drawing/2014/main" id="{787B641F-6176-4D07-B386-7A538410EAA0}"/>
              </a:ext>
            </a:extLst>
          </p:cNvPr>
          <p:cNvPicPr>
            <a:picLocks noChangeAspect="1"/>
          </p:cNvPicPr>
          <p:nvPr/>
        </p:nvPicPr>
        <p:blipFill>
          <a:blip r:embed="rId8"/>
          <a:stretch>
            <a:fillRect/>
          </a:stretch>
        </p:blipFill>
        <p:spPr>
          <a:xfrm>
            <a:off x="5674777" y="1043605"/>
            <a:ext cx="1753058" cy="2350883"/>
          </a:xfrm>
          <a:prstGeom prst="rect">
            <a:avLst/>
          </a:prstGeom>
        </p:spPr>
      </p:pic>
      <p:pic>
        <p:nvPicPr>
          <p:cNvPr id="17" name="Resim 16">
            <a:extLst>
              <a:ext uri="{FF2B5EF4-FFF2-40B4-BE49-F238E27FC236}">
                <a16:creationId xmlns:a16="http://schemas.microsoft.com/office/drawing/2014/main" id="{F7F11D92-41D7-42C9-B4A9-AEAC46885096}"/>
              </a:ext>
            </a:extLst>
          </p:cNvPr>
          <p:cNvPicPr>
            <a:picLocks noChangeAspect="1"/>
          </p:cNvPicPr>
          <p:nvPr/>
        </p:nvPicPr>
        <p:blipFill>
          <a:blip r:embed="rId9"/>
          <a:stretch>
            <a:fillRect/>
          </a:stretch>
        </p:blipFill>
        <p:spPr>
          <a:xfrm>
            <a:off x="7836622" y="3496771"/>
            <a:ext cx="1674009" cy="2368344"/>
          </a:xfrm>
          <a:prstGeom prst="rect">
            <a:avLst/>
          </a:prstGeom>
        </p:spPr>
      </p:pic>
      <p:pic>
        <p:nvPicPr>
          <p:cNvPr id="19" name="Resim 18">
            <a:extLst>
              <a:ext uri="{FF2B5EF4-FFF2-40B4-BE49-F238E27FC236}">
                <a16:creationId xmlns:a16="http://schemas.microsoft.com/office/drawing/2014/main" id="{ED365661-7CB3-4F55-B293-02A1280316DE}"/>
              </a:ext>
            </a:extLst>
          </p:cNvPr>
          <p:cNvPicPr>
            <a:picLocks noChangeAspect="1"/>
          </p:cNvPicPr>
          <p:nvPr/>
        </p:nvPicPr>
        <p:blipFill>
          <a:blip r:embed="rId10"/>
          <a:stretch>
            <a:fillRect/>
          </a:stretch>
        </p:blipFill>
        <p:spPr>
          <a:xfrm>
            <a:off x="9398716" y="3468522"/>
            <a:ext cx="1674009" cy="2601183"/>
          </a:xfrm>
          <a:prstGeom prst="rect">
            <a:avLst/>
          </a:prstGeom>
        </p:spPr>
      </p:pic>
      <p:pic>
        <p:nvPicPr>
          <p:cNvPr id="4" name="Resim 3">
            <a:extLst>
              <a:ext uri="{FF2B5EF4-FFF2-40B4-BE49-F238E27FC236}">
                <a16:creationId xmlns:a16="http://schemas.microsoft.com/office/drawing/2014/main" id="{6FD63176-CDB7-4D95-8FF6-E0A623530489}"/>
              </a:ext>
            </a:extLst>
          </p:cNvPr>
          <p:cNvPicPr>
            <a:picLocks noChangeAspect="1"/>
          </p:cNvPicPr>
          <p:nvPr/>
        </p:nvPicPr>
        <p:blipFill>
          <a:blip r:embed="rId11"/>
          <a:stretch>
            <a:fillRect/>
          </a:stretch>
        </p:blipFill>
        <p:spPr>
          <a:xfrm>
            <a:off x="7434888" y="1020365"/>
            <a:ext cx="1551810" cy="234086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Unvan 1"/>
          <p:cNvSpPr>
            <a:spLocks noGrp="1"/>
          </p:cNvSpPr>
          <p:nvPr>
            <p:ph type="title" hasCustomPrompt="1"/>
          </p:nvPr>
        </p:nvSpPr>
        <p:spPr>
          <a:xfrm>
            <a:off x="1674813" y="190500"/>
            <a:ext cx="10515600" cy="1325563"/>
          </a:xfrm>
          <a:ln/>
        </p:spPr>
        <p:txBody>
          <a:bodyPr vert="horz" lIns="91440" tIns="45720" rIns="91440" bIns="45720" anchor="ctr" anchorCtr="0"/>
          <a:lstStyle/>
          <a:p>
            <a:r>
              <a:rPr lang="tr-TR" altLang="en-US" sz="4000" dirty="0">
                <a:hlinkClick r:id="rId2"/>
              </a:rPr>
              <a:t>İslam Tarihi Ve Sanatları Bölümü</a:t>
            </a:r>
            <a:endParaRPr lang="tr-TR" altLang="en-US" sz="4000" dirty="0"/>
          </a:p>
        </p:txBody>
      </p:sp>
      <p:pic>
        <p:nvPicPr>
          <p:cNvPr id="5" name="Resim 4">
            <a:extLst>
              <a:ext uri="{FF2B5EF4-FFF2-40B4-BE49-F238E27FC236}">
                <a16:creationId xmlns:a16="http://schemas.microsoft.com/office/drawing/2014/main" id="{00C11B58-06CF-4BFB-8514-8B22D776FFE6}"/>
              </a:ext>
            </a:extLst>
          </p:cNvPr>
          <p:cNvPicPr>
            <a:picLocks noChangeAspect="1"/>
          </p:cNvPicPr>
          <p:nvPr/>
        </p:nvPicPr>
        <p:blipFill>
          <a:blip r:embed="rId3"/>
          <a:stretch>
            <a:fillRect/>
          </a:stretch>
        </p:blipFill>
        <p:spPr>
          <a:xfrm>
            <a:off x="4819297" y="3720451"/>
            <a:ext cx="3059320" cy="2301657"/>
          </a:xfrm>
          <a:prstGeom prst="rect">
            <a:avLst/>
          </a:prstGeom>
        </p:spPr>
      </p:pic>
      <p:pic>
        <p:nvPicPr>
          <p:cNvPr id="7" name="Resim 6">
            <a:extLst>
              <a:ext uri="{FF2B5EF4-FFF2-40B4-BE49-F238E27FC236}">
                <a16:creationId xmlns:a16="http://schemas.microsoft.com/office/drawing/2014/main" id="{CE16D070-EF56-4154-8FEF-F60A50642681}"/>
              </a:ext>
            </a:extLst>
          </p:cNvPr>
          <p:cNvPicPr>
            <a:picLocks noChangeAspect="1"/>
          </p:cNvPicPr>
          <p:nvPr/>
        </p:nvPicPr>
        <p:blipFill>
          <a:blip r:embed="rId4"/>
          <a:stretch>
            <a:fillRect/>
          </a:stretch>
        </p:blipFill>
        <p:spPr>
          <a:xfrm>
            <a:off x="8135285" y="3720451"/>
            <a:ext cx="1636770" cy="2301657"/>
          </a:xfrm>
          <a:prstGeom prst="rect">
            <a:avLst/>
          </a:prstGeom>
        </p:spPr>
      </p:pic>
      <p:pic>
        <p:nvPicPr>
          <p:cNvPr id="9" name="Resim 8">
            <a:extLst>
              <a:ext uri="{FF2B5EF4-FFF2-40B4-BE49-F238E27FC236}">
                <a16:creationId xmlns:a16="http://schemas.microsoft.com/office/drawing/2014/main" id="{BE14D4B4-ABAA-4F6A-A06D-CA14D335FFF8}"/>
              </a:ext>
            </a:extLst>
          </p:cNvPr>
          <p:cNvPicPr>
            <a:picLocks noChangeAspect="1"/>
          </p:cNvPicPr>
          <p:nvPr/>
        </p:nvPicPr>
        <p:blipFill>
          <a:blip r:embed="rId5"/>
          <a:stretch>
            <a:fillRect/>
          </a:stretch>
        </p:blipFill>
        <p:spPr>
          <a:xfrm>
            <a:off x="5317666" y="1239983"/>
            <a:ext cx="1556668" cy="2189017"/>
          </a:xfrm>
          <a:prstGeom prst="rect">
            <a:avLst/>
          </a:prstGeom>
        </p:spPr>
      </p:pic>
      <p:pic>
        <p:nvPicPr>
          <p:cNvPr id="11" name="Resim 10">
            <a:extLst>
              <a:ext uri="{FF2B5EF4-FFF2-40B4-BE49-F238E27FC236}">
                <a16:creationId xmlns:a16="http://schemas.microsoft.com/office/drawing/2014/main" id="{B04B7E8D-9B0C-475C-8E93-4B6E077A527F}"/>
              </a:ext>
            </a:extLst>
          </p:cNvPr>
          <p:cNvPicPr>
            <a:picLocks noChangeAspect="1"/>
          </p:cNvPicPr>
          <p:nvPr/>
        </p:nvPicPr>
        <p:blipFill>
          <a:blip r:embed="rId6"/>
          <a:stretch>
            <a:fillRect/>
          </a:stretch>
        </p:blipFill>
        <p:spPr>
          <a:xfrm>
            <a:off x="2632016" y="3780333"/>
            <a:ext cx="1556668" cy="224177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Unvan 1"/>
          <p:cNvSpPr>
            <a:spLocks noGrp="1"/>
          </p:cNvSpPr>
          <p:nvPr>
            <p:ph type="title" hasCustomPrompt="1"/>
          </p:nvPr>
        </p:nvSpPr>
        <p:spPr>
          <a:xfrm>
            <a:off x="1570038" y="207963"/>
            <a:ext cx="10515600" cy="1325562"/>
          </a:xfrm>
          <a:ln/>
        </p:spPr>
        <p:txBody>
          <a:bodyPr vert="horz" lIns="91440" tIns="45720" rIns="91440" bIns="45720" anchor="ctr" anchorCtr="0"/>
          <a:lstStyle/>
          <a:p>
            <a:r>
              <a:rPr lang="tr-TR" altLang="en-US" dirty="0">
                <a:hlinkClick r:id="rId2"/>
              </a:rPr>
              <a:t>Temel İslam Bilimleri Bölümü</a:t>
            </a:r>
            <a:endParaRPr lang="tr-TR" altLang="en-US" dirty="0"/>
          </a:p>
        </p:txBody>
      </p:sp>
      <p:sp>
        <p:nvSpPr>
          <p:cNvPr id="3" name="İçerik Yer Tutucusu 2"/>
          <p:cNvSpPr>
            <a:spLocks noGrp="1"/>
          </p:cNvSpPr>
          <p:nvPr>
            <p:ph idx="1" hasCustomPrompt="1"/>
          </p:nvPr>
        </p:nvSpPr>
        <p:spPr>
          <a:xfrm>
            <a:off x="838200" y="1615313"/>
            <a:ext cx="10515600" cy="4351338"/>
          </a:xfrm>
        </p:spPr>
        <p:txBody>
          <a:bodyPr/>
          <a:lstStyle/>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r>
              <a:rPr kumimoji="0" lang="tr-TR" sz="2800" b="0" i="0" u="none" strike="noStrike" kern="1200" cap="none" spc="0" normalizeH="0" baseline="0" noProof="1">
                <a:solidFill>
                  <a:schemeClr val="tx1"/>
                </a:solidFill>
                <a:latin typeface="+mn-lt"/>
                <a:ea typeface="+mn-ea"/>
                <a:cs typeface="+mn-cs"/>
                <a:hlinkClick r:id="rId3"/>
              </a:rPr>
              <a:t>Arap Dili ve Belagatı Anabilim Dalı</a:t>
            </a:r>
            <a:endParaRPr kumimoji="0" lang="tr-TR" sz="2800" b="0" i="0" u="none" strike="noStrike" kern="1200" cap="none" spc="0" normalizeH="0" baseline="0" noProof="1">
              <a:solidFill>
                <a:schemeClr val="tx1"/>
              </a:solidFill>
              <a:latin typeface="+mn-lt"/>
              <a:ea typeface="+mn-ea"/>
              <a:cs typeface="+mn-cs"/>
            </a:endParaRPr>
          </a:p>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r>
              <a:rPr kumimoji="0" lang="tr-TR" sz="2800" b="0" i="0" u="none" strike="noStrike" kern="1200" cap="none" spc="0" normalizeH="0" baseline="0" noProof="1">
                <a:solidFill>
                  <a:schemeClr val="tx1"/>
                </a:solidFill>
                <a:latin typeface="+mn-lt"/>
                <a:ea typeface="+mn-ea"/>
                <a:cs typeface="+mn-cs"/>
                <a:hlinkClick r:id="rId4"/>
              </a:rPr>
              <a:t>İslam Hukuku Anabilim Dalı</a:t>
            </a:r>
            <a:endParaRPr kumimoji="0" lang="tr-TR" sz="2800" b="0" i="0" u="none" strike="noStrike" kern="1200" cap="none" spc="0" normalizeH="0" baseline="0" noProof="1">
              <a:solidFill>
                <a:schemeClr val="tx1"/>
              </a:solidFill>
              <a:latin typeface="+mn-lt"/>
              <a:ea typeface="+mn-ea"/>
              <a:cs typeface="+mn-cs"/>
            </a:endParaRPr>
          </a:p>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r>
              <a:rPr kumimoji="0" lang="tr-TR" sz="2800" b="0" i="0" u="none" strike="noStrike" kern="1200" cap="none" spc="0" normalizeH="0" baseline="0" noProof="1">
                <a:solidFill>
                  <a:schemeClr val="tx1"/>
                </a:solidFill>
                <a:latin typeface="+mn-lt"/>
                <a:ea typeface="+mn-ea"/>
                <a:cs typeface="+mn-cs"/>
                <a:hlinkClick r:id="rId5"/>
              </a:rPr>
              <a:t>Kelam ve İslam Mezhepleri Tarihi Anabilim Dalı</a:t>
            </a:r>
            <a:endParaRPr kumimoji="0" lang="tr-TR" sz="2800" b="0" i="0" u="none" strike="noStrike" kern="1200" cap="none" spc="0" normalizeH="0" baseline="0" noProof="1">
              <a:solidFill>
                <a:schemeClr val="tx1"/>
              </a:solidFill>
              <a:latin typeface="+mn-lt"/>
              <a:ea typeface="+mn-ea"/>
              <a:cs typeface="+mn-cs"/>
            </a:endParaRPr>
          </a:p>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r>
              <a:rPr kumimoji="0" lang="tr-TR" sz="2800" b="0" i="0" u="none" strike="noStrike" kern="1200" cap="none" spc="0" normalizeH="0" baseline="0" noProof="1">
                <a:solidFill>
                  <a:schemeClr val="tx1"/>
                </a:solidFill>
                <a:latin typeface="+mn-lt"/>
                <a:ea typeface="+mn-ea"/>
                <a:cs typeface="+mn-cs"/>
                <a:hlinkClick r:id="rId6"/>
              </a:rPr>
              <a:t>Tasavvuf Anabilim Dalı</a:t>
            </a:r>
            <a:endParaRPr kumimoji="0" lang="tr-TR" sz="2800" b="0" i="0" u="none" strike="noStrike" kern="1200" cap="none" spc="0" normalizeH="0" baseline="0" noProof="1">
              <a:solidFill>
                <a:schemeClr val="tx1"/>
              </a:solidFill>
              <a:latin typeface="+mn-lt"/>
              <a:ea typeface="+mn-ea"/>
              <a:cs typeface="+mn-cs"/>
            </a:endParaRPr>
          </a:p>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r>
              <a:rPr kumimoji="0" lang="tr-TR" sz="2800" b="0" i="0" u="none" strike="noStrike" kern="1200" cap="none" spc="0" normalizeH="0" baseline="0" noProof="1">
                <a:solidFill>
                  <a:schemeClr val="tx1"/>
                </a:solidFill>
                <a:latin typeface="+mn-lt"/>
                <a:ea typeface="+mn-ea"/>
                <a:cs typeface="+mn-cs"/>
                <a:hlinkClick r:id="rId7"/>
              </a:rPr>
              <a:t>Tefsir Anabilim Dalı</a:t>
            </a:r>
            <a:endParaRPr kumimoji="0" lang="tr-TR" sz="2800" b="0" i="0" u="none" strike="noStrike" kern="1200" cap="none" spc="0" normalizeH="0" baseline="0" noProof="1">
              <a:solidFill>
                <a:schemeClr val="tx1"/>
              </a:solidFill>
              <a:latin typeface="+mn-lt"/>
              <a:ea typeface="+mn-ea"/>
              <a:cs typeface="+mn-cs"/>
            </a:endParaRPr>
          </a:p>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r>
              <a:rPr kumimoji="0" lang="tr-TR" sz="2800" b="0" i="0" u="none" strike="noStrike" kern="1200" cap="none" spc="0" normalizeH="0" baseline="0" noProof="1">
                <a:solidFill>
                  <a:schemeClr val="tx1"/>
                </a:solidFill>
                <a:latin typeface="+mn-lt"/>
                <a:ea typeface="+mn-ea"/>
                <a:cs typeface="+mn-cs"/>
                <a:hlinkClick r:id="rId8"/>
              </a:rPr>
              <a:t>Hadis Anabilim Dalı</a:t>
            </a:r>
            <a:endParaRPr kumimoji="0" lang="tr-TR" sz="2800" b="0" i="0" u="none" strike="noStrike" kern="1200" cap="none" spc="0" normalizeH="0" baseline="0" noProof="1">
              <a:solidFill>
                <a:schemeClr val="tx1"/>
              </a:solidFill>
              <a:latin typeface="+mn-lt"/>
              <a:ea typeface="+mn-ea"/>
              <a:cs typeface="+mn-cs"/>
            </a:endParaRPr>
          </a:p>
          <a:p>
            <a:pPr>
              <a:spcAft>
                <a:spcPct val="0"/>
              </a:spcAft>
            </a:pPr>
            <a:r>
              <a:rPr lang="tr-TR" u="sng" dirty="0">
                <a:solidFill>
                  <a:srgbClr val="0070C0"/>
                </a:solidFill>
              </a:rPr>
              <a:t>Kur'an-ı Kerim Okuma ve Kıraat İlmi Anabilim Dalı</a:t>
            </a:r>
            <a:endParaRPr lang="tr-TR" u="sng" noProof="1">
              <a:solidFill>
                <a:srgbClr val="0070C0"/>
              </a:solidFill>
            </a:endParaRPr>
          </a:p>
          <a:p>
            <a:pPr marL="0" marR="0" indent="0" algn="l" defTabSz="914400" rtl="0" eaLnBrk="1" fontAlgn="auto" latinLnBrk="0" hangingPunct="1">
              <a:lnSpc>
                <a:spcPct val="90000"/>
              </a:lnSpc>
              <a:spcBef>
                <a:spcPts val="1000"/>
              </a:spcBef>
              <a:spcAft>
                <a:spcPct val="0"/>
              </a:spcAft>
              <a:buClrTx/>
              <a:buSzTx/>
              <a:buFont typeface="Arial" panose="020B0604020202020204" pitchFamily="34" charset="0"/>
              <a:buNone/>
            </a:pPr>
            <a:endParaRPr kumimoji="0" lang="tr-TR" sz="2800" b="0" i="0" u="none" strike="noStrike" kern="1200" cap="none" spc="0" normalizeH="0" baseline="0" noProof="1">
              <a:solidFill>
                <a:schemeClr val="tx1"/>
              </a:solidFill>
              <a:latin typeface="+mn-lt"/>
              <a:ea typeface="+mn-ea"/>
              <a:cs typeface="+mn-c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Unvan 1"/>
          <p:cNvSpPr>
            <a:spLocks noGrp="1"/>
          </p:cNvSpPr>
          <p:nvPr>
            <p:ph type="title" hasCustomPrompt="1"/>
          </p:nvPr>
        </p:nvSpPr>
        <p:spPr>
          <a:xfrm>
            <a:off x="1585913" y="500063"/>
            <a:ext cx="7948612" cy="1325562"/>
          </a:xfrm>
          <a:ln/>
        </p:spPr>
        <p:txBody>
          <a:bodyPr vert="horz" lIns="91440" tIns="45720" rIns="91440" bIns="45720" anchor="ctr" anchorCtr="0"/>
          <a:lstStyle/>
          <a:p>
            <a:r>
              <a:rPr lang="tr-TR" altLang="en-US" sz="4000" dirty="0">
                <a:hlinkClick r:id="rId2"/>
              </a:rPr>
              <a:t>Arap Dili ve Belagatı Anabilim Dalı</a:t>
            </a:r>
            <a:br>
              <a:rPr lang="tr-TR" altLang="en-US" sz="4000" dirty="0"/>
            </a:br>
            <a:endParaRPr lang="tr-TR" altLang="en-US" sz="4000" dirty="0"/>
          </a:p>
        </p:txBody>
      </p:sp>
      <p:pic>
        <p:nvPicPr>
          <p:cNvPr id="13315" name="Resim 6"/>
          <p:cNvPicPr>
            <a:picLocks noChangeAspect="1"/>
          </p:cNvPicPr>
          <p:nvPr/>
        </p:nvPicPr>
        <p:blipFill>
          <a:blip r:embed="rId3"/>
          <a:stretch>
            <a:fillRect/>
          </a:stretch>
        </p:blipFill>
        <p:spPr>
          <a:xfrm>
            <a:off x="5980113" y="4471988"/>
            <a:ext cx="6211887" cy="1144587"/>
          </a:xfrm>
          <a:prstGeom prst="rect">
            <a:avLst/>
          </a:prstGeom>
          <a:noFill/>
          <a:ln w="9525">
            <a:noFill/>
          </a:ln>
        </p:spPr>
      </p:pic>
      <p:pic>
        <p:nvPicPr>
          <p:cNvPr id="13316" name="Resim 7"/>
          <p:cNvPicPr>
            <a:picLocks noChangeAspect="1"/>
          </p:cNvPicPr>
          <p:nvPr/>
        </p:nvPicPr>
        <p:blipFill>
          <a:blip r:embed="rId4"/>
          <a:stretch>
            <a:fillRect/>
          </a:stretch>
        </p:blipFill>
        <p:spPr>
          <a:xfrm>
            <a:off x="6037263" y="1201738"/>
            <a:ext cx="6154737" cy="1114425"/>
          </a:xfrm>
          <a:prstGeom prst="rect">
            <a:avLst/>
          </a:prstGeom>
          <a:noFill/>
          <a:ln w="9525">
            <a:noFill/>
          </a:ln>
        </p:spPr>
      </p:pic>
      <p:pic>
        <p:nvPicPr>
          <p:cNvPr id="13317" name="Resim 9"/>
          <p:cNvPicPr>
            <a:picLocks noChangeAspect="1"/>
          </p:cNvPicPr>
          <p:nvPr/>
        </p:nvPicPr>
        <p:blipFill>
          <a:blip r:embed="rId5"/>
          <a:stretch>
            <a:fillRect/>
          </a:stretch>
        </p:blipFill>
        <p:spPr>
          <a:xfrm>
            <a:off x="6056313" y="3392488"/>
            <a:ext cx="6094412" cy="1123950"/>
          </a:xfrm>
          <a:prstGeom prst="rect">
            <a:avLst/>
          </a:prstGeom>
          <a:noFill/>
          <a:ln w="9525">
            <a:noFill/>
          </a:ln>
        </p:spPr>
      </p:pic>
      <p:sp>
        <p:nvSpPr>
          <p:cNvPr id="12" name="Eksi 11"/>
          <p:cNvSpPr/>
          <p:nvPr/>
        </p:nvSpPr>
        <p:spPr>
          <a:xfrm rot="5400000">
            <a:off x="3059906" y="3188494"/>
            <a:ext cx="6075363" cy="333375"/>
          </a:xfrm>
          <a:prstGeom prst="mathMinu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fontAlgn="auto"/>
            <a:endParaRPr lang="tr-TR" strike="noStrike" noProof="1"/>
          </a:p>
        </p:txBody>
      </p:sp>
      <p:pic>
        <p:nvPicPr>
          <p:cNvPr id="13321" name="Resim 8"/>
          <p:cNvPicPr>
            <a:picLocks noChangeAspect="1"/>
          </p:cNvPicPr>
          <p:nvPr/>
        </p:nvPicPr>
        <p:blipFill>
          <a:blip r:embed="rId6"/>
          <a:stretch>
            <a:fillRect/>
          </a:stretch>
        </p:blipFill>
        <p:spPr>
          <a:xfrm>
            <a:off x="6151563" y="2271713"/>
            <a:ext cx="5924550" cy="1104900"/>
          </a:xfrm>
          <a:prstGeom prst="rect">
            <a:avLst/>
          </a:prstGeom>
          <a:noFill/>
          <a:ln w="9525">
            <a:noFill/>
          </a:ln>
        </p:spPr>
      </p:pic>
      <p:pic>
        <p:nvPicPr>
          <p:cNvPr id="3" name="Resim 2">
            <a:extLst>
              <a:ext uri="{FF2B5EF4-FFF2-40B4-BE49-F238E27FC236}">
                <a16:creationId xmlns:a16="http://schemas.microsoft.com/office/drawing/2014/main" id="{27A41AD1-0112-4629-A4F4-98799CFA3854}"/>
              </a:ext>
            </a:extLst>
          </p:cNvPr>
          <p:cNvPicPr>
            <a:picLocks noChangeAspect="1"/>
          </p:cNvPicPr>
          <p:nvPr/>
        </p:nvPicPr>
        <p:blipFill>
          <a:blip r:embed="rId7"/>
          <a:stretch>
            <a:fillRect/>
          </a:stretch>
        </p:blipFill>
        <p:spPr>
          <a:xfrm>
            <a:off x="4334511" y="1117598"/>
            <a:ext cx="1605915" cy="2379468"/>
          </a:xfrm>
          <a:prstGeom prst="rect">
            <a:avLst/>
          </a:prstGeom>
        </p:spPr>
      </p:pic>
      <p:pic>
        <p:nvPicPr>
          <p:cNvPr id="5" name="Resim 4">
            <a:extLst>
              <a:ext uri="{FF2B5EF4-FFF2-40B4-BE49-F238E27FC236}">
                <a16:creationId xmlns:a16="http://schemas.microsoft.com/office/drawing/2014/main" id="{B6658DDD-DD1C-4983-A45D-944847C2E11D}"/>
              </a:ext>
            </a:extLst>
          </p:cNvPr>
          <p:cNvPicPr>
            <a:picLocks noChangeAspect="1"/>
          </p:cNvPicPr>
          <p:nvPr/>
        </p:nvPicPr>
        <p:blipFill>
          <a:blip r:embed="rId8"/>
          <a:stretch>
            <a:fillRect/>
          </a:stretch>
        </p:blipFill>
        <p:spPr>
          <a:xfrm>
            <a:off x="4354223" y="3455036"/>
            <a:ext cx="1393535" cy="2128417"/>
          </a:xfrm>
          <a:prstGeom prst="rect">
            <a:avLst/>
          </a:prstGeom>
        </p:spPr>
      </p:pic>
      <p:pic>
        <p:nvPicPr>
          <p:cNvPr id="11" name="Resim 10">
            <a:extLst>
              <a:ext uri="{FF2B5EF4-FFF2-40B4-BE49-F238E27FC236}">
                <a16:creationId xmlns:a16="http://schemas.microsoft.com/office/drawing/2014/main" id="{1D0799D4-422D-4C23-84C7-4301B9B2AB21}"/>
              </a:ext>
            </a:extLst>
          </p:cNvPr>
          <p:cNvPicPr>
            <a:picLocks noChangeAspect="1"/>
          </p:cNvPicPr>
          <p:nvPr/>
        </p:nvPicPr>
        <p:blipFill>
          <a:blip r:embed="rId9"/>
          <a:stretch>
            <a:fillRect/>
          </a:stretch>
        </p:blipFill>
        <p:spPr>
          <a:xfrm>
            <a:off x="1064261" y="1117598"/>
            <a:ext cx="1719705" cy="2361651"/>
          </a:xfrm>
          <a:prstGeom prst="rect">
            <a:avLst/>
          </a:prstGeom>
        </p:spPr>
      </p:pic>
      <p:pic>
        <p:nvPicPr>
          <p:cNvPr id="14" name="Resim 13">
            <a:extLst>
              <a:ext uri="{FF2B5EF4-FFF2-40B4-BE49-F238E27FC236}">
                <a16:creationId xmlns:a16="http://schemas.microsoft.com/office/drawing/2014/main" id="{1FD0F483-7FF0-41C1-B4F0-0BB71CC37AD7}"/>
              </a:ext>
            </a:extLst>
          </p:cNvPr>
          <p:cNvPicPr>
            <a:picLocks noChangeAspect="1"/>
          </p:cNvPicPr>
          <p:nvPr/>
        </p:nvPicPr>
        <p:blipFill>
          <a:blip r:embed="rId10"/>
          <a:stretch>
            <a:fillRect/>
          </a:stretch>
        </p:blipFill>
        <p:spPr>
          <a:xfrm>
            <a:off x="1048205" y="3488158"/>
            <a:ext cx="1609270" cy="2056560"/>
          </a:xfrm>
          <a:prstGeom prst="rect">
            <a:avLst/>
          </a:prstGeom>
        </p:spPr>
      </p:pic>
      <p:pic>
        <p:nvPicPr>
          <p:cNvPr id="16" name="Resim 15">
            <a:extLst>
              <a:ext uri="{FF2B5EF4-FFF2-40B4-BE49-F238E27FC236}">
                <a16:creationId xmlns:a16="http://schemas.microsoft.com/office/drawing/2014/main" id="{E1ECB211-B426-4FD1-892D-687F2AD575B1}"/>
              </a:ext>
            </a:extLst>
          </p:cNvPr>
          <p:cNvPicPr>
            <a:picLocks noChangeAspect="1"/>
          </p:cNvPicPr>
          <p:nvPr/>
        </p:nvPicPr>
        <p:blipFill>
          <a:blip r:embed="rId11"/>
          <a:stretch>
            <a:fillRect/>
          </a:stretch>
        </p:blipFill>
        <p:spPr>
          <a:xfrm>
            <a:off x="2843655" y="3488158"/>
            <a:ext cx="1434368" cy="205656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0">
          <a:blip r:embed="rId2"/>
          <a:stretch>
            <a:fillRect/>
          </a:stretch>
        </a:blipFill>
        <a:effectLst/>
      </p:bgPr>
    </p:bg>
    <p:spTree>
      <p:nvGrpSpPr>
        <p:cNvPr id="1" name=""/>
        <p:cNvGrpSpPr/>
        <p:nvPr/>
      </p:nvGrpSpPr>
      <p:grpSpPr>
        <a:xfrm>
          <a:off x="0" y="0"/>
          <a:ext cx="0" cy="0"/>
          <a:chOff x="0" y="0"/>
          <a:chExt cx="0" cy="0"/>
        </a:xfrm>
      </p:grpSpPr>
      <p:pic>
        <p:nvPicPr>
          <p:cNvPr id="14339" name="İçerik Yer Tutucusu 3"/>
          <p:cNvPicPr>
            <a:picLocks noGrp="1" noChangeAspect="1"/>
          </p:cNvPicPr>
          <p:nvPr>
            <p:ph idx="1" hasCustomPrompt="1"/>
          </p:nvPr>
        </p:nvPicPr>
        <p:blipFill>
          <a:blip r:embed="rId2"/>
          <a:stretch>
            <a:fillRect/>
          </a:stretch>
        </p:blipFill>
        <p:spPr>
          <a:xfrm>
            <a:off x="2660650" y="1136650"/>
            <a:ext cx="6172200" cy="1143000"/>
          </a:xfrm>
          <a:ln/>
        </p:spPr>
      </p:pic>
      <p:pic>
        <p:nvPicPr>
          <p:cNvPr id="14340" name="Resim 4"/>
          <p:cNvPicPr>
            <a:picLocks noChangeAspect="1"/>
          </p:cNvPicPr>
          <p:nvPr/>
        </p:nvPicPr>
        <p:blipFill>
          <a:blip r:embed="rId3"/>
          <a:stretch>
            <a:fillRect/>
          </a:stretch>
        </p:blipFill>
        <p:spPr>
          <a:xfrm>
            <a:off x="2660650" y="2279650"/>
            <a:ext cx="6181725" cy="1143000"/>
          </a:xfrm>
          <a:prstGeom prst="rect">
            <a:avLst/>
          </a:prstGeom>
          <a:noFill/>
          <a:ln w="9525">
            <a:noFill/>
          </a:ln>
        </p:spPr>
      </p:pic>
      <p:pic>
        <p:nvPicPr>
          <p:cNvPr id="14341" name="Resim 5"/>
          <p:cNvPicPr>
            <a:picLocks noChangeAspect="1"/>
          </p:cNvPicPr>
          <p:nvPr/>
        </p:nvPicPr>
        <p:blipFill>
          <a:blip r:embed="rId4"/>
          <a:stretch>
            <a:fillRect/>
          </a:stretch>
        </p:blipFill>
        <p:spPr>
          <a:xfrm>
            <a:off x="2660650" y="3422650"/>
            <a:ext cx="6124575" cy="1133475"/>
          </a:xfrm>
          <a:prstGeom prst="rect">
            <a:avLst/>
          </a:prstGeom>
          <a:noFill/>
          <a:ln w="9525">
            <a:noFill/>
          </a:ln>
        </p:spPr>
      </p:pic>
      <p:pic>
        <p:nvPicPr>
          <p:cNvPr id="14342" name="Resim 1"/>
          <p:cNvPicPr>
            <a:picLocks noChangeAspect="1"/>
          </p:cNvPicPr>
          <p:nvPr/>
        </p:nvPicPr>
        <p:blipFill>
          <a:blip r:embed="rId5"/>
          <a:stretch>
            <a:fillRect/>
          </a:stretch>
        </p:blipFill>
        <p:spPr>
          <a:xfrm>
            <a:off x="2660650" y="4565650"/>
            <a:ext cx="6010275" cy="1114425"/>
          </a:xfrm>
          <a:prstGeom prst="rect">
            <a:avLst/>
          </a:prstGeom>
          <a:noFill/>
          <a:ln w="9525">
            <a:noFill/>
          </a:ln>
        </p:spPr>
      </p:pic>
      <p:pic>
        <p:nvPicPr>
          <p:cNvPr id="7" name="Resim 6">
            <a:extLst>
              <a:ext uri="{FF2B5EF4-FFF2-40B4-BE49-F238E27FC236}">
                <a16:creationId xmlns:a16="http://schemas.microsoft.com/office/drawing/2014/main" id="{E7C3BB9A-8505-4BFE-90F2-F2E9E6ABF99E}"/>
              </a:ext>
            </a:extLst>
          </p:cNvPr>
          <p:cNvPicPr>
            <a:picLocks noChangeAspect="1"/>
          </p:cNvPicPr>
          <p:nvPr/>
        </p:nvPicPr>
        <p:blipFill>
          <a:blip r:embed="rId6"/>
          <a:stretch>
            <a:fillRect/>
          </a:stretch>
        </p:blipFill>
        <p:spPr>
          <a:xfrm>
            <a:off x="2920965" y="1168031"/>
            <a:ext cx="1152272" cy="1045974"/>
          </a:xfrm>
          <a:prstGeom prst="rect">
            <a:avLst/>
          </a:prstGeom>
        </p:spPr>
      </p:pic>
      <p:pic>
        <p:nvPicPr>
          <p:cNvPr id="9" name="Resim 8">
            <a:extLst>
              <a:ext uri="{FF2B5EF4-FFF2-40B4-BE49-F238E27FC236}">
                <a16:creationId xmlns:a16="http://schemas.microsoft.com/office/drawing/2014/main" id="{A65AC2B2-2C8B-4B0E-AF4A-E2B5F6C45696}"/>
              </a:ext>
            </a:extLst>
          </p:cNvPr>
          <p:cNvPicPr>
            <a:picLocks noChangeAspect="1"/>
          </p:cNvPicPr>
          <p:nvPr/>
        </p:nvPicPr>
        <p:blipFill>
          <a:blip r:embed="rId7"/>
          <a:stretch>
            <a:fillRect/>
          </a:stretch>
        </p:blipFill>
        <p:spPr>
          <a:xfrm>
            <a:off x="2920964" y="4565650"/>
            <a:ext cx="1022963" cy="1114425"/>
          </a:xfrm>
          <a:prstGeom prst="rect">
            <a:avLst/>
          </a:prstGeom>
        </p:spPr>
      </p:pic>
      <p:pic>
        <p:nvPicPr>
          <p:cNvPr id="11" name="Resim 10">
            <a:extLst>
              <a:ext uri="{FF2B5EF4-FFF2-40B4-BE49-F238E27FC236}">
                <a16:creationId xmlns:a16="http://schemas.microsoft.com/office/drawing/2014/main" id="{8AC729B8-0588-4326-95A6-4D390949DD81}"/>
              </a:ext>
            </a:extLst>
          </p:cNvPr>
          <p:cNvPicPr>
            <a:picLocks noChangeAspect="1"/>
          </p:cNvPicPr>
          <p:nvPr/>
        </p:nvPicPr>
        <p:blipFill>
          <a:blip r:embed="rId8"/>
          <a:stretch>
            <a:fillRect/>
          </a:stretch>
        </p:blipFill>
        <p:spPr>
          <a:xfrm>
            <a:off x="9271036" y="2219200"/>
            <a:ext cx="2448267" cy="2114845"/>
          </a:xfrm>
          <a:prstGeom prst="rect">
            <a:avLst/>
          </a:prstGeom>
        </p:spPr>
      </p:pic>
      <p:pic>
        <p:nvPicPr>
          <p:cNvPr id="17" name="Resim 16">
            <a:extLst>
              <a:ext uri="{FF2B5EF4-FFF2-40B4-BE49-F238E27FC236}">
                <a16:creationId xmlns:a16="http://schemas.microsoft.com/office/drawing/2014/main" id="{8399C8CE-4A32-41E3-9D9F-B5173589A516}"/>
              </a:ext>
            </a:extLst>
          </p:cNvPr>
          <p:cNvPicPr>
            <a:picLocks noChangeAspect="1"/>
          </p:cNvPicPr>
          <p:nvPr/>
        </p:nvPicPr>
        <p:blipFill>
          <a:blip r:embed="rId8"/>
          <a:stretch>
            <a:fillRect/>
          </a:stretch>
        </p:blipFill>
        <p:spPr>
          <a:xfrm>
            <a:off x="253604" y="1136650"/>
            <a:ext cx="2448267" cy="2114845"/>
          </a:xfrm>
          <a:prstGeom prst="rect">
            <a:avLst/>
          </a:prstGeom>
        </p:spPr>
      </p:pic>
      <p:pic>
        <p:nvPicPr>
          <p:cNvPr id="18" name="Resim 17">
            <a:extLst>
              <a:ext uri="{FF2B5EF4-FFF2-40B4-BE49-F238E27FC236}">
                <a16:creationId xmlns:a16="http://schemas.microsoft.com/office/drawing/2014/main" id="{30EBA9E2-335E-4269-89B2-4F75919DBE4B}"/>
              </a:ext>
            </a:extLst>
          </p:cNvPr>
          <p:cNvPicPr>
            <a:picLocks noChangeAspect="1"/>
          </p:cNvPicPr>
          <p:nvPr/>
        </p:nvPicPr>
        <p:blipFill>
          <a:blip r:embed="rId8"/>
          <a:stretch>
            <a:fillRect/>
          </a:stretch>
        </p:blipFill>
        <p:spPr>
          <a:xfrm>
            <a:off x="212383" y="2648097"/>
            <a:ext cx="2448267" cy="2114845"/>
          </a:xfrm>
          <a:prstGeom prst="rect">
            <a:avLst/>
          </a:prstGeom>
        </p:spPr>
      </p:pic>
      <p:pic>
        <p:nvPicPr>
          <p:cNvPr id="13" name="Resim 12">
            <a:extLst>
              <a:ext uri="{FF2B5EF4-FFF2-40B4-BE49-F238E27FC236}">
                <a16:creationId xmlns:a16="http://schemas.microsoft.com/office/drawing/2014/main" id="{E640783E-9F13-4221-9AB2-E0B68F02CF00}"/>
              </a:ext>
            </a:extLst>
          </p:cNvPr>
          <p:cNvPicPr>
            <a:picLocks noChangeAspect="1"/>
          </p:cNvPicPr>
          <p:nvPr/>
        </p:nvPicPr>
        <p:blipFill>
          <a:blip r:embed="rId9"/>
          <a:stretch>
            <a:fillRect/>
          </a:stretch>
        </p:blipFill>
        <p:spPr>
          <a:xfrm>
            <a:off x="130872" y="628262"/>
            <a:ext cx="11726912" cy="609685"/>
          </a:xfrm>
          <a:prstGeom prst="rect">
            <a:avLst/>
          </a:prstGeom>
        </p:spPr>
      </p:pic>
      <p:sp>
        <p:nvSpPr>
          <p:cNvPr id="14338" name="Unvan 1"/>
          <p:cNvSpPr>
            <a:spLocks noGrp="1"/>
          </p:cNvSpPr>
          <p:nvPr>
            <p:ph type="title" hasCustomPrompt="1"/>
          </p:nvPr>
        </p:nvSpPr>
        <p:spPr>
          <a:xfrm>
            <a:off x="2260239" y="360323"/>
            <a:ext cx="7948612" cy="1325562"/>
          </a:xfrm>
          <a:ln/>
        </p:spPr>
        <p:txBody>
          <a:bodyPr vert="horz" lIns="91440" tIns="45720" rIns="91440" bIns="45720" anchor="ctr" anchorCtr="0"/>
          <a:lstStyle/>
          <a:p>
            <a:r>
              <a:rPr lang="tr-TR" altLang="en-US" sz="4000" dirty="0">
                <a:hlinkClick r:id="rId10"/>
              </a:rPr>
              <a:t>Arap Dili ve Belagatı Anabilim Dalı</a:t>
            </a:r>
            <a:br>
              <a:rPr lang="tr-TR" altLang="en-US" sz="4000" dirty="0"/>
            </a:br>
            <a:endParaRPr lang="tr-TR" altLang="en-US" sz="4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Unvan 1"/>
          <p:cNvSpPr>
            <a:spLocks noGrp="1"/>
          </p:cNvSpPr>
          <p:nvPr>
            <p:ph type="title" hasCustomPrompt="1"/>
          </p:nvPr>
        </p:nvSpPr>
        <p:spPr>
          <a:xfrm>
            <a:off x="1552575" y="500063"/>
            <a:ext cx="10515600" cy="1325562"/>
          </a:xfrm>
          <a:ln/>
        </p:spPr>
        <p:txBody>
          <a:bodyPr vert="horz" lIns="91440" tIns="45720" rIns="91440" bIns="45720" anchor="ctr" anchorCtr="0"/>
          <a:lstStyle/>
          <a:p>
            <a:r>
              <a:rPr lang="tr-TR" altLang="en-US" dirty="0">
                <a:hlinkClick r:id="rId2"/>
              </a:rPr>
              <a:t>İslam Hukuku Anabilim Dalı</a:t>
            </a:r>
            <a:br>
              <a:rPr lang="tr-TR" altLang="en-US" dirty="0"/>
            </a:br>
            <a:endParaRPr lang="tr-TR" altLang="en-US" dirty="0"/>
          </a:p>
        </p:txBody>
      </p:sp>
      <p:pic>
        <p:nvPicPr>
          <p:cNvPr id="15364" name="Resim 6"/>
          <p:cNvPicPr>
            <a:picLocks noChangeAspect="1"/>
          </p:cNvPicPr>
          <p:nvPr/>
        </p:nvPicPr>
        <p:blipFill>
          <a:blip r:embed="rId3"/>
          <a:stretch>
            <a:fillRect/>
          </a:stretch>
        </p:blipFill>
        <p:spPr>
          <a:xfrm>
            <a:off x="93663" y="3507709"/>
            <a:ext cx="6211888" cy="1133475"/>
          </a:xfrm>
          <a:prstGeom prst="rect">
            <a:avLst/>
          </a:prstGeom>
          <a:noFill/>
          <a:ln w="9525">
            <a:noFill/>
          </a:ln>
        </p:spPr>
      </p:pic>
      <p:pic>
        <p:nvPicPr>
          <p:cNvPr id="15365" name="Resim 7"/>
          <p:cNvPicPr>
            <a:picLocks noChangeAspect="1"/>
          </p:cNvPicPr>
          <p:nvPr/>
        </p:nvPicPr>
        <p:blipFill>
          <a:blip r:embed="rId4"/>
          <a:stretch>
            <a:fillRect/>
          </a:stretch>
        </p:blipFill>
        <p:spPr>
          <a:xfrm>
            <a:off x="-37305" y="4701224"/>
            <a:ext cx="6164262" cy="1135063"/>
          </a:xfrm>
          <a:prstGeom prst="rect">
            <a:avLst/>
          </a:prstGeom>
          <a:noFill/>
          <a:ln w="9525">
            <a:noFill/>
          </a:ln>
        </p:spPr>
      </p:pic>
      <p:pic>
        <p:nvPicPr>
          <p:cNvPr id="15366" name="Resim 8"/>
          <p:cNvPicPr>
            <a:picLocks noChangeAspect="1"/>
          </p:cNvPicPr>
          <p:nvPr/>
        </p:nvPicPr>
        <p:blipFill>
          <a:blip r:embed="rId5"/>
          <a:stretch>
            <a:fillRect/>
          </a:stretch>
        </p:blipFill>
        <p:spPr>
          <a:xfrm>
            <a:off x="6235701" y="3597403"/>
            <a:ext cx="5980112" cy="1152525"/>
          </a:xfrm>
          <a:prstGeom prst="rect">
            <a:avLst/>
          </a:prstGeom>
          <a:noFill/>
          <a:ln w="9525">
            <a:noFill/>
          </a:ln>
        </p:spPr>
      </p:pic>
      <p:pic>
        <p:nvPicPr>
          <p:cNvPr id="15367" name="Resim 9"/>
          <p:cNvPicPr>
            <a:picLocks noChangeAspect="1"/>
          </p:cNvPicPr>
          <p:nvPr/>
        </p:nvPicPr>
        <p:blipFill>
          <a:blip r:embed="rId6"/>
          <a:stretch>
            <a:fillRect/>
          </a:stretch>
        </p:blipFill>
        <p:spPr>
          <a:xfrm>
            <a:off x="6281738" y="4775201"/>
            <a:ext cx="5934075" cy="1143000"/>
          </a:xfrm>
          <a:prstGeom prst="rect">
            <a:avLst/>
          </a:prstGeom>
          <a:noFill/>
          <a:ln w="9525">
            <a:noFill/>
          </a:ln>
        </p:spPr>
      </p:pic>
      <p:sp>
        <p:nvSpPr>
          <p:cNvPr id="11" name="Eksi 10"/>
          <p:cNvSpPr/>
          <p:nvPr/>
        </p:nvSpPr>
        <p:spPr>
          <a:xfrm rot="5400000">
            <a:off x="3100388" y="3279775"/>
            <a:ext cx="6076950" cy="333375"/>
          </a:xfrm>
          <a:prstGeom prst="mathMinu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fontAlgn="auto"/>
            <a:endParaRPr lang="tr-TR" strike="noStrike" noProof="1"/>
          </a:p>
        </p:txBody>
      </p:sp>
      <p:pic>
        <p:nvPicPr>
          <p:cNvPr id="7" name="İçerik Yer Tutucusu 6">
            <a:extLst>
              <a:ext uri="{FF2B5EF4-FFF2-40B4-BE49-F238E27FC236}">
                <a16:creationId xmlns:a16="http://schemas.microsoft.com/office/drawing/2014/main" id="{520216C4-3845-4097-9C92-C8F3DC56E8E8}"/>
              </a:ext>
            </a:extLst>
          </p:cNvPr>
          <p:cNvPicPr>
            <a:picLocks noGrp="1" noChangeAspect="1"/>
          </p:cNvPicPr>
          <p:nvPr>
            <p:ph idx="1"/>
          </p:nvPr>
        </p:nvPicPr>
        <p:blipFill>
          <a:blip r:embed="rId7"/>
          <a:stretch>
            <a:fillRect/>
          </a:stretch>
        </p:blipFill>
        <p:spPr>
          <a:xfrm>
            <a:off x="7017448" y="1185717"/>
            <a:ext cx="1971104" cy="2194540"/>
          </a:xfrm>
        </p:spPr>
      </p:pic>
      <p:pic>
        <p:nvPicPr>
          <p:cNvPr id="5" name="Resim 4">
            <a:extLst>
              <a:ext uri="{FF2B5EF4-FFF2-40B4-BE49-F238E27FC236}">
                <a16:creationId xmlns:a16="http://schemas.microsoft.com/office/drawing/2014/main" id="{1643B679-B38B-430B-B9E4-1E75FDA4D0BE}"/>
              </a:ext>
            </a:extLst>
          </p:cNvPr>
          <p:cNvPicPr>
            <a:picLocks noChangeAspect="1"/>
          </p:cNvPicPr>
          <p:nvPr/>
        </p:nvPicPr>
        <p:blipFill>
          <a:blip r:embed="rId8"/>
          <a:stretch>
            <a:fillRect/>
          </a:stretch>
        </p:blipFill>
        <p:spPr>
          <a:xfrm>
            <a:off x="2936985" y="1167009"/>
            <a:ext cx="1889793" cy="2231956"/>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Unvan 1"/>
          <p:cNvSpPr>
            <a:spLocks noGrp="1"/>
          </p:cNvSpPr>
          <p:nvPr>
            <p:ph type="title" hasCustomPrompt="1"/>
          </p:nvPr>
        </p:nvSpPr>
        <p:spPr>
          <a:xfrm>
            <a:off x="1511300" y="450850"/>
            <a:ext cx="10515600" cy="1325563"/>
          </a:xfrm>
          <a:ln/>
        </p:spPr>
        <p:txBody>
          <a:bodyPr vert="horz" lIns="91440" tIns="45720" rIns="91440" bIns="45720" anchor="ctr" anchorCtr="0"/>
          <a:lstStyle/>
          <a:p>
            <a:r>
              <a:rPr lang="tr-TR" altLang="en-US" sz="2800" dirty="0">
                <a:hlinkClick r:id="rId2"/>
              </a:rPr>
              <a:t>Kelam ve İslam Mezhepleri Tarihi Anabilim Dalı</a:t>
            </a:r>
            <a:br>
              <a:rPr lang="tr-TR" altLang="en-US" sz="2800" dirty="0"/>
            </a:br>
            <a:endParaRPr lang="tr-TR" altLang="en-US" sz="2800" dirty="0"/>
          </a:p>
        </p:txBody>
      </p:sp>
      <p:pic>
        <p:nvPicPr>
          <p:cNvPr id="3" name="Resim 2">
            <a:extLst>
              <a:ext uri="{FF2B5EF4-FFF2-40B4-BE49-F238E27FC236}">
                <a16:creationId xmlns:a16="http://schemas.microsoft.com/office/drawing/2014/main" id="{5257059D-76B0-444C-AFA5-4B9348826408}"/>
              </a:ext>
            </a:extLst>
          </p:cNvPr>
          <p:cNvPicPr>
            <a:picLocks noChangeAspect="1"/>
          </p:cNvPicPr>
          <p:nvPr/>
        </p:nvPicPr>
        <p:blipFill>
          <a:blip r:embed="rId3"/>
          <a:stretch>
            <a:fillRect/>
          </a:stretch>
        </p:blipFill>
        <p:spPr>
          <a:xfrm>
            <a:off x="8613913" y="1629749"/>
            <a:ext cx="1753125" cy="2675318"/>
          </a:xfrm>
          <a:prstGeom prst="rect">
            <a:avLst/>
          </a:prstGeom>
        </p:spPr>
      </p:pic>
      <p:pic>
        <p:nvPicPr>
          <p:cNvPr id="5" name="Resim 4">
            <a:extLst>
              <a:ext uri="{FF2B5EF4-FFF2-40B4-BE49-F238E27FC236}">
                <a16:creationId xmlns:a16="http://schemas.microsoft.com/office/drawing/2014/main" id="{FD96FEDA-BBC3-4B24-87BD-529D3A69B9C7}"/>
              </a:ext>
            </a:extLst>
          </p:cNvPr>
          <p:cNvPicPr>
            <a:picLocks noChangeAspect="1"/>
          </p:cNvPicPr>
          <p:nvPr/>
        </p:nvPicPr>
        <p:blipFill>
          <a:blip r:embed="rId4"/>
          <a:stretch>
            <a:fillRect/>
          </a:stretch>
        </p:blipFill>
        <p:spPr>
          <a:xfrm>
            <a:off x="6910285" y="1629749"/>
            <a:ext cx="1638756" cy="2675318"/>
          </a:xfrm>
          <a:prstGeom prst="rect">
            <a:avLst/>
          </a:prstGeom>
        </p:spPr>
      </p:pic>
      <p:pic>
        <p:nvPicPr>
          <p:cNvPr id="7" name="Resim 6">
            <a:extLst>
              <a:ext uri="{FF2B5EF4-FFF2-40B4-BE49-F238E27FC236}">
                <a16:creationId xmlns:a16="http://schemas.microsoft.com/office/drawing/2014/main" id="{FEBE9D60-9157-4104-AE0B-F1328BE2C6D2}"/>
              </a:ext>
            </a:extLst>
          </p:cNvPr>
          <p:cNvPicPr>
            <a:picLocks noChangeAspect="1"/>
          </p:cNvPicPr>
          <p:nvPr/>
        </p:nvPicPr>
        <p:blipFill>
          <a:blip r:embed="rId5"/>
          <a:stretch>
            <a:fillRect/>
          </a:stretch>
        </p:blipFill>
        <p:spPr>
          <a:xfrm>
            <a:off x="1033386" y="1629749"/>
            <a:ext cx="1887041" cy="2717750"/>
          </a:xfrm>
          <a:prstGeom prst="rect">
            <a:avLst/>
          </a:prstGeom>
        </p:spPr>
      </p:pic>
      <p:pic>
        <p:nvPicPr>
          <p:cNvPr id="9" name="Resim 8">
            <a:extLst>
              <a:ext uri="{FF2B5EF4-FFF2-40B4-BE49-F238E27FC236}">
                <a16:creationId xmlns:a16="http://schemas.microsoft.com/office/drawing/2014/main" id="{F21BC9E1-1886-4BA5-8854-3ACE735CF0BC}"/>
              </a:ext>
            </a:extLst>
          </p:cNvPr>
          <p:cNvPicPr>
            <a:picLocks noChangeAspect="1"/>
          </p:cNvPicPr>
          <p:nvPr/>
        </p:nvPicPr>
        <p:blipFill>
          <a:blip r:embed="rId6"/>
          <a:stretch>
            <a:fillRect/>
          </a:stretch>
        </p:blipFill>
        <p:spPr>
          <a:xfrm>
            <a:off x="2924260" y="1629749"/>
            <a:ext cx="1948858" cy="2687732"/>
          </a:xfrm>
          <a:prstGeom prst="rect">
            <a:avLst/>
          </a:prstGeom>
        </p:spPr>
      </p:pic>
      <p:pic>
        <p:nvPicPr>
          <p:cNvPr id="11" name="Resim 10">
            <a:extLst>
              <a:ext uri="{FF2B5EF4-FFF2-40B4-BE49-F238E27FC236}">
                <a16:creationId xmlns:a16="http://schemas.microsoft.com/office/drawing/2014/main" id="{6BF4747B-D34B-4270-B468-297B83B47124}"/>
              </a:ext>
            </a:extLst>
          </p:cNvPr>
          <p:cNvPicPr>
            <a:picLocks noChangeAspect="1"/>
          </p:cNvPicPr>
          <p:nvPr/>
        </p:nvPicPr>
        <p:blipFill>
          <a:blip r:embed="rId7"/>
          <a:stretch>
            <a:fillRect/>
          </a:stretch>
        </p:blipFill>
        <p:spPr>
          <a:xfrm>
            <a:off x="4937990" y="1629749"/>
            <a:ext cx="1907423" cy="2687731"/>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Unvan 1"/>
          <p:cNvSpPr>
            <a:spLocks noGrp="1"/>
          </p:cNvSpPr>
          <p:nvPr>
            <p:ph type="title" hasCustomPrompt="1"/>
          </p:nvPr>
        </p:nvSpPr>
        <p:spPr>
          <a:xfrm>
            <a:off x="1676400" y="500063"/>
            <a:ext cx="10515600" cy="1325562"/>
          </a:xfrm>
          <a:ln/>
        </p:spPr>
        <p:txBody>
          <a:bodyPr vert="horz" lIns="91440" tIns="45720" rIns="91440" bIns="45720" anchor="ctr" anchorCtr="0"/>
          <a:lstStyle/>
          <a:p>
            <a:r>
              <a:rPr lang="tr-TR" altLang="en-US" dirty="0">
                <a:hlinkClick r:id="rId2"/>
              </a:rPr>
              <a:t>Tasavvuf Anabilim Dalı</a:t>
            </a:r>
            <a:br>
              <a:rPr lang="tr-TR" altLang="en-US" dirty="0"/>
            </a:br>
            <a:endParaRPr lang="tr-TR" altLang="en-US" dirty="0"/>
          </a:p>
        </p:txBody>
      </p:sp>
      <p:pic>
        <p:nvPicPr>
          <p:cNvPr id="3" name="Resim 2">
            <a:extLst>
              <a:ext uri="{FF2B5EF4-FFF2-40B4-BE49-F238E27FC236}">
                <a16:creationId xmlns:a16="http://schemas.microsoft.com/office/drawing/2014/main" id="{27B3480B-0CD0-48AD-B4A7-937F15C3E8B8}"/>
              </a:ext>
            </a:extLst>
          </p:cNvPr>
          <p:cNvPicPr>
            <a:picLocks noChangeAspect="1"/>
          </p:cNvPicPr>
          <p:nvPr/>
        </p:nvPicPr>
        <p:blipFill>
          <a:blip r:embed="rId3"/>
          <a:stretch>
            <a:fillRect/>
          </a:stretch>
        </p:blipFill>
        <p:spPr>
          <a:xfrm>
            <a:off x="2921915" y="1162844"/>
            <a:ext cx="2803825" cy="4127854"/>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Unvan 1"/>
          <p:cNvSpPr>
            <a:spLocks noGrp="1"/>
          </p:cNvSpPr>
          <p:nvPr>
            <p:ph type="title" hasCustomPrompt="1"/>
          </p:nvPr>
        </p:nvSpPr>
        <p:spPr>
          <a:xfrm>
            <a:off x="1544638" y="500063"/>
            <a:ext cx="10515600" cy="1325562"/>
          </a:xfrm>
          <a:ln/>
        </p:spPr>
        <p:txBody>
          <a:bodyPr vert="horz" lIns="91440" tIns="45720" rIns="91440" bIns="45720" anchor="ctr" anchorCtr="0"/>
          <a:lstStyle/>
          <a:p>
            <a:r>
              <a:rPr lang="tr-TR" altLang="en-US" dirty="0">
                <a:hlinkClick r:id="rId2"/>
              </a:rPr>
              <a:t>Tefsir Anabilim Dalı</a:t>
            </a:r>
            <a:br>
              <a:rPr lang="tr-TR" altLang="en-US" dirty="0"/>
            </a:br>
            <a:endParaRPr lang="tr-TR" altLang="en-US" dirty="0"/>
          </a:p>
        </p:txBody>
      </p:sp>
      <p:pic>
        <p:nvPicPr>
          <p:cNvPr id="18434" name="İçerik Yer Tutucusu 3"/>
          <p:cNvPicPr>
            <a:picLocks noGrp="1" noChangeAspect="1"/>
          </p:cNvPicPr>
          <p:nvPr>
            <p:ph idx="1" hasCustomPrompt="1"/>
          </p:nvPr>
        </p:nvPicPr>
        <p:blipFill>
          <a:blip r:embed="rId3"/>
          <a:stretch>
            <a:fillRect/>
          </a:stretch>
        </p:blipFill>
        <p:spPr>
          <a:xfrm>
            <a:off x="0" y="1249363"/>
            <a:ext cx="6211888" cy="1152525"/>
          </a:xfrm>
          <a:ln/>
        </p:spPr>
      </p:pic>
      <p:pic>
        <p:nvPicPr>
          <p:cNvPr id="18435" name="Resim 4"/>
          <p:cNvPicPr>
            <a:picLocks noChangeAspect="1"/>
          </p:cNvPicPr>
          <p:nvPr/>
        </p:nvPicPr>
        <p:blipFill>
          <a:blip r:embed="rId4"/>
          <a:stretch>
            <a:fillRect/>
          </a:stretch>
        </p:blipFill>
        <p:spPr>
          <a:xfrm>
            <a:off x="0" y="2401888"/>
            <a:ext cx="6154738" cy="1152525"/>
          </a:xfrm>
          <a:prstGeom prst="rect">
            <a:avLst/>
          </a:prstGeom>
          <a:noFill/>
          <a:ln w="9525">
            <a:noFill/>
          </a:ln>
        </p:spPr>
      </p:pic>
      <p:pic>
        <p:nvPicPr>
          <p:cNvPr id="18436" name="Resim 5"/>
          <p:cNvPicPr>
            <a:picLocks noChangeAspect="1"/>
          </p:cNvPicPr>
          <p:nvPr/>
        </p:nvPicPr>
        <p:blipFill>
          <a:blip r:embed="rId5"/>
          <a:stretch>
            <a:fillRect/>
          </a:stretch>
        </p:blipFill>
        <p:spPr>
          <a:xfrm>
            <a:off x="0" y="3563938"/>
            <a:ext cx="6145213" cy="1143000"/>
          </a:xfrm>
          <a:prstGeom prst="rect">
            <a:avLst/>
          </a:prstGeom>
          <a:noFill/>
          <a:ln w="9525">
            <a:noFill/>
          </a:ln>
        </p:spPr>
      </p:pic>
      <p:pic>
        <p:nvPicPr>
          <p:cNvPr id="18437" name="Resim 7"/>
          <p:cNvPicPr>
            <a:picLocks noChangeAspect="1"/>
          </p:cNvPicPr>
          <p:nvPr/>
        </p:nvPicPr>
        <p:blipFill>
          <a:blip r:embed="rId6"/>
          <a:stretch>
            <a:fillRect/>
          </a:stretch>
        </p:blipFill>
        <p:spPr>
          <a:xfrm>
            <a:off x="6064250" y="2425700"/>
            <a:ext cx="6048375" cy="1104900"/>
          </a:xfrm>
          <a:prstGeom prst="rect">
            <a:avLst/>
          </a:prstGeom>
          <a:noFill/>
          <a:ln w="9525">
            <a:noFill/>
          </a:ln>
        </p:spPr>
      </p:pic>
      <p:pic>
        <p:nvPicPr>
          <p:cNvPr id="18438" name="Resim 8"/>
          <p:cNvPicPr>
            <a:picLocks noChangeAspect="1"/>
          </p:cNvPicPr>
          <p:nvPr/>
        </p:nvPicPr>
        <p:blipFill>
          <a:blip r:embed="rId7"/>
          <a:stretch>
            <a:fillRect/>
          </a:stretch>
        </p:blipFill>
        <p:spPr>
          <a:xfrm>
            <a:off x="6245225" y="1216025"/>
            <a:ext cx="5867400" cy="1154113"/>
          </a:xfrm>
          <a:prstGeom prst="rect">
            <a:avLst/>
          </a:prstGeom>
          <a:noFill/>
          <a:ln w="9525">
            <a:noFill/>
          </a:ln>
        </p:spPr>
      </p:pic>
      <p:pic>
        <p:nvPicPr>
          <p:cNvPr id="18439" name="Resim 2"/>
          <p:cNvPicPr>
            <a:picLocks noChangeAspect="1"/>
          </p:cNvPicPr>
          <p:nvPr/>
        </p:nvPicPr>
        <p:blipFill>
          <a:blip r:embed="rId8"/>
          <a:stretch>
            <a:fillRect/>
          </a:stretch>
        </p:blipFill>
        <p:spPr>
          <a:xfrm>
            <a:off x="6245225" y="3530600"/>
            <a:ext cx="5815013" cy="1123950"/>
          </a:xfrm>
          <a:prstGeom prst="rect">
            <a:avLst/>
          </a:prstGeom>
          <a:noFill/>
          <a:ln w="9525">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Unvan 1"/>
          <p:cNvSpPr>
            <a:spLocks noGrp="1"/>
          </p:cNvSpPr>
          <p:nvPr>
            <p:ph type="title" hasCustomPrompt="1"/>
          </p:nvPr>
        </p:nvSpPr>
        <p:spPr>
          <a:ln/>
        </p:spPr>
        <p:txBody>
          <a:bodyPr vert="horz" lIns="91440" tIns="45720" rIns="91440" bIns="45720" anchor="ctr" anchorCtr="0"/>
          <a:lstStyle/>
          <a:p>
            <a:r>
              <a:rPr lang="tr-TR" altLang="en-US" dirty="0">
                <a:hlinkClick r:id="rId2"/>
              </a:rPr>
              <a:t>Hadis Anabilim Dalı</a:t>
            </a:r>
            <a:br>
              <a:rPr lang="tr-TR" altLang="en-US" dirty="0"/>
            </a:br>
            <a:endParaRPr lang="tr-TR" altLang="en-US" dirty="0"/>
          </a:p>
        </p:txBody>
      </p:sp>
      <p:pic>
        <p:nvPicPr>
          <p:cNvPr id="19460" name="Resim 5"/>
          <p:cNvPicPr>
            <a:picLocks noChangeAspect="1"/>
          </p:cNvPicPr>
          <p:nvPr/>
        </p:nvPicPr>
        <p:blipFill>
          <a:blip r:embed="rId3"/>
          <a:stretch>
            <a:fillRect/>
          </a:stretch>
        </p:blipFill>
        <p:spPr>
          <a:xfrm>
            <a:off x="832485" y="3859485"/>
            <a:ext cx="5375084" cy="1041662"/>
          </a:xfrm>
          <a:prstGeom prst="rect">
            <a:avLst/>
          </a:prstGeom>
          <a:noFill/>
          <a:ln w="9525">
            <a:noFill/>
          </a:ln>
        </p:spPr>
      </p:pic>
      <p:pic>
        <p:nvPicPr>
          <p:cNvPr id="19462" name="Resim 7"/>
          <p:cNvPicPr>
            <a:picLocks noChangeAspect="1"/>
          </p:cNvPicPr>
          <p:nvPr/>
        </p:nvPicPr>
        <p:blipFill>
          <a:blip r:embed="rId4"/>
          <a:stretch>
            <a:fillRect/>
          </a:stretch>
        </p:blipFill>
        <p:spPr>
          <a:xfrm>
            <a:off x="869892" y="4964013"/>
            <a:ext cx="5388323" cy="1005894"/>
          </a:xfrm>
          <a:prstGeom prst="rect">
            <a:avLst/>
          </a:prstGeom>
          <a:noFill/>
          <a:ln w="9525">
            <a:noFill/>
          </a:ln>
        </p:spPr>
      </p:pic>
      <p:pic>
        <p:nvPicPr>
          <p:cNvPr id="3" name="Content Placeholder 2" descr="Ekran Görüntüsü (9)"/>
          <p:cNvPicPr>
            <a:picLocks noGrp="1" noChangeAspect="1"/>
          </p:cNvPicPr>
          <p:nvPr>
            <p:ph sz="half" idx="1"/>
          </p:nvPr>
        </p:nvPicPr>
        <p:blipFill>
          <a:blip r:embed="rId5"/>
          <a:stretch>
            <a:fillRect/>
          </a:stretch>
        </p:blipFill>
        <p:spPr>
          <a:xfrm>
            <a:off x="832485" y="1120775"/>
            <a:ext cx="2576195" cy="2680335"/>
          </a:xfrm>
          <a:prstGeom prst="rect">
            <a:avLst/>
          </a:prstGeom>
        </p:spPr>
      </p:pic>
      <p:pic>
        <p:nvPicPr>
          <p:cNvPr id="10" name="Content Placeholder 9" descr="Ekran Görüntüsü (7)"/>
          <p:cNvPicPr>
            <a:picLocks noGrp="1" noChangeAspect="1"/>
          </p:cNvPicPr>
          <p:nvPr>
            <p:ph sz="half" idx="2"/>
          </p:nvPr>
        </p:nvPicPr>
        <p:blipFill>
          <a:blip r:embed="rId6"/>
          <a:stretch>
            <a:fillRect/>
          </a:stretch>
        </p:blipFill>
        <p:spPr>
          <a:xfrm>
            <a:off x="4130229" y="1164081"/>
            <a:ext cx="1795083" cy="2580546"/>
          </a:xfrm>
          <a:prstGeom prst="rect">
            <a:avLst/>
          </a:prstGeom>
        </p:spPr>
      </p:pic>
      <p:pic>
        <p:nvPicPr>
          <p:cNvPr id="14" name="Picture 13" descr="Ekran Görüntüsü (11)"/>
          <p:cNvPicPr>
            <a:picLocks noChangeAspect="1"/>
          </p:cNvPicPr>
          <p:nvPr/>
        </p:nvPicPr>
        <p:blipFill>
          <a:blip r:embed="rId7"/>
          <a:stretch>
            <a:fillRect/>
          </a:stretch>
        </p:blipFill>
        <p:spPr>
          <a:xfrm>
            <a:off x="6844472" y="1170669"/>
            <a:ext cx="1790501" cy="2573958"/>
          </a:xfrm>
          <a:prstGeom prst="rect">
            <a:avLst/>
          </a:prstGeom>
        </p:spPr>
      </p:pic>
      <p:pic>
        <p:nvPicPr>
          <p:cNvPr id="6" name="Resim 5">
            <a:extLst>
              <a:ext uri="{FF2B5EF4-FFF2-40B4-BE49-F238E27FC236}">
                <a16:creationId xmlns:a16="http://schemas.microsoft.com/office/drawing/2014/main" id="{879CF395-E588-4B36-B319-97AA6C6431C4}"/>
              </a:ext>
            </a:extLst>
          </p:cNvPr>
          <p:cNvPicPr>
            <a:picLocks noChangeAspect="1"/>
          </p:cNvPicPr>
          <p:nvPr/>
        </p:nvPicPr>
        <p:blipFill>
          <a:blip r:embed="rId8"/>
          <a:stretch>
            <a:fillRect/>
          </a:stretch>
        </p:blipFill>
        <p:spPr>
          <a:xfrm>
            <a:off x="7037015" y="3801110"/>
            <a:ext cx="1665033" cy="2251957"/>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Unvan 1"/>
          <p:cNvSpPr>
            <a:spLocks noGrp="1"/>
          </p:cNvSpPr>
          <p:nvPr>
            <p:ph type="title" hasCustomPrompt="1"/>
          </p:nvPr>
        </p:nvSpPr>
        <p:spPr>
          <a:xfrm>
            <a:off x="1676400" y="868045"/>
            <a:ext cx="10515600" cy="338963"/>
          </a:xfrm>
          <a:ln/>
        </p:spPr>
        <p:txBody>
          <a:bodyPr vert="horz" lIns="91440" tIns="45720" rIns="91440" bIns="45720" anchor="ctr" anchorCtr="0"/>
          <a:lstStyle/>
          <a:p>
            <a:r>
              <a:rPr lang="tr-TR" sz="4000" u="sng">
                <a:solidFill>
                  <a:srgbClr val="0070C0"/>
                </a:solidFill>
              </a:rPr>
              <a:t>Kur'an-ı Kerim Okuma ve Kıraat İlmi </a:t>
            </a:r>
            <a:br>
              <a:rPr lang="tr-TR" sz="4000" u="sng">
                <a:solidFill>
                  <a:srgbClr val="0070C0"/>
                </a:solidFill>
              </a:rPr>
            </a:br>
            <a:r>
              <a:rPr lang="tr-TR" sz="4000" u="sng">
                <a:solidFill>
                  <a:srgbClr val="0070C0"/>
                </a:solidFill>
              </a:rPr>
              <a:t>Anabilim Dalı</a:t>
            </a:r>
            <a:endParaRPr lang="tr-TR" altLang="en-US" dirty="0"/>
          </a:p>
        </p:txBody>
      </p:sp>
      <p:pic>
        <p:nvPicPr>
          <p:cNvPr id="9" name="Resim 8">
            <a:extLst>
              <a:ext uri="{FF2B5EF4-FFF2-40B4-BE49-F238E27FC236}">
                <a16:creationId xmlns:a16="http://schemas.microsoft.com/office/drawing/2014/main" id="{15BE52A2-40A4-4C3E-8613-218D4894E0B7}"/>
              </a:ext>
            </a:extLst>
          </p:cNvPr>
          <p:cNvPicPr>
            <a:picLocks noChangeAspect="1"/>
          </p:cNvPicPr>
          <p:nvPr/>
        </p:nvPicPr>
        <p:blipFill>
          <a:blip r:embed="rId2"/>
          <a:stretch>
            <a:fillRect/>
          </a:stretch>
        </p:blipFill>
        <p:spPr>
          <a:xfrm>
            <a:off x="4122825" y="1770783"/>
            <a:ext cx="2571691" cy="3768345"/>
          </a:xfrm>
          <a:prstGeom prst="rect">
            <a:avLst/>
          </a:prstGeom>
        </p:spPr>
      </p:pic>
    </p:spTree>
    <p:extLst>
      <p:ext uri="{BB962C8B-B14F-4D97-AF65-F5344CB8AC3E}">
        <p14:creationId xmlns:p14="http://schemas.microsoft.com/office/powerpoint/2010/main" val="36424529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413" y="623888"/>
            <a:ext cx="6764338" cy="522288"/>
          </a:xfrm>
          <a:prstGeom prst="rect">
            <a:avLst/>
          </a:prstGeom>
          <a:noFill/>
        </p:spPr>
        <p:txBody>
          <a:bodyPr wrap="square" rtlCol="0">
            <a:spAutoFit/>
          </a:bodyPr>
          <a:lstStyle/>
          <a:p>
            <a:pPr fontAlgn="auto"/>
            <a:r>
              <a:rPr lang="tr-TR" sz="2800" b="1" noProof="1">
                <a:solidFill>
                  <a:srgbClr val="C00000"/>
                </a:solidFill>
                <a:effectLst>
                  <a:outerShdw blurRad="38100" dist="38100" dir="2700000" algn="tl">
                    <a:srgbClr val="000000">
                      <a:alpha val="43137"/>
                    </a:srgbClr>
                  </a:outerShdw>
                </a:effectLst>
                <a:latin typeface="Calibri" panose="020F0502020204030204" charset="0"/>
                <a:ea typeface="+mn-ea"/>
                <a:cs typeface="Calibri" panose="020F0502020204030204" charset="0"/>
              </a:rPr>
              <a:t>ÖĞRENCİLERİMİZ</a:t>
            </a:r>
            <a:endParaRPr lang="tr-TR" sz="2800" b="1" noProof="1">
              <a:solidFill>
                <a:srgbClr val="C00000"/>
              </a:solidFill>
              <a:effectLst>
                <a:outerShdw blurRad="38100" dist="38100" dir="2700000" algn="tl">
                  <a:srgbClr val="000000">
                    <a:alpha val="43137"/>
                  </a:srgbClr>
                </a:outerShdw>
              </a:effectLst>
              <a:latin typeface="Calibri" panose="020F0502020204030204" charset="0"/>
              <a:cs typeface="Calibri" panose="020F0502020204030204" charset="0"/>
            </a:endParaRPr>
          </a:p>
        </p:txBody>
      </p:sp>
      <p:pic>
        <p:nvPicPr>
          <p:cNvPr id="20482" name="Picture 2"/>
          <p:cNvPicPr>
            <a:picLocks noChangeAspect="1"/>
          </p:cNvPicPr>
          <p:nvPr/>
        </p:nvPicPr>
        <p:blipFill>
          <a:blip r:embed="rId2"/>
          <a:stretch>
            <a:fillRect/>
          </a:stretch>
        </p:blipFill>
        <p:spPr>
          <a:xfrm>
            <a:off x="2825750" y="2982913"/>
            <a:ext cx="9366250" cy="3095625"/>
          </a:xfrm>
          <a:prstGeom prst="rect">
            <a:avLst/>
          </a:prstGeom>
          <a:noFill/>
          <a:ln w="9525">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Unvan 1"/>
          <p:cNvSpPr>
            <a:spLocks noGrp="1"/>
          </p:cNvSpPr>
          <p:nvPr>
            <p:ph type="title" hasCustomPrompt="1"/>
          </p:nvPr>
        </p:nvSpPr>
        <p:spPr>
          <a:xfrm>
            <a:off x="1577975" y="207963"/>
            <a:ext cx="10515600" cy="1325562"/>
          </a:xfrm>
          <a:ln/>
        </p:spPr>
        <p:txBody>
          <a:bodyPr vert="horz" lIns="91440" tIns="45720" rIns="91440" bIns="45720" anchor="ctr" anchorCtr="0"/>
          <a:lstStyle/>
          <a:p>
            <a:r>
              <a:rPr lang="tr-TR" altLang="en-US"/>
              <a:t>Fakülte Koordinatörlükleri</a:t>
            </a:r>
            <a:endParaRPr lang="tr-TR" altLang="en-US" dirty="0"/>
          </a:p>
        </p:txBody>
      </p:sp>
      <p:sp>
        <p:nvSpPr>
          <p:cNvPr id="3" name="İçerik Yer Tutucusu 2"/>
          <p:cNvSpPr>
            <a:spLocks noGrp="1"/>
          </p:cNvSpPr>
          <p:nvPr>
            <p:ph idx="1" hasCustomPrompt="1"/>
          </p:nvPr>
        </p:nvSpPr>
        <p:spPr>
          <a:xfrm>
            <a:off x="838200" y="1668463"/>
            <a:ext cx="11255375" cy="4351338"/>
          </a:xfrm>
        </p:spPr>
        <p:txBody>
          <a:bodyPr/>
          <a:lstStyle/>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r>
              <a:rPr kumimoji="0" lang="tr-TR" sz="2800" b="0" i="0" u="none" strike="noStrike" kern="1200" cap="none" spc="0" normalizeH="0" baseline="0" noProof="1">
                <a:solidFill>
                  <a:schemeClr val="tx1"/>
                </a:solidFill>
                <a:latin typeface="+mn-lt"/>
                <a:ea typeface="+mn-ea"/>
                <a:cs typeface="+mn-cs"/>
              </a:rPr>
              <a:t>Erasmus+                                                (</a:t>
            </a:r>
            <a:r>
              <a:rPr kumimoji="0" lang="tr-TR" sz="2800" b="0" i="0" u="none" strike="noStrike" kern="1200" cap="none" spc="0" normalizeH="0" baseline="0" noProof="1">
                <a:solidFill>
                  <a:srgbClr val="FF0000"/>
                </a:solidFill>
                <a:latin typeface="+mn-lt"/>
                <a:ea typeface="+mn-ea"/>
                <a:cs typeface="+mn-cs"/>
              </a:rPr>
              <a:t>Dr. Öğr. Üyesi Fatih EROĞLAN</a:t>
            </a:r>
            <a:r>
              <a:rPr kumimoji="0" lang="tr-TR" sz="2800" b="0" i="0" u="none" strike="noStrike" kern="1200" cap="none" spc="0" normalizeH="0" baseline="0" noProof="1">
                <a:solidFill>
                  <a:schemeClr val="tx1"/>
                </a:solidFill>
                <a:latin typeface="+mn-lt"/>
                <a:ea typeface="+mn-ea"/>
                <a:cs typeface="+mn-cs"/>
              </a:rPr>
              <a:t>)</a:t>
            </a:r>
          </a:p>
          <a:p>
            <a:pPr marL="0" marR="0" indent="0" algn="l" defTabSz="914400" rtl="0" eaLnBrk="1" fontAlgn="auto" latinLnBrk="0" hangingPunct="1">
              <a:lnSpc>
                <a:spcPct val="90000"/>
              </a:lnSpc>
              <a:spcBef>
                <a:spcPts val="1000"/>
              </a:spcBef>
              <a:spcAft>
                <a:spcPct val="0"/>
              </a:spcAft>
              <a:buClrTx/>
              <a:buSzTx/>
              <a:buFont typeface="Arial" panose="020B0604020202020204" pitchFamily="34" charset="0"/>
              <a:buNone/>
            </a:pPr>
            <a:endParaRPr kumimoji="0" lang="tr-TR" sz="2800" b="0" i="0" u="none" strike="noStrike" kern="1200" cap="none" spc="0" normalizeH="0" baseline="0" noProof="1">
              <a:solidFill>
                <a:schemeClr val="tx1"/>
              </a:solidFill>
              <a:latin typeface="+mn-lt"/>
              <a:ea typeface="+mn-ea"/>
              <a:cs typeface="+mn-cs"/>
            </a:endParaRPr>
          </a:p>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r>
              <a:rPr kumimoji="0" lang="tr-TR" sz="2800" b="0" i="0" u="none" strike="noStrike" kern="1200" cap="none" spc="0" normalizeH="0" baseline="0" noProof="1">
                <a:solidFill>
                  <a:schemeClr val="tx1"/>
                </a:solidFill>
                <a:latin typeface="+mn-lt"/>
                <a:ea typeface="+mn-ea"/>
                <a:cs typeface="+mn-cs"/>
              </a:rPr>
              <a:t>Mevlana Değişim Programı                 (</a:t>
            </a:r>
            <a:r>
              <a:rPr kumimoji="0" lang="tr-TR" sz="2800" b="0" i="0" u="none" strike="noStrike" kern="1200" cap="none" spc="0" normalizeH="0" baseline="0" noProof="1">
                <a:solidFill>
                  <a:srgbClr val="FF0000"/>
                </a:solidFill>
                <a:latin typeface="+mn-lt"/>
                <a:ea typeface="+mn-ea"/>
                <a:cs typeface="+mn-cs"/>
              </a:rPr>
              <a:t>Dr. Öğr. Üyesi Mehmet Macit SEVGİLİ</a:t>
            </a:r>
            <a:r>
              <a:rPr kumimoji="0" lang="tr-TR" sz="2800" b="0" i="0" u="none" strike="noStrike" kern="1200" cap="none" spc="0" normalizeH="0" baseline="0" noProof="1">
                <a:solidFill>
                  <a:schemeClr val="tx1"/>
                </a:solidFill>
                <a:latin typeface="+mn-lt"/>
                <a:ea typeface="+mn-ea"/>
                <a:cs typeface="+mn-cs"/>
              </a:rPr>
              <a:t>)</a:t>
            </a:r>
          </a:p>
          <a:p>
            <a:pPr marL="0" marR="0" indent="0" algn="l" defTabSz="914400" rtl="0" eaLnBrk="1" fontAlgn="auto" latinLnBrk="0" hangingPunct="1">
              <a:lnSpc>
                <a:spcPct val="90000"/>
              </a:lnSpc>
              <a:spcBef>
                <a:spcPts val="1000"/>
              </a:spcBef>
              <a:spcAft>
                <a:spcPct val="0"/>
              </a:spcAft>
              <a:buClrTx/>
              <a:buSzTx/>
              <a:buFont typeface="Arial" panose="020B0604020202020204" pitchFamily="34" charset="0"/>
              <a:buNone/>
            </a:pPr>
            <a:endParaRPr kumimoji="0" lang="tr-TR" sz="2800" b="0" i="0" u="none" strike="noStrike" kern="1200" cap="none" spc="0" normalizeH="0" baseline="0" noProof="1">
              <a:solidFill>
                <a:schemeClr val="tx1"/>
              </a:solidFill>
              <a:latin typeface="+mn-lt"/>
              <a:ea typeface="+mn-ea"/>
              <a:cs typeface="+mn-cs"/>
            </a:endParaRPr>
          </a:p>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r>
              <a:rPr kumimoji="0" lang="tr-TR" sz="2800" b="0" i="0" u="none" strike="noStrike" kern="1200" cap="none" spc="0" normalizeH="0" baseline="0" noProof="1">
                <a:solidFill>
                  <a:schemeClr val="tx1"/>
                </a:solidFill>
                <a:latin typeface="+mn-lt"/>
                <a:ea typeface="+mn-ea"/>
                <a:cs typeface="+mn-cs"/>
              </a:rPr>
              <a:t>Farabi Değişim Programı                      (</a:t>
            </a:r>
            <a:r>
              <a:rPr kumimoji="0" lang="tr-TR" sz="2800" b="0" i="0" u="none" strike="noStrike" kern="1200" cap="none" spc="0" normalizeH="0" baseline="0" noProof="1">
                <a:solidFill>
                  <a:srgbClr val="FF0000"/>
                </a:solidFill>
                <a:latin typeface="+mn-lt"/>
                <a:ea typeface="+mn-ea"/>
                <a:cs typeface="+mn-cs"/>
              </a:rPr>
              <a:t>Ar. Gör. Yunus SANIR</a:t>
            </a:r>
            <a:r>
              <a:rPr kumimoji="0" lang="tr-TR" sz="2800" b="0" i="0" u="none" strike="noStrike" kern="1200" cap="none" spc="0" normalizeH="0" baseline="0" noProof="1">
                <a:solidFill>
                  <a:schemeClr val="tx1"/>
                </a:solidFill>
                <a:latin typeface="+mn-lt"/>
                <a:ea typeface="+mn-ea"/>
                <a:cs typeface="+mn-cs"/>
              </a:rPr>
              <a:t>)</a:t>
            </a:r>
          </a:p>
          <a:p>
            <a:pPr marL="0" marR="0" indent="0" algn="l" defTabSz="914400" rtl="0" eaLnBrk="1" fontAlgn="auto" latinLnBrk="0" hangingPunct="1">
              <a:lnSpc>
                <a:spcPct val="90000"/>
              </a:lnSpc>
              <a:spcBef>
                <a:spcPts val="1000"/>
              </a:spcBef>
              <a:spcAft>
                <a:spcPct val="0"/>
              </a:spcAft>
              <a:buClrTx/>
              <a:buSzTx/>
              <a:buFont typeface="Arial" panose="020B0604020202020204" pitchFamily="34" charset="0"/>
              <a:buNone/>
            </a:pPr>
            <a:endParaRPr kumimoji="0" lang="tr-TR" sz="2800" b="0" i="0" u="none" strike="noStrike" kern="1200" cap="none" spc="0" normalizeH="0" baseline="0" noProof="1">
              <a:solidFill>
                <a:schemeClr val="tx1"/>
              </a:solidFill>
              <a:latin typeface="+mn-lt"/>
              <a:ea typeface="+mn-ea"/>
              <a:cs typeface="+mn-cs"/>
            </a:endParaRPr>
          </a:p>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r>
              <a:rPr kumimoji="0" lang="tr-TR" sz="2800" b="0" i="0" u="none" strike="noStrike" kern="1200" cap="none" spc="0" normalizeH="0" baseline="0" noProof="1">
                <a:solidFill>
                  <a:schemeClr val="tx1"/>
                </a:solidFill>
                <a:latin typeface="+mn-lt"/>
                <a:ea typeface="+mn-ea"/>
                <a:cs typeface="+mn-cs"/>
              </a:rPr>
              <a:t>Uluslararası İlişkiler Koordinatörlüğü (</a:t>
            </a:r>
            <a:r>
              <a:rPr kumimoji="0" lang="tr-TR" sz="2800" b="0" i="0" u="none" strike="noStrike" kern="1200" cap="none" spc="0" normalizeH="0" baseline="0" noProof="1">
                <a:solidFill>
                  <a:srgbClr val="FF0000"/>
                </a:solidFill>
                <a:latin typeface="+mn-lt"/>
                <a:ea typeface="+mn-ea"/>
                <a:cs typeface="+mn-cs"/>
              </a:rPr>
              <a:t>Dr. Öğr. Üyesi İlyas ERPAY</a:t>
            </a:r>
            <a:r>
              <a:rPr kumimoji="0" lang="tr-TR" sz="2800" b="0" i="0" u="none" strike="noStrike" kern="1200" cap="none" spc="0" normalizeH="0" baseline="0" noProof="1">
                <a:solidFill>
                  <a:schemeClr val="tx1"/>
                </a:solidFill>
                <a:latin typeface="+mn-lt"/>
                <a:ea typeface="+mn-ea"/>
                <a:cs typeface="+mn-cs"/>
              </a:rPr>
              <a:t>)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Metin kutusu 1"/>
          <p:cNvSpPr txBox="1"/>
          <p:nvPr/>
        </p:nvSpPr>
        <p:spPr>
          <a:xfrm>
            <a:off x="1776413" y="582613"/>
            <a:ext cx="6764337" cy="584200"/>
          </a:xfrm>
          <a:prstGeom prst="rect">
            <a:avLst/>
          </a:prstGeom>
          <a:noFill/>
          <a:ln w="9525">
            <a:noFill/>
          </a:ln>
        </p:spPr>
        <p:txBody>
          <a:bodyPr wrap="square" anchor="t" anchorCtr="0">
            <a:spAutoFit/>
          </a:bodyPr>
          <a:lstStyle/>
          <a:p>
            <a:r>
              <a:rPr lang="tr-TR" altLang="en-US" sz="3200" b="1" dirty="0">
                <a:latin typeface="Calibri" panose="020F0502020204030204" charset="0"/>
              </a:rPr>
              <a:t>Öğrenci Sayımızın Yıllara Göre Değişimi</a:t>
            </a:r>
          </a:p>
        </p:txBody>
      </p:sp>
      <p:graphicFrame>
        <p:nvGraphicFramePr>
          <p:cNvPr id="3" name="Tablo 2"/>
          <p:cNvGraphicFramePr>
            <a:graphicFrameLocks noGrp="1"/>
          </p:cNvGraphicFramePr>
          <p:nvPr/>
        </p:nvGraphicFramePr>
        <p:xfrm>
          <a:off x="1258888" y="1276350"/>
          <a:ext cx="9767759" cy="4210623"/>
        </p:xfrm>
        <a:graphic>
          <a:graphicData uri="http://schemas.openxmlformats.org/drawingml/2006/table">
            <a:tbl>
              <a:tblPr firstRow="1" firstCol="1" lastRow="1" lastCol="1" bandRow="1" bandCol="1">
                <a:tableStyleId>{17292A2E-F333-43FB-9621-5CBBE7FDCDCB}</a:tableStyleId>
              </a:tblPr>
              <a:tblGrid>
                <a:gridCol w="3139199">
                  <a:extLst>
                    <a:ext uri="{9D8B030D-6E8A-4147-A177-3AD203B41FA5}">
                      <a16:colId xmlns:a16="http://schemas.microsoft.com/office/drawing/2014/main" val="20000"/>
                    </a:ext>
                  </a:extLst>
                </a:gridCol>
                <a:gridCol w="1649334">
                  <a:extLst>
                    <a:ext uri="{9D8B030D-6E8A-4147-A177-3AD203B41FA5}">
                      <a16:colId xmlns:a16="http://schemas.microsoft.com/office/drawing/2014/main" val="20001"/>
                    </a:ext>
                  </a:extLst>
                </a:gridCol>
                <a:gridCol w="1649334">
                  <a:extLst>
                    <a:ext uri="{9D8B030D-6E8A-4147-A177-3AD203B41FA5}">
                      <a16:colId xmlns:a16="http://schemas.microsoft.com/office/drawing/2014/main" val="20002"/>
                    </a:ext>
                  </a:extLst>
                </a:gridCol>
                <a:gridCol w="1678328">
                  <a:extLst>
                    <a:ext uri="{9D8B030D-6E8A-4147-A177-3AD203B41FA5}">
                      <a16:colId xmlns:a16="http://schemas.microsoft.com/office/drawing/2014/main" val="20003"/>
                    </a:ext>
                  </a:extLst>
                </a:gridCol>
                <a:gridCol w="1651564">
                  <a:extLst>
                    <a:ext uri="{9D8B030D-6E8A-4147-A177-3AD203B41FA5}">
                      <a16:colId xmlns:a16="http://schemas.microsoft.com/office/drawing/2014/main" val="20004"/>
                    </a:ext>
                  </a:extLst>
                </a:gridCol>
              </a:tblGrid>
              <a:tr h="1012119">
                <a:tc gridSpan="5">
                  <a:txBody>
                    <a:bodyPr/>
                    <a:lstStyle>
                      <a:lvl1pPr marL="0" algn="l" defTabSz="914400" rtl="0" eaLnBrk="1" latinLnBrk="0" hangingPunct="1">
                        <a:defRPr sz="1800" b="1" kern="1200">
                          <a:solidFill>
                            <a:schemeClr val="bg1"/>
                          </a:solidFill>
                          <a:latin typeface="Gill Sans MT" panose="020B0502020104020203"/>
                        </a:defRPr>
                      </a:lvl1pPr>
                      <a:lvl2pPr marL="457200" algn="l" defTabSz="914400" rtl="0" eaLnBrk="1" latinLnBrk="0" hangingPunct="1">
                        <a:defRPr sz="1800" b="1" kern="1200">
                          <a:solidFill>
                            <a:schemeClr val="bg1"/>
                          </a:solidFill>
                          <a:latin typeface="Gill Sans MT" panose="020B0502020104020203"/>
                        </a:defRPr>
                      </a:lvl2pPr>
                      <a:lvl3pPr marL="914400" algn="l" defTabSz="914400" rtl="0" eaLnBrk="1" latinLnBrk="0" hangingPunct="1">
                        <a:defRPr sz="1800" b="1" kern="1200">
                          <a:solidFill>
                            <a:schemeClr val="bg1"/>
                          </a:solidFill>
                          <a:latin typeface="Gill Sans MT" panose="020B0502020104020203"/>
                        </a:defRPr>
                      </a:lvl3pPr>
                      <a:lvl4pPr marL="1371600" algn="l" defTabSz="914400" rtl="0" eaLnBrk="1" latinLnBrk="0" hangingPunct="1">
                        <a:defRPr sz="1800" b="1" kern="1200">
                          <a:solidFill>
                            <a:schemeClr val="bg1"/>
                          </a:solidFill>
                          <a:latin typeface="Gill Sans MT" panose="020B0502020104020203"/>
                        </a:defRPr>
                      </a:lvl4pPr>
                      <a:lvl5pPr marL="1828800" algn="l" defTabSz="914400" rtl="0" eaLnBrk="1" latinLnBrk="0" hangingPunct="1">
                        <a:defRPr sz="1800" b="1" kern="1200">
                          <a:solidFill>
                            <a:schemeClr val="bg1"/>
                          </a:solidFill>
                          <a:latin typeface="Gill Sans MT" panose="020B0502020104020203"/>
                        </a:defRPr>
                      </a:lvl5pPr>
                      <a:lvl6pPr marL="2286000" algn="l" defTabSz="914400" rtl="0" eaLnBrk="1" latinLnBrk="0" hangingPunct="1">
                        <a:defRPr sz="1800" b="1" kern="1200">
                          <a:solidFill>
                            <a:schemeClr val="bg1"/>
                          </a:solidFill>
                          <a:latin typeface="Gill Sans MT" panose="020B0502020104020203"/>
                        </a:defRPr>
                      </a:lvl6pPr>
                      <a:lvl7pPr marL="2743200" algn="l" defTabSz="914400" rtl="0" eaLnBrk="1" latinLnBrk="0" hangingPunct="1">
                        <a:defRPr sz="1800" b="1" kern="1200">
                          <a:solidFill>
                            <a:schemeClr val="bg1"/>
                          </a:solidFill>
                          <a:latin typeface="Gill Sans MT" panose="020B0502020104020203"/>
                        </a:defRPr>
                      </a:lvl7pPr>
                      <a:lvl8pPr marL="3200400" algn="l" defTabSz="914400" rtl="0" eaLnBrk="1" latinLnBrk="0" hangingPunct="1">
                        <a:defRPr sz="1800" b="1" kern="1200">
                          <a:solidFill>
                            <a:schemeClr val="bg1"/>
                          </a:solidFill>
                          <a:latin typeface="Gill Sans MT" panose="020B0502020104020203"/>
                        </a:defRPr>
                      </a:lvl8pPr>
                      <a:lvl9pPr marL="3657600" algn="l" defTabSz="914400" rtl="0" eaLnBrk="1" latinLnBrk="0" hangingPunct="1">
                        <a:defRPr sz="1800" b="1" kern="1200">
                          <a:solidFill>
                            <a:schemeClr val="bg1"/>
                          </a:solidFill>
                          <a:latin typeface="Gill Sans MT" panose="020B0502020104020203"/>
                        </a:defRPr>
                      </a:lvl9pPr>
                    </a:lstStyle>
                    <a:p>
                      <a:pPr marL="1374140" algn="l">
                        <a:spcBef>
                          <a:spcPts val="330"/>
                        </a:spcBef>
                        <a:spcAft>
                          <a:spcPts val="0"/>
                        </a:spcAft>
                      </a:pPr>
                      <a:r>
                        <a:rPr lang="tr-TR" sz="2800" dirty="0">
                          <a:effectLst/>
                        </a:rPr>
                        <a:t>Yıllara Göre Öğrenci Sayıları </a:t>
                      </a:r>
                      <a:endParaRPr lang="tr-TR" sz="2400" dirty="0">
                        <a:effectLst/>
                        <a:latin typeface="Times New Roman" panose="02020603050405020304"/>
                        <a:ea typeface="Times New Roman" panose="02020603050405020304"/>
                      </a:endParaRPr>
                    </a:p>
                  </a:txBody>
                  <a:tcPr marL="0" marR="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720725">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marL="318770" algn="ctr">
                        <a:lnSpc>
                          <a:spcPct val="150000"/>
                        </a:lnSpc>
                        <a:spcAft>
                          <a:spcPts val="0"/>
                        </a:spcAft>
                      </a:pPr>
                      <a:r>
                        <a:rPr lang="tr-TR" sz="2400" dirty="0">
                          <a:effectLst/>
                        </a:rPr>
                        <a:t>Birim/Bölüm Adı</a:t>
                      </a:r>
                      <a:endParaRPr lang="tr-TR" sz="2000" dirty="0">
                        <a:effectLst/>
                        <a:latin typeface="Times New Roman" panose="02020603050405020304"/>
                        <a:ea typeface="Times New Roman" panose="02020603050405020304"/>
                      </a:endParaRPr>
                    </a:p>
                  </a:txBody>
                  <a:tcPr marL="0" marR="0" marT="0" marB="0"/>
                </a:tc>
                <a:tc>
                  <a:txBody>
                    <a:bodyPr/>
                    <a:lstStyle>
                      <a:lvl1pPr marL="0" algn="l" defTabSz="914400" rtl="0" eaLnBrk="1" latinLnBrk="0" hangingPunct="1">
                        <a:defRPr sz="1800" kern="1200">
                          <a:solidFill>
                            <a:schemeClr val="tx1"/>
                          </a:solidFill>
                          <a:latin typeface="Gill Sans MT" panose="020B0502020104020203"/>
                        </a:defRPr>
                      </a:lvl1pPr>
                      <a:lvl2pPr marL="457200" algn="l" defTabSz="914400" rtl="0" eaLnBrk="1" latinLnBrk="0" hangingPunct="1">
                        <a:defRPr sz="1800" kern="1200">
                          <a:solidFill>
                            <a:schemeClr val="tx1"/>
                          </a:solidFill>
                          <a:latin typeface="Gill Sans MT" panose="020B0502020104020203"/>
                        </a:defRPr>
                      </a:lvl2pPr>
                      <a:lvl3pPr marL="914400" algn="l" defTabSz="914400" rtl="0" eaLnBrk="1" latinLnBrk="0" hangingPunct="1">
                        <a:defRPr sz="1800" kern="1200">
                          <a:solidFill>
                            <a:schemeClr val="tx1"/>
                          </a:solidFill>
                          <a:latin typeface="Gill Sans MT" panose="020B0502020104020203"/>
                        </a:defRPr>
                      </a:lvl3pPr>
                      <a:lvl4pPr marL="1371600" algn="l" defTabSz="914400" rtl="0" eaLnBrk="1" latinLnBrk="0" hangingPunct="1">
                        <a:defRPr sz="1800" kern="1200">
                          <a:solidFill>
                            <a:schemeClr val="tx1"/>
                          </a:solidFill>
                          <a:latin typeface="Gill Sans MT" panose="020B0502020104020203"/>
                        </a:defRPr>
                      </a:lvl4pPr>
                      <a:lvl5pPr marL="1828800" algn="l" defTabSz="914400" rtl="0" eaLnBrk="1" latinLnBrk="0" hangingPunct="1">
                        <a:defRPr sz="1800" kern="1200">
                          <a:solidFill>
                            <a:schemeClr val="tx1"/>
                          </a:solidFill>
                          <a:latin typeface="Gill Sans MT" panose="020B0502020104020203"/>
                        </a:defRPr>
                      </a:lvl5pPr>
                      <a:lvl6pPr marL="2286000" algn="l" defTabSz="914400" rtl="0" eaLnBrk="1" latinLnBrk="0" hangingPunct="1">
                        <a:defRPr sz="1800" kern="1200">
                          <a:solidFill>
                            <a:schemeClr val="tx1"/>
                          </a:solidFill>
                          <a:latin typeface="Gill Sans MT" panose="020B0502020104020203"/>
                        </a:defRPr>
                      </a:lvl6pPr>
                      <a:lvl7pPr marL="2743200" algn="l" defTabSz="914400" rtl="0" eaLnBrk="1" latinLnBrk="0" hangingPunct="1">
                        <a:defRPr sz="1800" kern="1200">
                          <a:solidFill>
                            <a:schemeClr val="tx1"/>
                          </a:solidFill>
                          <a:latin typeface="Gill Sans MT" panose="020B0502020104020203"/>
                        </a:defRPr>
                      </a:lvl7pPr>
                      <a:lvl8pPr marL="3200400" algn="l" defTabSz="914400" rtl="0" eaLnBrk="1" latinLnBrk="0" hangingPunct="1">
                        <a:defRPr sz="1800" kern="1200">
                          <a:solidFill>
                            <a:schemeClr val="tx1"/>
                          </a:solidFill>
                          <a:latin typeface="Gill Sans MT" panose="020B0502020104020203"/>
                        </a:defRPr>
                      </a:lvl8pPr>
                      <a:lvl9pPr marL="3657600" algn="l" defTabSz="914400" rtl="0" eaLnBrk="1" latinLnBrk="0" hangingPunct="1">
                        <a:defRPr sz="1800" kern="1200">
                          <a:solidFill>
                            <a:schemeClr val="tx1"/>
                          </a:solidFill>
                          <a:latin typeface="Gill Sans MT" panose="020B0502020104020203"/>
                        </a:defRPr>
                      </a:lvl9pPr>
                    </a:lstStyle>
                    <a:p>
                      <a:pPr marL="289560" algn="ctr">
                        <a:lnSpc>
                          <a:spcPct val="150000"/>
                        </a:lnSpc>
                        <a:spcAft>
                          <a:spcPts val="0"/>
                        </a:spcAft>
                      </a:pPr>
                      <a:r>
                        <a:rPr lang="tr-TR" sz="2800" b="1" dirty="0">
                          <a:solidFill>
                            <a:srgbClr val="C00000"/>
                          </a:solidFill>
                          <a:effectLst/>
                          <a:latin typeface="Arial Rounded MT Bold" panose="020F0704030504030204" pitchFamily="34" charset="0"/>
                        </a:rPr>
                        <a:t>2018</a:t>
                      </a:r>
                      <a:endParaRPr lang="tr-TR" sz="2400" b="1" dirty="0">
                        <a:solidFill>
                          <a:srgbClr val="C00000"/>
                        </a:solidFill>
                        <a:effectLst/>
                        <a:latin typeface="Arial Rounded MT Bold" panose="020F0704030504030204" pitchFamily="34" charset="0"/>
                        <a:ea typeface="Times New Roman" panose="02020603050405020304"/>
                      </a:endParaRP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marL="289560" algn="ctr">
                        <a:lnSpc>
                          <a:spcPct val="150000"/>
                        </a:lnSpc>
                        <a:spcAft>
                          <a:spcPts val="0"/>
                        </a:spcAft>
                      </a:pPr>
                      <a:r>
                        <a:rPr lang="tr-TR" sz="2800" b="1" dirty="0">
                          <a:solidFill>
                            <a:srgbClr val="C00000"/>
                          </a:solidFill>
                          <a:effectLst/>
                          <a:latin typeface="Arial Rounded MT Bold" panose="020F0704030504030204" pitchFamily="34" charset="0"/>
                        </a:rPr>
                        <a:t>2019</a:t>
                      </a:r>
                      <a:endParaRPr lang="tr-TR" sz="2400" b="1" dirty="0">
                        <a:solidFill>
                          <a:srgbClr val="C00000"/>
                        </a:solidFill>
                        <a:effectLst/>
                        <a:latin typeface="Arial Rounded MT Bold" panose="020F0704030504030204" pitchFamily="34" charset="0"/>
                        <a:ea typeface="Times New Roman" panose="02020603050405020304"/>
                      </a:endParaRP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marL="289560" algn="ctr">
                        <a:lnSpc>
                          <a:spcPct val="150000"/>
                        </a:lnSpc>
                        <a:spcAft>
                          <a:spcPts val="0"/>
                        </a:spcAft>
                      </a:pPr>
                      <a:r>
                        <a:rPr lang="tr-TR" sz="2800" b="1" dirty="0">
                          <a:solidFill>
                            <a:srgbClr val="C00000"/>
                          </a:solidFill>
                          <a:effectLst/>
                          <a:latin typeface="Arial Rounded MT Bold" panose="020F0704030504030204" pitchFamily="34" charset="0"/>
                        </a:rPr>
                        <a:t>2020</a:t>
                      </a:r>
                      <a:endParaRPr lang="tr-TR" sz="2400" b="1" dirty="0">
                        <a:solidFill>
                          <a:srgbClr val="C00000"/>
                        </a:solidFill>
                        <a:effectLst/>
                        <a:latin typeface="Arial Rounded MT Bold" panose="020F0704030504030204" pitchFamily="34" charset="0"/>
                        <a:ea typeface="Times New Roman" panose="02020603050405020304"/>
                      </a:endParaRP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marL="289560" algn="ctr">
                        <a:lnSpc>
                          <a:spcPct val="150000"/>
                        </a:lnSpc>
                        <a:spcAft>
                          <a:spcPts val="0"/>
                        </a:spcAft>
                      </a:pPr>
                      <a:r>
                        <a:rPr lang="tr-TR" sz="2400" b="1" dirty="0">
                          <a:solidFill>
                            <a:srgbClr val="C00000"/>
                          </a:solidFill>
                          <a:effectLst/>
                          <a:latin typeface="Arial Rounded MT Bold" panose="020F0704030504030204" pitchFamily="34" charset="0"/>
                          <a:ea typeface="Times New Roman" panose="02020603050405020304"/>
                        </a:rPr>
                        <a:t>2021</a:t>
                      </a:r>
                    </a:p>
                  </a:txBody>
                  <a:tcPr marL="0" marR="0" marT="0" marB="0"/>
                </a:tc>
                <a:extLst>
                  <a:ext uri="{0D108BD9-81ED-4DB2-BD59-A6C34878D82A}">
                    <a16:rowId xmlns:a16="http://schemas.microsoft.com/office/drawing/2014/main" val="10001"/>
                  </a:ext>
                </a:extLst>
              </a:tr>
              <a:tr h="871281">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000" dirty="0">
                          <a:effectLst/>
                        </a:rPr>
                        <a:t> İlahiyat</a:t>
                      </a:r>
                      <a:endParaRPr lang="tr-TR" sz="2000" dirty="0">
                        <a:effectLst/>
                        <a:latin typeface="Times New Roman" panose="02020603050405020304"/>
                        <a:ea typeface="Times New Roman" panose="02020603050405020304"/>
                      </a:endParaRPr>
                    </a:p>
                  </a:txBody>
                  <a:tcPr marL="0" marR="0" marT="0" marB="0"/>
                </a:tc>
                <a:tc>
                  <a:txBody>
                    <a:bodyPr/>
                    <a:lstStyle>
                      <a:lvl1pPr marL="0" algn="l" defTabSz="914400" rtl="0" eaLnBrk="1" latinLnBrk="0" hangingPunct="1">
                        <a:defRPr sz="1800" kern="1200">
                          <a:solidFill>
                            <a:schemeClr val="tx1"/>
                          </a:solidFill>
                          <a:latin typeface="Gill Sans MT" panose="020B0502020104020203"/>
                        </a:defRPr>
                      </a:lvl1pPr>
                      <a:lvl2pPr marL="457200" algn="l" defTabSz="914400" rtl="0" eaLnBrk="1" latinLnBrk="0" hangingPunct="1">
                        <a:defRPr sz="1800" kern="1200">
                          <a:solidFill>
                            <a:schemeClr val="tx1"/>
                          </a:solidFill>
                          <a:latin typeface="Gill Sans MT" panose="020B0502020104020203"/>
                        </a:defRPr>
                      </a:lvl2pPr>
                      <a:lvl3pPr marL="914400" algn="l" defTabSz="914400" rtl="0" eaLnBrk="1" latinLnBrk="0" hangingPunct="1">
                        <a:defRPr sz="1800" kern="1200">
                          <a:solidFill>
                            <a:schemeClr val="tx1"/>
                          </a:solidFill>
                          <a:latin typeface="Gill Sans MT" panose="020B0502020104020203"/>
                        </a:defRPr>
                      </a:lvl3pPr>
                      <a:lvl4pPr marL="1371600" algn="l" defTabSz="914400" rtl="0" eaLnBrk="1" latinLnBrk="0" hangingPunct="1">
                        <a:defRPr sz="1800" kern="1200">
                          <a:solidFill>
                            <a:schemeClr val="tx1"/>
                          </a:solidFill>
                          <a:latin typeface="Gill Sans MT" panose="020B0502020104020203"/>
                        </a:defRPr>
                      </a:lvl4pPr>
                      <a:lvl5pPr marL="1828800" algn="l" defTabSz="914400" rtl="0" eaLnBrk="1" latinLnBrk="0" hangingPunct="1">
                        <a:defRPr sz="1800" kern="1200">
                          <a:solidFill>
                            <a:schemeClr val="tx1"/>
                          </a:solidFill>
                          <a:latin typeface="Gill Sans MT" panose="020B0502020104020203"/>
                        </a:defRPr>
                      </a:lvl5pPr>
                      <a:lvl6pPr marL="2286000" algn="l" defTabSz="914400" rtl="0" eaLnBrk="1" latinLnBrk="0" hangingPunct="1">
                        <a:defRPr sz="1800" kern="1200">
                          <a:solidFill>
                            <a:schemeClr val="tx1"/>
                          </a:solidFill>
                          <a:latin typeface="Gill Sans MT" panose="020B0502020104020203"/>
                        </a:defRPr>
                      </a:lvl6pPr>
                      <a:lvl7pPr marL="2743200" algn="l" defTabSz="914400" rtl="0" eaLnBrk="1" latinLnBrk="0" hangingPunct="1">
                        <a:defRPr sz="1800" kern="1200">
                          <a:solidFill>
                            <a:schemeClr val="tx1"/>
                          </a:solidFill>
                          <a:latin typeface="Gill Sans MT" panose="020B0502020104020203"/>
                        </a:defRPr>
                      </a:lvl7pPr>
                      <a:lvl8pPr marL="3200400" algn="l" defTabSz="914400" rtl="0" eaLnBrk="1" latinLnBrk="0" hangingPunct="1">
                        <a:defRPr sz="1800" kern="1200">
                          <a:solidFill>
                            <a:schemeClr val="tx1"/>
                          </a:solidFill>
                          <a:latin typeface="Gill Sans MT" panose="020B0502020104020203"/>
                        </a:defRPr>
                      </a:lvl8pPr>
                      <a:lvl9pPr marL="3657600" algn="l" defTabSz="914400" rtl="0" eaLnBrk="1" latinLnBrk="0" hangingPunct="1">
                        <a:defRPr sz="1800" kern="1200">
                          <a:solidFill>
                            <a:schemeClr val="tx1"/>
                          </a:solidFill>
                          <a:latin typeface="Gill Sans MT" panose="020B0502020104020203"/>
                        </a:defRPr>
                      </a:lvl9pPr>
                    </a:lstStyle>
                    <a:p>
                      <a:pPr algn="ctr">
                        <a:lnSpc>
                          <a:spcPct val="150000"/>
                        </a:lnSpc>
                        <a:spcAft>
                          <a:spcPts val="0"/>
                        </a:spcAft>
                      </a:pPr>
                      <a:r>
                        <a:rPr lang="tr-TR" sz="2000" b="0" dirty="0">
                          <a:effectLst/>
                        </a:rPr>
                        <a:t>675</a:t>
                      </a:r>
                      <a:endParaRPr lang="tr-TR" sz="2000" b="0" dirty="0">
                        <a:effectLst/>
                        <a:latin typeface="Times New Roman" panose="02020603050405020304"/>
                        <a:ea typeface="Times New Roman" panose="02020603050405020304"/>
                      </a:endParaRP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000" b="0" dirty="0">
                          <a:effectLst/>
                          <a:latin typeface="Gill Sans MT" panose="020B0502020104020203" pitchFamily="34" charset="0"/>
                          <a:ea typeface="Times New Roman" panose="02020603050405020304"/>
                        </a:rPr>
                        <a:t>707</a:t>
                      </a: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000" b="0" dirty="0">
                          <a:effectLst/>
                          <a:latin typeface="Gill Sans MT" panose="020B0502020104020203" pitchFamily="34" charset="0"/>
                          <a:ea typeface="Times New Roman" panose="02020603050405020304"/>
                        </a:rPr>
                        <a:t>715</a:t>
                      </a: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000" b="0" dirty="0">
                          <a:effectLst/>
                          <a:latin typeface="Gill Sans MT" panose="020B0502020104020203" pitchFamily="34" charset="0"/>
                          <a:ea typeface="Times New Roman" panose="02020603050405020304"/>
                        </a:rPr>
                        <a:t>687</a:t>
                      </a:r>
                    </a:p>
                  </a:txBody>
                  <a:tcPr marL="0" marR="0" marT="0" marB="0"/>
                </a:tc>
                <a:extLst>
                  <a:ext uri="{0D108BD9-81ED-4DB2-BD59-A6C34878D82A}">
                    <a16:rowId xmlns:a16="http://schemas.microsoft.com/office/drawing/2014/main" val="10002"/>
                  </a:ext>
                </a:extLst>
              </a:tr>
              <a:tr h="656444">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000" dirty="0">
                          <a:effectLst/>
                        </a:rPr>
                        <a:t> İlahiyat (İ.Ö.)</a:t>
                      </a:r>
                      <a:endParaRPr lang="tr-TR" sz="2000" dirty="0">
                        <a:effectLst/>
                        <a:latin typeface="Times New Roman" panose="02020603050405020304"/>
                        <a:ea typeface="Times New Roman" panose="02020603050405020304"/>
                      </a:endParaRPr>
                    </a:p>
                  </a:txBody>
                  <a:tcPr marL="0" marR="0" marT="0" marB="0"/>
                </a:tc>
                <a:tc>
                  <a:txBody>
                    <a:bodyPr/>
                    <a:lstStyle>
                      <a:lvl1pPr marL="0" algn="l" defTabSz="914400" rtl="0" eaLnBrk="1" latinLnBrk="0" hangingPunct="1">
                        <a:defRPr sz="1800" kern="1200">
                          <a:solidFill>
                            <a:schemeClr val="tx1"/>
                          </a:solidFill>
                          <a:latin typeface="Gill Sans MT" panose="020B0502020104020203"/>
                        </a:defRPr>
                      </a:lvl1pPr>
                      <a:lvl2pPr marL="457200" algn="l" defTabSz="914400" rtl="0" eaLnBrk="1" latinLnBrk="0" hangingPunct="1">
                        <a:defRPr sz="1800" kern="1200">
                          <a:solidFill>
                            <a:schemeClr val="tx1"/>
                          </a:solidFill>
                          <a:latin typeface="Gill Sans MT" panose="020B0502020104020203"/>
                        </a:defRPr>
                      </a:lvl2pPr>
                      <a:lvl3pPr marL="914400" algn="l" defTabSz="914400" rtl="0" eaLnBrk="1" latinLnBrk="0" hangingPunct="1">
                        <a:defRPr sz="1800" kern="1200">
                          <a:solidFill>
                            <a:schemeClr val="tx1"/>
                          </a:solidFill>
                          <a:latin typeface="Gill Sans MT" panose="020B0502020104020203"/>
                        </a:defRPr>
                      </a:lvl3pPr>
                      <a:lvl4pPr marL="1371600" algn="l" defTabSz="914400" rtl="0" eaLnBrk="1" latinLnBrk="0" hangingPunct="1">
                        <a:defRPr sz="1800" kern="1200">
                          <a:solidFill>
                            <a:schemeClr val="tx1"/>
                          </a:solidFill>
                          <a:latin typeface="Gill Sans MT" panose="020B0502020104020203"/>
                        </a:defRPr>
                      </a:lvl4pPr>
                      <a:lvl5pPr marL="1828800" algn="l" defTabSz="914400" rtl="0" eaLnBrk="1" latinLnBrk="0" hangingPunct="1">
                        <a:defRPr sz="1800" kern="1200">
                          <a:solidFill>
                            <a:schemeClr val="tx1"/>
                          </a:solidFill>
                          <a:latin typeface="Gill Sans MT" panose="020B0502020104020203"/>
                        </a:defRPr>
                      </a:lvl5pPr>
                      <a:lvl6pPr marL="2286000" algn="l" defTabSz="914400" rtl="0" eaLnBrk="1" latinLnBrk="0" hangingPunct="1">
                        <a:defRPr sz="1800" kern="1200">
                          <a:solidFill>
                            <a:schemeClr val="tx1"/>
                          </a:solidFill>
                          <a:latin typeface="Gill Sans MT" panose="020B0502020104020203"/>
                        </a:defRPr>
                      </a:lvl6pPr>
                      <a:lvl7pPr marL="2743200" algn="l" defTabSz="914400" rtl="0" eaLnBrk="1" latinLnBrk="0" hangingPunct="1">
                        <a:defRPr sz="1800" kern="1200">
                          <a:solidFill>
                            <a:schemeClr val="tx1"/>
                          </a:solidFill>
                          <a:latin typeface="Gill Sans MT" panose="020B0502020104020203"/>
                        </a:defRPr>
                      </a:lvl7pPr>
                      <a:lvl8pPr marL="3200400" algn="l" defTabSz="914400" rtl="0" eaLnBrk="1" latinLnBrk="0" hangingPunct="1">
                        <a:defRPr sz="1800" kern="1200">
                          <a:solidFill>
                            <a:schemeClr val="tx1"/>
                          </a:solidFill>
                          <a:latin typeface="Gill Sans MT" panose="020B0502020104020203"/>
                        </a:defRPr>
                      </a:lvl8pPr>
                      <a:lvl9pPr marL="3657600" algn="l" defTabSz="914400" rtl="0" eaLnBrk="1" latinLnBrk="0" hangingPunct="1">
                        <a:defRPr sz="1800" kern="1200">
                          <a:solidFill>
                            <a:schemeClr val="tx1"/>
                          </a:solidFill>
                          <a:latin typeface="Gill Sans MT" panose="020B0502020104020203"/>
                        </a:defRPr>
                      </a:lvl9pPr>
                    </a:lstStyle>
                    <a:p>
                      <a:pPr algn="ctr">
                        <a:lnSpc>
                          <a:spcPct val="150000"/>
                        </a:lnSpc>
                        <a:spcAft>
                          <a:spcPts val="0"/>
                        </a:spcAft>
                      </a:pPr>
                      <a:r>
                        <a:rPr lang="tr-TR" sz="2000" b="0" dirty="0">
                          <a:effectLst/>
                        </a:rPr>
                        <a:t>534</a:t>
                      </a:r>
                      <a:endParaRPr lang="tr-TR" sz="2000" b="0" dirty="0">
                        <a:effectLst/>
                        <a:latin typeface="Times New Roman" panose="02020603050405020304"/>
                        <a:ea typeface="Times New Roman" panose="02020603050405020304"/>
                      </a:endParaRP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000" b="0" dirty="0">
                          <a:effectLst/>
                          <a:latin typeface="Gill Sans MT" panose="020B0502020104020203" pitchFamily="34" charset="0"/>
                          <a:ea typeface="Times New Roman" panose="02020603050405020304"/>
                        </a:rPr>
                        <a:t>591</a:t>
                      </a: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000" b="0" dirty="0">
                          <a:effectLst/>
                          <a:latin typeface="Gill Sans MT" panose="020B0502020104020203" pitchFamily="34" charset="0"/>
                          <a:ea typeface="Times New Roman" panose="02020603050405020304"/>
                        </a:rPr>
                        <a:t>572</a:t>
                      </a: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000" b="0" dirty="0">
                          <a:effectLst/>
                          <a:latin typeface="Gill Sans MT" panose="020B0502020104020203" pitchFamily="34" charset="0"/>
                          <a:ea typeface="Times New Roman" panose="02020603050405020304"/>
                        </a:rPr>
                        <a:t>574</a:t>
                      </a:r>
                    </a:p>
                  </a:txBody>
                  <a:tcPr marL="0" marR="0" marT="0" marB="0"/>
                </a:tc>
                <a:extLst>
                  <a:ext uri="{0D108BD9-81ED-4DB2-BD59-A6C34878D82A}">
                    <a16:rowId xmlns:a16="http://schemas.microsoft.com/office/drawing/2014/main" val="10003"/>
                  </a:ext>
                </a:extLst>
              </a:tr>
              <a:tr h="950054">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marL="34925" algn="ctr">
                        <a:lnSpc>
                          <a:spcPct val="150000"/>
                        </a:lnSpc>
                        <a:spcBef>
                          <a:spcPts val="540"/>
                        </a:spcBef>
                        <a:spcAft>
                          <a:spcPts val="0"/>
                        </a:spcAft>
                      </a:pPr>
                      <a:r>
                        <a:rPr lang="tr-TR" sz="2400" dirty="0">
                          <a:effectLst/>
                        </a:rPr>
                        <a:t>TOPLAM</a:t>
                      </a:r>
                      <a:endParaRPr lang="tr-TR" sz="2000" dirty="0">
                        <a:effectLst/>
                        <a:latin typeface="Times New Roman" panose="02020603050405020304"/>
                        <a:ea typeface="Times New Roman" panose="02020603050405020304"/>
                      </a:endParaRP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800" dirty="0">
                          <a:effectLst/>
                        </a:rPr>
                        <a:t>1209</a:t>
                      </a:r>
                      <a:endParaRPr lang="tr-TR" sz="2800" b="1" dirty="0">
                        <a:effectLst/>
                        <a:latin typeface="Times New Roman" panose="02020603050405020304"/>
                        <a:ea typeface="Times New Roman" panose="02020603050405020304"/>
                      </a:endParaRP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800" b="1" dirty="0">
                          <a:effectLst/>
                          <a:latin typeface="Gill Sans MT" panose="020B0502020104020203" pitchFamily="34" charset="0"/>
                          <a:ea typeface="Times New Roman" panose="02020603050405020304"/>
                        </a:rPr>
                        <a:t>1298</a:t>
                      </a: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800" b="1" dirty="0">
                          <a:effectLst/>
                          <a:latin typeface="Gill Sans MT" panose="020B0502020104020203" pitchFamily="34" charset="0"/>
                          <a:ea typeface="Times New Roman" panose="02020603050405020304"/>
                        </a:rPr>
                        <a:t>1287</a:t>
                      </a:r>
                    </a:p>
                  </a:txBody>
                  <a:tcPr marL="0" marR="0" marT="0" marB="0"/>
                </a:tc>
                <a:tc>
                  <a:txBody>
                    <a:bodyPr/>
                    <a:lstStyle>
                      <a:lvl1pPr marL="0" algn="l" defTabSz="914400" rtl="0" eaLnBrk="1" latinLnBrk="0" hangingPunct="1">
                        <a:defRPr sz="1800" b="1" kern="1200">
                          <a:solidFill>
                            <a:schemeClr val="tx1"/>
                          </a:solidFill>
                          <a:latin typeface="Gill Sans MT" panose="020B0502020104020203"/>
                        </a:defRPr>
                      </a:lvl1pPr>
                      <a:lvl2pPr marL="457200" algn="l" defTabSz="914400" rtl="0" eaLnBrk="1" latinLnBrk="0" hangingPunct="1">
                        <a:defRPr sz="1800" b="1" kern="1200">
                          <a:solidFill>
                            <a:schemeClr val="tx1"/>
                          </a:solidFill>
                          <a:latin typeface="Gill Sans MT" panose="020B0502020104020203"/>
                        </a:defRPr>
                      </a:lvl2pPr>
                      <a:lvl3pPr marL="914400" algn="l" defTabSz="914400" rtl="0" eaLnBrk="1" latinLnBrk="0" hangingPunct="1">
                        <a:defRPr sz="1800" b="1" kern="1200">
                          <a:solidFill>
                            <a:schemeClr val="tx1"/>
                          </a:solidFill>
                          <a:latin typeface="Gill Sans MT" panose="020B0502020104020203"/>
                        </a:defRPr>
                      </a:lvl3pPr>
                      <a:lvl4pPr marL="1371600" algn="l" defTabSz="914400" rtl="0" eaLnBrk="1" latinLnBrk="0" hangingPunct="1">
                        <a:defRPr sz="1800" b="1" kern="1200">
                          <a:solidFill>
                            <a:schemeClr val="tx1"/>
                          </a:solidFill>
                          <a:latin typeface="Gill Sans MT" panose="020B0502020104020203"/>
                        </a:defRPr>
                      </a:lvl4pPr>
                      <a:lvl5pPr marL="1828800" algn="l" defTabSz="914400" rtl="0" eaLnBrk="1" latinLnBrk="0" hangingPunct="1">
                        <a:defRPr sz="1800" b="1" kern="1200">
                          <a:solidFill>
                            <a:schemeClr val="tx1"/>
                          </a:solidFill>
                          <a:latin typeface="Gill Sans MT" panose="020B0502020104020203"/>
                        </a:defRPr>
                      </a:lvl5pPr>
                      <a:lvl6pPr marL="2286000" algn="l" defTabSz="914400" rtl="0" eaLnBrk="1" latinLnBrk="0" hangingPunct="1">
                        <a:defRPr sz="1800" b="1" kern="1200">
                          <a:solidFill>
                            <a:schemeClr val="tx1"/>
                          </a:solidFill>
                          <a:latin typeface="Gill Sans MT" panose="020B0502020104020203"/>
                        </a:defRPr>
                      </a:lvl6pPr>
                      <a:lvl7pPr marL="2743200" algn="l" defTabSz="914400" rtl="0" eaLnBrk="1" latinLnBrk="0" hangingPunct="1">
                        <a:defRPr sz="1800" b="1" kern="1200">
                          <a:solidFill>
                            <a:schemeClr val="tx1"/>
                          </a:solidFill>
                          <a:latin typeface="Gill Sans MT" panose="020B0502020104020203"/>
                        </a:defRPr>
                      </a:lvl7pPr>
                      <a:lvl8pPr marL="3200400" algn="l" defTabSz="914400" rtl="0" eaLnBrk="1" latinLnBrk="0" hangingPunct="1">
                        <a:defRPr sz="1800" b="1" kern="1200">
                          <a:solidFill>
                            <a:schemeClr val="tx1"/>
                          </a:solidFill>
                          <a:latin typeface="Gill Sans MT" panose="020B0502020104020203"/>
                        </a:defRPr>
                      </a:lvl8pPr>
                      <a:lvl9pPr marL="3657600" algn="l" defTabSz="914400" rtl="0" eaLnBrk="1" latinLnBrk="0" hangingPunct="1">
                        <a:defRPr sz="1800" b="1" kern="1200">
                          <a:solidFill>
                            <a:schemeClr val="tx1"/>
                          </a:solidFill>
                          <a:latin typeface="Gill Sans MT" panose="020B0502020104020203"/>
                        </a:defRPr>
                      </a:lvl9pPr>
                    </a:lstStyle>
                    <a:p>
                      <a:pPr algn="ctr">
                        <a:lnSpc>
                          <a:spcPct val="150000"/>
                        </a:lnSpc>
                        <a:spcAft>
                          <a:spcPts val="0"/>
                        </a:spcAft>
                      </a:pPr>
                      <a:r>
                        <a:rPr lang="tr-TR" sz="2800" b="1" dirty="0">
                          <a:effectLst/>
                          <a:latin typeface="Gill Sans MT" panose="020B0502020104020203" pitchFamily="34" charset="0"/>
                          <a:ea typeface="Times New Roman" panose="02020603050405020304"/>
                        </a:rPr>
                        <a:t>1261</a:t>
                      </a:r>
                    </a:p>
                  </a:txBody>
                  <a:tcPr marL="0" marR="0" marT="0" marB="0"/>
                </a:tc>
                <a:extLst>
                  <a:ext uri="{0D108BD9-81ED-4DB2-BD59-A6C34878D82A}">
                    <a16:rowId xmlns:a16="http://schemas.microsoft.com/office/drawing/2014/main" val="10004"/>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Başlık 1"/>
          <p:cNvSpPr>
            <a:spLocks noGrp="1"/>
          </p:cNvSpPr>
          <p:nvPr>
            <p:ph type="title" hasCustomPrompt="1"/>
          </p:nvPr>
        </p:nvSpPr>
        <p:spPr>
          <a:xfrm>
            <a:off x="1630363" y="338138"/>
            <a:ext cx="10515600" cy="1325562"/>
          </a:xfrm>
          <a:ln/>
        </p:spPr>
        <p:txBody>
          <a:bodyPr vert="horz" lIns="91440" tIns="45720" rIns="91440" bIns="45720" anchor="ctr" anchorCtr="0"/>
          <a:lstStyle/>
          <a:p>
            <a:r>
              <a:rPr lang="tr-TR" altLang="en-US" sz="2400" b="1" dirty="0"/>
              <a:t>Yıllara Göre Fakültemize Kayıt Yapan Yabancı Uyruklu Öğrenci Değişim Tablosu</a:t>
            </a:r>
            <a:br>
              <a:rPr lang="tr-TR" altLang="en-US" sz="2400" b="1" dirty="0"/>
            </a:br>
            <a:endParaRPr lang="tr-TR" altLang="en-US" sz="2400" b="1" dirty="0"/>
          </a:p>
        </p:txBody>
      </p:sp>
      <p:graphicFrame>
        <p:nvGraphicFramePr>
          <p:cNvPr id="4" name="Tablo 3"/>
          <p:cNvGraphicFramePr>
            <a:graphicFrameLocks noGrp="1"/>
          </p:cNvGraphicFramePr>
          <p:nvPr>
            <p:extLst>
              <p:ext uri="{D42A27DB-BD31-4B8C-83A1-F6EECF244321}">
                <p14:modId xmlns:p14="http://schemas.microsoft.com/office/powerpoint/2010/main" val="425847246"/>
              </p:ext>
            </p:extLst>
          </p:nvPr>
        </p:nvGraphicFramePr>
        <p:xfrm>
          <a:off x="2279176" y="1501253"/>
          <a:ext cx="8598090" cy="4356483"/>
        </p:xfrm>
        <a:graphic>
          <a:graphicData uri="http://schemas.openxmlformats.org/drawingml/2006/table">
            <a:tbl>
              <a:tblPr firstRow="1" firstCol="1" lastRow="1" lastCol="1" bandRow="1" bandCol="1">
                <a:tableStyleId>{0505E3EF-67EA-436B-97B2-0124C06EBD24}</a:tableStyleId>
              </a:tblPr>
              <a:tblGrid>
                <a:gridCol w="1198245">
                  <a:extLst>
                    <a:ext uri="{9D8B030D-6E8A-4147-A177-3AD203B41FA5}">
                      <a16:colId xmlns:a16="http://schemas.microsoft.com/office/drawing/2014/main" val="20000"/>
                    </a:ext>
                  </a:extLst>
                </a:gridCol>
                <a:gridCol w="498978">
                  <a:extLst>
                    <a:ext uri="{9D8B030D-6E8A-4147-A177-3AD203B41FA5}">
                      <a16:colId xmlns:a16="http://schemas.microsoft.com/office/drawing/2014/main" val="20001"/>
                    </a:ext>
                  </a:extLst>
                </a:gridCol>
                <a:gridCol w="599277">
                  <a:extLst>
                    <a:ext uri="{9D8B030D-6E8A-4147-A177-3AD203B41FA5}">
                      <a16:colId xmlns:a16="http://schemas.microsoft.com/office/drawing/2014/main" val="20002"/>
                    </a:ext>
                  </a:extLst>
                </a:gridCol>
                <a:gridCol w="599277">
                  <a:extLst>
                    <a:ext uri="{9D8B030D-6E8A-4147-A177-3AD203B41FA5}">
                      <a16:colId xmlns:a16="http://schemas.microsoft.com/office/drawing/2014/main" val="20003"/>
                    </a:ext>
                  </a:extLst>
                </a:gridCol>
                <a:gridCol w="620273">
                  <a:extLst>
                    <a:ext uri="{9D8B030D-6E8A-4147-A177-3AD203B41FA5}">
                      <a16:colId xmlns:a16="http://schemas.microsoft.com/office/drawing/2014/main" val="20004"/>
                    </a:ext>
                  </a:extLst>
                </a:gridCol>
                <a:gridCol w="620273">
                  <a:extLst>
                    <a:ext uri="{9D8B030D-6E8A-4147-A177-3AD203B41FA5}">
                      <a16:colId xmlns:a16="http://schemas.microsoft.com/office/drawing/2014/main" val="20005"/>
                    </a:ext>
                  </a:extLst>
                </a:gridCol>
                <a:gridCol w="620273">
                  <a:extLst>
                    <a:ext uri="{9D8B030D-6E8A-4147-A177-3AD203B41FA5}">
                      <a16:colId xmlns:a16="http://schemas.microsoft.com/office/drawing/2014/main" val="20006"/>
                    </a:ext>
                  </a:extLst>
                </a:gridCol>
                <a:gridCol w="619399">
                  <a:extLst>
                    <a:ext uri="{9D8B030D-6E8A-4147-A177-3AD203B41FA5}">
                      <a16:colId xmlns:a16="http://schemas.microsoft.com/office/drawing/2014/main" val="20007"/>
                    </a:ext>
                  </a:extLst>
                </a:gridCol>
                <a:gridCol w="620273">
                  <a:extLst>
                    <a:ext uri="{9D8B030D-6E8A-4147-A177-3AD203B41FA5}">
                      <a16:colId xmlns:a16="http://schemas.microsoft.com/office/drawing/2014/main" val="20008"/>
                    </a:ext>
                  </a:extLst>
                </a:gridCol>
                <a:gridCol w="620273">
                  <a:extLst>
                    <a:ext uri="{9D8B030D-6E8A-4147-A177-3AD203B41FA5}">
                      <a16:colId xmlns:a16="http://schemas.microsoft.com/office/drawing/2014/main" val="20009"/>
                    </a:ext>
                  </a:extLst>
                </a:gridCol>
                <a:gridCol w="620273">
                  <a:extLst>
                    <a:ext uri="{9D8B030D-6E8A-4147-A177-3AD203B41FA5}">
                      <a16:colId xmlns:a16="http://schemas.microsoft.com/office/drawing/2014/main" val="20010"/>
                    </a:ext>
                  </a:extLst>
                </a:gridCol>
                <a:gridCol w="680638">
                  <a:extLst>
                    <a:ext uri="{9D8B030D-6E8A-4147-A177-3AD203B41FA5}">
                      <a16:colId xmlns:a16="http://schemas.microsoft.com/office/drawing/2014/main" val="20011"/>
                    </a:ext>
                  </a:extLst>
                </a:gridCol>
                <a:gridCol w="680638">
                  <a:extLst>
                    <a:ext uri="{9D8B030D-6E8A-4147-A177-3AD203B41FA5}">
                      <a16:colId xmlns:a16="http://schemas.microsoft.com/office/drawing/2014/main" val="20012"/>
                    </a:ext>
                  </a:extLst>
                </a:gridCol>
              </a:tblGrid>
              <a:tr h="548421">
                <a:tc gridSpan="13">
                  <a:txBody>
                    <a:bodyPr/>
                    <a:lstStyle/>
                    <a:p>
                      <a:pPr marL="920750" algn="ctr">
                        <a:lnSpc>
                          <a:spcPct val="150000"/>
                        </a:lnSpc>
                        <a:spcBef>
                          <a:spcPts val="795"/>
                        </a:spcBef>
                        <a:spcAft>
                          <a:spcPts val="0"/>
                        </a:spcAft>
                      </a:pPr>
                      <a:r>
                        <a:rPr lang="tr-TR" sz="2000" b="1" dirty="0">
                          <a:effectLst/>
                        </a:rPr>
                        <a:t>Yabancı Uyruklu Öğrencilerin Sayısı</a:t>
                      </a:r>
                      <a:endParaRPr lang="tr-TR" sz="1800" b="1" dirty="0">
                        <a:effectLst/>
                        <a:latin typeface="Times New Roman" panose="02020603050405020304"/>
                        <a:ea typeface="Times New Roman" panose="02020603050405020304"/>
                      </a:endParaRPr>
                    </a:p>
                  </a:txBody>
                  <a:tcPr marL="0" marR="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548421">
                <a:tc rowSpan="2">
                  <a:txBody>
                    <a:bodyPr/>
                    <a:lstStyle/>
                    <a:p>
                      <a:pPr algn="ctr">
                        <a:lnSpc>
                          <a:spcPct val="150000"/>
                        </a:lnSpc>
                        <a:spcAft>
                          <a:spcPts val="0"/>
                        </a:spcAft>
                      </a:pPr>
                      <a:r>
                        <a:rPr lang="tr-TR" sz="2000" b="1">
                          <a:effectLst/>
                        </a:rPr>
                        <a:t> </a:t>
                      </a:r>
                      <a:endParaRPr lang="tr-TR" sz="1800" b="1">
                        <a:effectLst/>
                      </a:endParaRPr>
                    </a:p>
                    <a:p>
                      <a:pPr algn="ctr">
                        <a:lnSpc>
                          <a:spcPct val="150000"/>
                        </a:lnSpc>
                        <a:spcBef>
                          <a:spcPts val="10"/>
                        </a:spcBef>
                        <a:spcAft>
                          <a:spcPts val="0"/>
                        </a:spcAft>
                      </a:pPr>
                      <a:r>
                        <a:rPr lang="tr-TR" sz="2800" b="1">
                          <a:effectLst/>
                        </a:rPr>
                        <a:t> </a:t>
                      </a:r>
                      <a:endParaRPr lang="tr-TR" sz="1800" b="1">
                        <a:effectLst/>
                      </a:endParaRPr>
                    </a:p>
                    <a:p>
                      <a:pPr marL="165735" algn="ctr">
                        <a:lnSpc>
                          <a:spcPct val="150000"/>
                        </a:lnSpc>
                        <a:spcAft>
                          <a:spcPts val="0"/>
                        </a:spcAft>
                      </a:pPr>
                      <a:r>
                        <a:rPr lang="tr-TR" sz="2000" b="1">
                          <a:effectLst/>
                        </a:rPr>
                        <a:t>Birimi</a:t>
                      </a:r>
                      <a:endParaRPr lang="tr-TR" sz="1800" b="1">
                        <a:effectLst/>
                        <a:latin typeface="Times New Roman" panose="02020603050405020304"/>
                        <a:ea typeface="Times New Roman" panose="02020603050405020304"/>
                      </a:endParaRPr>
                    </a:p>
                  </a:txBody>
                  <a:tcPr marL="0" marR="0" marT="0" marB="0"/>
                </a:tc>
                <a:tc gridSpan="3">
                  <a:txBody>
                    <a:bodyPr/>
                    <a:lstStyle/>
                    <a:p>
                      <a:pPr marL="430530" algn="ctr">
                        <a:lnSpc>
                          <a:spcPct val="150000"/>
                        </a:lnSpc>
                        <a:spcBef>
                          <a:spcPts val="470"/>
                        </a:spcBef>
                        <a:spcAft>
                          <a:spcPts val="0"/>
                        </a:spcAft>
                      </a:pPr>
                      <a:r>
                        <a:rPr lang="tr-TR" sz="2000" b="1" dirty="0">
                          <a:effectLst/>
                        </a:rPr>
                        <a:t>2018  Yılı</a:t>
                      </a:r>
                      <a:endParaRPr lang="tr-TR" sz="1800" b="1" dirty="0">
                        <a:effectLst/>
                        <a:latin typeface="Times New Roman" panose="02020603050405020304"/>
                        <a:ea typeface="Times New Roman" panose="02020603050405020304"/>
                      </a:endParaRPr>
                    </a:p>
                  </a:txBody>
                  <a:tcPr marL="0" marR="0" marT="0" marB="0"/>
                </a:tc>
                <a:tc hMerge="1">
                  <a:txBody>
                    <a:bodyPr/>
                    <a:lstStyle/>
                    <a:p>
                      <a:endParaRPr lang="tr-TR"/>
                    </a:p>
                  </a:txBody>
                  <a:tcPr/>
                </a:tc>
                <a:tc hMerge="1">
                  <a:txBody>
                    <a:bodyPr/>
                    <a:lstStyle/>
                    <a:p>
                      <a:endParaRPr lang="tr-TR"/>
                    </a:p>
                  </a:txBody>
                  <a:tcPr/>
                </a:tc>
                <a:tc gridSpan="3">
                  <a:txBody>
                    <a:bodyPr/>
                    <a:lstStyle/>
                    <a:p>
                      <a:pPr marL="435610" algn="ctr">
                        <a:lnSpc>
                          <a:spcPct val="150000"/>
                        </a:lnSpc>
                        <a:spcBef>
                          <a:spcPts val="395"/>
                        </a:spcBef>
                        <a:spcAft>
                          <a:spcPts val="0"/>
                        </a:spcAft>
                      </a:pPr>
                      <a:r>
                        <a:rPr lang="tr-TR" sz="2000" b="1" dirty="0">
                          <a:effectLst/>
                        </a:rPr>
                        <a:t>2019</a:t>
                      </a:r>
                      <a:r>
                        <a:rPr lang="tr-TR" sz="2000" b="1" baseline="0" dirty="0">
                          <a:effectLst/>
                        </a:rPr>
                        <a:t>  </a:t>
                      </a:r>
                      <a:r>
                        <a:rPr lang="tr-TR" sz="2000" b="1" dirty="0">
                          <a:effectLst/>
                        </a:rPr>
                        <a:t> Yılı</a:t>
                      </a:r>
                      <a:endParaRPr lang="tr-TR" sz="1800" b="1" dirty="0">
                        <a:effectLst/>
                        <a:latin typeface="Times New Roman" panose="02020603050405020304"/>
                        <a:ea typeface="Times New Roman" panose="02020603050405020304"/>
                      </a:endParaRPr>
                    </a:p>
                  </a:txBody>
                  <a:tcPr marL="0" marR="0" marT="0" marB="0"/>
                </a:tc>
                <a:tc hMerge="1">
                  <a:txBody>
                    <a:bodyPr/>
                    <a:lstStyle/>
                    <a:p>
                      <a:endParaRPr lang="tr-TR"/>
                    </a:p>
                  </a:txBody>
                  <a:tcPr/>
                </a:tc>
                <a:tc hMerge="1">
                  <a:txBody>
                    <a:bodyPr/>
                    <a:lstStyle/>
                    <a:p>
                      <a:endParaRPr lang="tr-TR"/>
                    </a:p>
                  </a:txBody>
                  <a:tcPr/>
                </a:tc>
                <a:tc gridSpan="3">
                  <a:txBody>
                    <a:bodyPr/>
                    <a:lstStyle/>
                    <a:p>
                      <a:pPr marL="435610" algn="ctr">
                        <a:lnSpc>
                          <a:spcPct val="150000"/>
                        </a:lnSpc>
                        <a:spcBef>
                          <a:spcPts val="395"/>
                        </a:spcBef>
                        <a:spcAft>
                          <a:spcPts val="0"/>
                        </a:spcAft>
                      </a:pPr>
                      <a:r>
                        <a:rPr lang="tr-TR" sz="2000" b="1" dirty="0">
                          <a:effectLst/>
                        </a:rPr>
                        <a:t>2020</a:t>
                      </a:r>
                      <a:r>
                        <a:rPr lang="tr-TR" sz="2000" b="1" baseline="0" dirty="0">
                          <a:effectLst/>
                        </a:rPr>
                        <a:t>  </a:t>
                      </a:r>
                      <a:r>
                        <a:rPr lang="tr-TR" sz="2000" b="1" dirty="0">
                          <a:effectLst/>
                        </a:rPr>
                        <a:t> Yılı</a:t>
                      </a:r>
                      <a:endParaRPr lang="tr-TR" sz="1800" b="1" dirty="0">
                        <a:effectLst/>
                        <a:latin typeface="Times New Roman" panose="02020603050405020304"/>
                        <a:ea typeface="Times New Roman" panose="02020603050405020304"/>
                      </a:endParaRPr>
                    </a:p>
                  </a:txBody>
                  <a:tcPr marL="0" marR="0" marT="0" marB="0"/>
                </a:tc>
                <a:tc hMerge="1">
                  <a:txBody>
                    <a:bodyPr/>
                    <a:lstStyle/>
                    <a:p>
                      <a:endParaRPr lang="tr-TR"/>
                    </a:p>
                  </a:txBody>
                  <a:tcPr/>
                </a:tc>
                <a:tc hMerge="1">
                  <a:txBody>
                    <a:bodyPr/>
                    <a:lstStyle/>
                    <a:p>
                      <a:endParaRPr lang="tr-TR"/>
                    </a:p>
                  </a:txBody>
                  <a:tcPr/>
                </a:tc>
                <a:tc gridSpan="3">
                  <a:txBody>
                    <a:bodyPr/>
                    <a:lstStyle/>
                    <a:p>
                      <a:pPr marL="435610" algn="ctr">
                        <a:lnSpc>
                          <a:spcPct val="150000"/>
                        </a:lnSpc>
                        <a:spcBef>
                          <a:spcPts val="395"/>
                        </a:spcBef>
                        <a:spcAft>
                          <a:spcPts val="0"/>
                        </a:spcAft>
                      </a:pPr>
                      <a:r>
                        <a:rPr lang="tr-TR" sz="1800" b="1" dirty="0">
                          <a:effectLst/>
                          <a:latin typeface="Times New Roman" panose="02020603050405020304"/>
                          <a:ea typeface="Times New Roman" panose="02020603050405020304"/>
                        </a:rPr>
                        <a:t>2021</a:t>
                      </a:r>
                    </a:p>
                  </a:txBody>
                  <a:tcPr marL="0" marR="0" marT="0" marB="0"/>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1"/>
                  </a:ext>
                </a:extLst>
              </a:tr>
              <a:tr h="1448584">
                <a:tc vMerge="1">
                  <a:txBody>
                    <a:bodyPr/>
                    <a:lstStyle/>
                    <a:p>
                      <a:endParaRPr lang="tr-TR"/>
                    </a:p>
                  </a:txBody>
                  <a:tcPr/>
                </a:tc>
                <a:tc>
                  <a:txBody>
                    <a:bodyPr/>
                    <a:lstStyle/>
                    <a:p>
                      <a:pPr marL="269240" algn="ctr">
                        <a:lnSpc>
                          <a:spcPct val="150000"/>
                        </a:lnSpc>
                        <a:spcBef>
                          <a:spcPts val="1005"/>
                        </a:spcBef>
                        <a:spcAft>
                          <a:spcPts val="0"/>
                        </a:spcAft>
                      </a:pPr>
                      <a:r>
                        <a:rPr lang="tr-TR" sz="2000" b="1" dirty="0">
                          <a:effectLst/>
                        </a:rPr>
                        <a:t>Kız</a:t>
                      </a:r>
                      <a:endParaRPr lang="tr-TR" sz="1800" b="1" dirty="0">
                        <a:effectLst/>
                        <a:latin typeface="Times New Roman" panose="02020603050405020304"/>
                        <a:ea typeface="Times New Roman" panose="02020603050405020304"/>
                      </a:endParaRPr>
                    </a:p>
                  </a:txBody>
                  <a:tcPr marL="0" marR="0" marT="0" marB="0" vert="vert270"/>
                </a:tc>
                <a:tc>
                  <a:txBody>
                    <a:bodyPr/>
                    <a:lstStyle/>
                    <a:p>
                      <a:pPr marL="180340" algn="ctr">
                        <a:lnSpc>
                          <a:spcPct val="150000"/>
                        </a:lnSpc>
                        <a:spcBef>
                          <a:spcPts val="650"/>
                        </a:spcBef>
                        <a:spcAft>
                          <a:spcPts val="0"/>
                        </a:spcAft>
                      </a:pPr>
                      <a:r>
                        <a:rPr lang="tr-TR" sz="2000" b="1">
                          <a:effectLst/>
                        </a:rPr>
                        <a:t>Erkek</a:t>
                      </a:r>
                      <a:endParaRPr lang="tr-TR" sz="1800" b="1">
                        <a:effectLst/>
                        <a:latin typeface="Times New Roman" panose="02020603050405020304"/>
                        <a:ea typeface="Times New Roman" panose="02020603050405020304"/>
                      </a:endParaRPr>
                    </a:p>
                  </a:txBody>
                  <a:tcPr marL="0" marR="0" marT="0" marB="0" vert="vert270"/>
                </a:tc>
                <a:tc>
                  <a:txBody>
                    <a:bodyPr/>
                    <a:lstStyle/>
                    <a:p>
                      <a:pPr marL="129540" algn="ctr">
                        <a:lnSpc>
                          <a:spcPct val="150000"/>
                        </a:lnSpc>
                        <a:spcBef>
                          <a:spcPts val="1005"/>
                        </a:spcBef>
                        <a:spcAft>
                          <a:spcPts val="0"/>
                        </a:spcAft>
                      </a:pPr>
                      <a:r>
                        <a:rPr lang="tr-TR" sz="2000" b="1">
                          <a:effectLst/>
                        </a:rPr>
                        <a:t>Toplam</a:t>
                      </a:r>
                      <a:endParaRPr lang="tr-TR" sz="1800" b="1">
                        <a:effectLst/>
                        <a:latin typeface="Times New Roman" panose="02020603050405020304"/>
                        <a:ea typeface="Times New Roman" panose="02020603050405020304"/>
                      </a:endParaRPr>
                    </a:p>
                  </a:txBody>
                  <a:tcPr marL="0" marR="0" marT="0" marB="0" vert="vert270"/>
                </a:tc>
                <a:tc>
                  <a:txBody>
                    <a:bodyPr/>
                    <a:lstStyle/>
                    <a:p>
                      <a:pPr marL="269240" algn="ctr">
                        <a:lnSpc>
                          <a:spcPct val="150000"/>
                        </a:lnSpc>
                        <a:spcBef>
                          <a:spcPts val="1005"/>
                        </a:spcBef>
                        <a:spcAft>
                          <a:spcPts val="0"/>
                        </a:spcAft>
                      </a:pPr>
                      <a:r>
                        <a:rPr lang="tr-TR" sz="2000" b="1">
                          <a:effectLst/>
                        </a:rPr>
                        <a:t>Kız</a:t>
                      </a:r>
                      <a:endParaRPr lang="tr-TR" sz="1800" b="1">
                        <a:effectLst/>
                        <a:latin typeface="Times New Roman" panose="02020603050405020304"/>
                        <a:ea typeface="Times New Roman" panose="02020603050405020304"/>
                      </a:endParaRPr>
                    </a:p>
                  </a:txBody>
                  <a:tcPr marL="0" marR="0" marT="0" marB="0" vert="vert270"/>
                </a:tc>
                <a:tc>
                  <a:txBody>
                    <a:bodyPr/>
                    <a:lstStyle/>
                    <a:p>
                      <a:pPr marL="180340" algn="ctr">
                        <a:lnSpc>
                          <a:spcPct val="150000"/>
                        </a:lnSpc>
                        <a:spcBef>
                          <a:spcPts val="1005"/>
                        </a:spcBef>
                        <a:spcAft>
                          <a:spcPts val="0"/>
                        </a:spcAft>
                      </a:pPr>
                      <a:r>
                        <a:rPr lang="tr-TR" sz="2000" b="1">
                          <a:effectLst/>
                        </a:rPr>
                        <a:t>Erkek</a:t>
                      </a:r>
                      <a:endParaRPr lang="tr-TR" sz="1800" b="1">
                        <a:effectLst/>
                        <a:latin typeface="Times New Roman" panose="02020603050405020304"/>
                        <a:ea typeface="Times New Roman" panose="02020603050405020304"/>
                      </a:endParaRPr>
                    </a:p>
                  </a:txBody>
                  <a:tcPr marL="0" marR="0" marT="0" marB="0" vert="vert270"/>
                </a:tc>
                <a:tc>
                  <a:txBody>
                    <a:bodyPr/>
                    <a:lstStyle/>
                    <a:p>
                      <a:pPr algn="ctr">
                        <a:lnSpc>
                          <a:spcPct val="150000"/>
                        </a:lnSpc>
                        <a:spcBef>
                          <a:spcPts val="30"/>
                        </a:spcBef>
                        <a:spcAft>
                          <a:spcPts val="0"/>
                        </a:spcAft>
                      </a:pPr>
                      <a:r>
                        <a:rPr lang="tr-TR" sz="1400" b="1" dirty="0">
                          <a:effectLst/>
                        </a:rPr>
                        <a:t> </a:t>
                      </a:r>
                      <a:r>
                        <a:rPr lang="tr-TR" sz="2000" b="1" dirty="0">
                          <a:effectLst/>
                        </a:rPr>
                        <a:t>Toplam</a:t>
                      </a:r>
                      <a:endParaRPr lang="tr-TR" sz="1800" b="1" dirty="0">
                        <a:effectLst/>
                        <a:latin typeface="Times New Roman" panose="02020603050405020304"/>
                        <a:ea typeface="Times New Roman" panose="02020603050405020304"/>
                      </a:endParaRPr>
                    </a:p>
                  </a:txBody>
                  <a:tcPr marL="0" marR="0" marT="0" marB="0" vert="vert270"/>
                </a:tc>
                <a:tc>
                  <a:txBody>
                    <a:bodyPr/>
                    <a:lstStyle/>
                    <a:p>
                      <a:pPr marL="269240" algn="ctr">
                        <a:lnSpc>
                          <a:spcPct val="150000"/>
                        </a:lnSpc>
                        <a:spcBef>
                          <a:spcPts val="1005"/>
                        </a:spcBef>
                        <a:spcAft>
                          <a:spcPts val="0"/>
                        </a:spcAft>
                      </a:pPr>
                      <a:r>
                        <a:rPr lang="tr-TR" sz="2000" b="1">
                          <a:effectLst/>
                        </a:rPr>
                        <a:t>Kız</a:t>
                      </a:r>
                      <a:endParaRPr lang="tr-TR" sz="1800" b="1">
                        <a:effectLst/>
                        <a:latin typeface="Times New Roman" panose="02020603050405020304"/>
                        <a:ea typeface="Times New Roman" panose="02020603050405020304"/>
                      </a:endParaRPr>
                    </a:p>
                  </a:txBody>
                  <a:tcPr marL="0" marR="0" marT="0" marB="0" vert="vert270"/>
                </a:tc>
                <a:tc>
                  <a:txBody>
                    <a:bodyPr/>
                    <a:lstStyle/>
                    <a:p>
                      <a:pPr marL="180340" algn="ctr">
                        <a:lnSpc>
                          <a:spcPct val="150000"/>
                        </a:lnSpc>
                        <a:spcBef>
                          <a:spcPts val="1005"/>
                        </a:spcBef>
                        <a:spcAft>
                          <a:spcPts val="0"/>
                        </a:spcAft>
                      </a:pPr>
                      <a:r>
                        <a:rPr lang="tr-TR" sz="2000" b="1">
                          <a:effectLst/>
                        </a:rPr>
                        <a:t>Erkek</a:t>
                      </a:r>
                      <a:endParaRPr lang="tr-TR" sz="1800" b="1">
                        <a:effectLst/>
                        <a:latin typeface="Times New Roman" panose="02020603050405020304"/>
                        <a:ea typeface="Times New Roman" panose="02020603050405020304"/>
                      </a:endParaRPr>
                    </a:p>
                  </a:txBody>
                  <a:tcPr marL="0" marR="0" marT="0" marB="0" vert="vert270"/>
                </a:tc>
                <a:tc>
                  <a:txBody>
                    <a:bodyPr/>
                    <a:lstStyle/>
                    <a:p>
                      <a:pPr algn="ctr">
                        <a:lnSpc>
                          <a:spcPct val="150000"/>
                        </a:lnSpc>
                        <a:spcBef>
                          <a:spcPts val="30"/>
                        </a:spcBef>
                        <a:spcAft>
                          <a:spcPts val="0"/>
                        </a:spcAft>
                      </a:pPr>
                      <a:r>
                        <a:rPr lang="tr-TR" sz="1400" b="1" dirty="0">
                          <a:effectLst/>
                        </a:rPr>
                        <a:t> </a:t>
                      </a:r>
                      <a:r>
                        <a:rPr lang="tr-TR" sz="2000" b="1" dirty="0">
                          <a:effectLst/>
                        </a:rPr>
                        <a:t>Toplam</a:t>
                      </a:r>
                      <a:endParaRPr lang="tr-TR" sz="1800" b="1" dirty="0">
                        <a:effectLst/>
                        <a:latin typeface="Times New Roman" panose="02020603050405020304"/>
                        <a:ea typeface="Times New Roman" panose="02020603050405020304"/>
                      </a:endParaRPr>
                    </a:p>
                  </a:txBody>
                  <a:tcPr marL="0" marR="0" marT="0" marB="0" vert="vert270"/>
                </a:tc>
                <a:tc>
                  <a:txBody>
                    <a:bodyPr/>
                    <a:lstStyle/>
                    <a:p>
                      <a:pPr marL="269240" algn="ctr">
                        <a:lnSpc>
                          <a:spcPct val="150000"/>
                        </a:lnSpc>
                        <a:spcBef>
                          <a:spcPts val="1005"/>
                        </a:spcBef>
                        <a:spcAft>
                          <a:spcPts val="0"/>
                        </a:spcAft>
                      </a:pPr>
                      <a:r>
                        <a:rPr lang="tr-TR" sz="2000" b="1">
                          <a:effectLst/>
                        </a:rPr>
                        <a:t>Kız</a:t>
                      </a:r>
                      <a:endParaRPr lang="tr-TR" sz="1800" b="1">
                        <a:effectLst/>
                        <a:latin typeface="Times New Roman" panose="02020603050405020304"/>
                        <a:ea typeface="Times New Roman" panose="02020603050405020304"/>
                      </a:endParaRPr>
                    </a:p>
                  </a:txBody>
                  <a:tcPr marL="0" marR="0" marT="0" marB="0" vert="vert270"/>
                </a:tc>
                <a:tc>
                  <a:txBody>
                    <a:bodyPr/>
                    <a:lstStyle/>
                    <a:p>
                      <a:pPr marL="180340" algn="ctr">
                        <a:lnSpc>
                          <a:spcPct val="150000"/>
                        </a:lnSpc>
                        <a:spcBef>
                          <a:spcPts val="1005"/>
                        </a:spcBef>
                        <a:spcAft>
                          <a:spcPts val="0"/>
                        </a:spcAft>
                      </a:pPr>
                      <a:r>
                        <a:rPr lang="tr-TR" sz="2000" b="1">
                          <a:effectLst/>
                        </a:rPr>
                        <a:t>Erkek</a:t>
                      </a:r>
                      <a:endParaRPr lang="tr-TR" sz="1800" b="1">
                        <a:effectLst/>
                        <a:latin typeface="Times New Roman" panose="02020603050405020304"/>
                        <a:ea typeface="Times New Roman" panose="02020603050405020304"/>
                      </a:endParaRPr>
                    </a:p>
                  </a:txBody>
                  <a:tcPr marL="0" marR="0" marT="0" marB="0" vert="vert270"/>
                </a:tc>
                <a:tc>
                  <a:txBody>
                    <a:bodyPr/>
                    <a:lstStyle/>
                    <a:p>
                      <a:pPr algn="ctr">
                        <a:lnSpc>
                          <a:spcPct val="150000"/>
                        </a:lnSpc>
                        <a:spcBef>
                          <a:spcPts val="30"/>
                        </a:spcBef>
                        <a:spcAft>
                          <a:spcPts val="0"/>
                        </a:spcAft>
                      </a:pPr>
                      <a:r>
                        <a:rPr lang="tr-TR" sz="1400" b="1" dirty="0">
                          <a:effectLst/>
                        </a:rPr>
                        <a:t> </a:t>
                      </a:r>
                      <a:r>
                        <a:rPr lang="tr-TR" sz="2000" b="1" dirty="0">
                          <a:effectLst/>
                        </a:rPr>
                        <a:t>Toplam</a:t>
                      </a:r>
                      <a:endParaRPr lang="tr-TR" sz="1800" b="1" dirty="0">
                        <a:effectLst/>
                        <a:latin typeface="Times New Roman" panose="02020603050405020304"/>
                        <a:ea typeface="Times New Roman" panose="02020603050405020304"/>
                      </a:endParaRPr>
                    </a:p>
                  </a:txBody>
                  <a:tcPr marL="0" marR="0" marT="0" marB="0" vert="vert270"/>
                </a:tc>
                <a:extLst>
                  <a:ext uri="{0D108BD9-81ED-4DB2-BD59-A6C34878D82A}">
                    <a16:rowId xmlns:a16="http://schemas.microsoft.com/office/drawing/2014/main" val="10002"/>
                  </a:ext>
                </a:extLst>
              </a:tr>
              <a:tr h="472776">
                <a:tc>
                  <a:txBody>
                    <a:bodyPr/>
                    <a:lstStyle/>
                    <a:p>
                      <a:pPr algn="ctr">
                        <a:lnSpc>
                          <a:spcPct val="150000"/>
                        </a:lnSpc>
                        <a:spcAft>
                          <a:spcPts val="0"/>
                        </a:spcAft>
                      </a:pPr>
                      <a:r>
                        <a:rPr lang="tr-TR" sz="2000" b="1">
                          <a:effectLst/>
                        </a:rPr>
                        <a:t>İlahiyat</a:t>
                      </a:r>
                      <a:endParaRPr lang="tr-TR" sz="1800" b="1">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2000" b="1" dirty="0">
                          <a:effectLst/>
                        </a:rPr>
                        <a:t>3</a:t>
                      </a:r>
                      <a:endParaRPr lang="tr-TR" sz="1800" b="1" dirty="0">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2000" b="1" dirty="0">
                          <a:effectLst/>
                        </a:rPr>
                        <a:t>18</a:t>
                      </a:r>
                      <a:endParaRPr lang="tr-TR" sz="1800" b="1" dirty="0">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2000" b="1" dirty="0">
                          <a:effectLst/>
                        </a:rPr>
                        <a:t>21</a:t>
                      </a:r>
                      <a:endParaRPr lang="tr-TR" sz="1800" b="1" dirty="0">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9</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27</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36</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46</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86</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132</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39</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68</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107</a:t>
                      </a:r>
                    </a:p>
                  </a:txBody>
                  <a:tcPr marL="0" marR="0" marT="0" marB="0"/>
                </a:tc>
                <a:extLst>
                  <a:ext uri="{0D108BD9-81ED-4DB2-BD59-A6C34878D82A}">
                    <a16:rowId xmlns:a16="http://schemas.microsoft.com/office/drawing/2014/main" val="10003"/>
                  </a:ext>
                </a:extLst>
              </a:tr>
              <a:tr h="726183">
                <a:tc>
                  <a:txBody>
                    <a:bodyPr/>
                    <a:lstStyle/>
                    <a:p>
                      <a:pPr algn="ctr">
                        <a:lnSpc>
                          <a:spcPct val="150000"/>
                        </a:lnSpc>
                        <a:spcAft>
                          <a:spcPts val="0"/>
                        </a:spcAft>
                      </a:pPr>
                      <a:r>
                        <a:rPr lang="tr-TR" sz="2000" b="1">
                          <a:effectLst/>
                        </a:rPr>
                        <a:t>İlahiyat (İ.Ö.)</a:t>
                      </a:r>
                      <a:endParaRPr lang="tr-TR" sz="1800" b="1">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2000" b="1" dirty="0">
                          <a:effectLst/>
                        </a:rPr>
                        <a:t>0</a:t>
                      </a:r>
                      <a:endParaRPr lang="tr-TR" sz="1800" b="1" dirty="0">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2000" b="1" dirty="0">
                          <a:effectLst/>
                        </a:rPr>
                        <a:t>3</a:t>
                      </a:r>
                      <a:endParaRPr lang="tr-TR" sz="1800" b="1" dirty="0">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2000" b="1" dirty="0">
                          <a:effectLst/>
                        </a:rPr>
                        <a:t>3</a:t>
                      </a:r>
                      <a:endParaRPr lang="tr-TR" sz="1800" b="1" dirty="0">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7</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20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27</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9</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17</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26</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11</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12</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23</a:t>
                      </a:r>
                    </a:p>
                  </a:txBody>
                  <a:tcPr marL="0" marR="0" marT="0" marB="0"/>
                </a:tc>
                <a:extLst>
                  <a:ext uri="{0D108BD9-81ED-4DB2-BD59-A6C34878D82A}">
                    <a16:rowId xmlns:a16="http://schemas.microsoft.com/office/drawing/2014/main" val="10004"/>
                  </a:ext>
                </a:extLst>
              </a:tr>
              <a:tr h="472776">
                <a:tc>
                  <a:txBody>
                    <a:bodyPr/>
                    <a:lstStyle/>
                    <a:p>
                      <a:pPr marL="34925" algn="ctr">
                        <a:lnSpc>
                          <a:spcPct val="150000"/>
                        </a:lnSpc>
                        <a:spcBef>
                          <a:spcPts val="420"/>
                        </a:spcBef>
                        <a:spcAft>
                          <a:spcPts val="0"/>
                        </a:spcAft>
                      </a:pPr>
                      <a:r>
                        <a:rPr lang="tr-TR" sz="2000" b="1">
                          <a:effectLst/>
                        </a:rPr>
                        <a:t>TOPLAM</a:t>
                      </a:r>
                      <a:endParaRPr lang="tr-TR" sz="1800" b="1">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2000" b="1" dirty="0">
                          <a:effectLst/>
                        </a:rPr>
                        <a:t>3</a:t>
                      </a:r>
                      <a:endParaRPr lang="tr-TR" sz="1800" b="1" dirty="0">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2000" b="1" dirty="0">
                          <a:effectLst/>
                        </a:rPr>
                        <a:t>21</a:t>
                      </a:r>
                      <a:endParaRPr lang="tr-TR" sz="1800" b="1" dirty="0">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2000" b="1" dirty="0">
                          <a:effectLst/>
                        </a:rPr>
                        <a:t>24</a:t>
                      </a:r>
                      <a:endParaRPr lang="tr-TR" sz="1800" b="1" dirty="0">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16</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47</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63</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55</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103</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158</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50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80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130</a:t>
                      </a:r>
                    </a:p>
                  </a:txBody>
                  <a:tcPr marL="0" marR="0" marT="0" marB="0"/>
                </a:tc>
                <a:extLst>
                  <a:ext uri="{0D108BD9-81ED-4DB2-BD59-A6C34878D82A}">
                    <a16:rowId xmlns:a16="http://schemas.microsoft.com/office/drawing/2014/main" val="10005"/>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Başlık 1"/>
          <p:cNvSpPr>
            <a:spLocks noGrp="1"/>
          </p:cNvSpPr>
          <p:nvPr>
            <p:ph type="title" hasCustomPrompt="1"/>
          </p:nvPr>
        </p:nvSpPr>
        <p:spPr>
          <a:xfrm>
            <a:off x="1630363" y="338138"/>
            <a:ext cx="10515600" cy="1325562"/>
          </a:xfrm>
          <a:ln/>
        </p:spPr>
        <p:txBody>
          <a:bodyPr vert="horz" lIns="91440" tIns="45720" rIns="91440" bIns="45720" anchor="ctr" anchorCtr="0"/>
          <a:lstStyle/>
          <a:p>
            <a:r>
              <a:rPr lang="tr-TR" altLang="en-US" sz="2400" b="1" dirty="0"/>
              <a:t>Yıllara Göre Fakültemiz Değişim Programı Hareketliliği</a:t>
            </a:r>
            <a:br>
              <a:rPr lang="tr-TR" altLang="en-US" sz="2400" b="1" dirty="0"/>
            </a:br>
            <a:endParaRPr lang="tr-TR" altLang="en-US" sz="2400" b="1" dirty="0"/>
          </a:p>
        </p:txBody>
      </p:sp>
      <p:graphicFrame>
        <p:nvGraphicFramePr>
          <p:cNvPr id="4" name="Tablo 3"/>
          <p:cNvGraphicFramePr>
            <a:graphicFrameLocks noGrp="1"/>
          </p:cNvGraphicFramePr>
          <p:nvPr/>
        </p:nvGraphicFramePr>
        <p:xfrm>
          <a:off x="2279173" y="1501253"/>
          <a:ext cx="8934695" cy="4356483"/>
        </p:xfrm>
        <a:graphic>
          <a:graphicData uri="http://schemas.openxmlformats.org/drawingml/2006/table">
            <a:tbl>
              <a:tblPr firstRow="1" firstCol="1" lastRow="1" lastCol="1" bandRow="1" bandCol="1">
                <a:tableStyleId>{0505E3EF-67EA-436B-97B2-0124C06EBD24}</a:tableStyleId>
              </a:tblPr>
              <a:tblGrid>
                <a:gridCol w="1245477">
                  <a:extLst>
                    <a:ext uri="{9D8B030D-6E8A-4147-A177-3AD203B41FA5}">
                      <a16:colId xmlns:a16="http://schemas.microsoft.com/office/drawing/2014/main" val="20000"/>
                    </a:ext>
                  </a:extLst>
                </a:gridCol>
                <a:gridCol w="518190">
                  <a:extLst>
                    <a:ext uri="{9D8B030D-6E8A-4147-A177-3AD203B41FA5}">
                      <a16:colId xmlns:a16="http://schemas.microsoft.com/office/drawing/2014/main" val="20001"/>
                    </a:ext>
                  </a:extLst>
                </a:gridCol>
                <a:gridCol w="622738">
                  <a:extLst>
                    <a:ext uri="{9D8B030D-6E8A-4147-A177-3AD203B41FA5}">
                      <a16:colId xmlns:a16="http://schemas.microsoft.com/office/drawing/2014/main" val="20002"/>
                    </a:ext>
                  </a:extLst>
                </a:gridCol>
                <a:gridCol w="622738">
                  <a:extLst>
                    <a:ext uri="{9D8B030D-6E8A-4147-A177-3AD203B41FA5}">
                      <a16:colId xmlns:a16="http://schemas.microsoft.com/office/drawing/2014/main" val="20003"/>
                    </a:ext>
                  </a:extLst>
                </a:gridCol>
                <a:gridCol w="644556">
                  <a:extLst>
                    <a:ext uri="{9D8B030D-6E8A-4147-A177-3AD203B41FA5}">
                      <a16:colId xmlns:a16="http://schemas.microsoft.com/office/drawing/2014/main" val="20004"/>
                    </a:ext>
                  </a:extLst>
                </a:gridCol>
                <a:gridCol w="644556">
                  <a:extLst>
                    <a:ext uri="{9D8B030D-6E8A-4147-A177-3AD203B41FA5}">
                      <a16:colId xmlns:a16="http://schemas.microsoft.com/office/drawing/2014/main" val="20005"/>
                    </a:ext>
                  </a:extLst>
                </a:gridCol>
                <a:gridCol w="644556">
                  <a:extLst>
                    <a:ext uri="{9D8B030D-6E8A-4147-A177-3AD203B41FA5}">
                      <a16:colId xmlns:a16="http://schemas.microsoft.com/office/drawing/2014/main" val="20006"/>
                    </a:ext>
                  </a:extLst>
                </a:gridCol>
                <a:gridCol w="643648">
                  <a:extLst>
                    <a:ext uri="{9D8B030D-6E8A-4147-A177-3AD203B41FA5}">
                      <a16:colId xmlns:a16="http://schemas.microsoft.com/office/drawing/2014/main" val="20007"/>
                    </a:ext>
                  </a:extLst>
                </a:gridCol>
                <a:gridCol w="644556">
                  <a:extLst>
                    <a:ext uri="{9D8B030D-6E8A-4147-A177-3AD203B41FA5}">
                      <a16:colId xmlns:a16="http://schemas.microsoft.com/office/drawing/2014/main" val="20008"/>
                    </a:ext>
                  </a:extLst>
                </a:gridCol>
                <a:gridCol w="644556">
                  <a:extLst>
                    <a:ext uri="{9D8B030D-6E8A-4147-A177-3AD203B41FA5}">
                      <a16:colId xmlns:a16="http://schemas.microsoft.com/office/drawing/2014/main" val="20009"/>
                    </a:ext>
                  </a:extLst>
                </a:gridCol>
                <a:gridCol w="644556">
                  <a:extLst>
                    <a:ext uri="{9D8B030D-6E8A-4147-A177-3AD203B41FA5}">
                      <a16:colId xmlns:a16="http://schemas.microsoft.com/office/drawing/2014/main" val="20010"/>
                    </a:ext>
                  </a:extLst>
                </a:gridCol>
                <a:gridCol w="707284">
                  <a:extLst>
                    <a:ext uri="{9D8B030D-6E8A-4147-A177-3AD203B41FA5}">
                      <a16:colId xmlns:a16="http://schemas.microsoft.com/office/drawing/2014/main" val="20011"/>
                    </a:ext>
                  </a:extLst>
                </a:gridCol>
                <a:gridCol w="707284">
                  <a:extLst>
                    <a:ext uri="{9D8B030D-6E8A-4147-A177-3AD203B41FA5}">
                      <a16:colId xmlns:a16="http://schemas.microsoft.com/office/drawing/2014/main" val="20012"/>
                    </a:ext>
                  </a:extLst>
                </a:gridCol>
              </a:tblGrid>
              <a:tr h="548421">
                <a:tc gridSpan="13">
                  <a:txBody>
                    <a:bodyPr/>
                    <a:lstStyle/>
                    <a:p>
                      <a:pPr marL="920750" algn="l">
                        <a:lnSpc>
                          <a:spcPct val="150000"/>
                        </a:lnSpc>
                        <a:spcBef>
                          <a:spcPts val="795"/>
                        </a:spcBef>
                        <a:spcAft>
                          <a:spcPts val="0"/>
                        </a:spcAft>
                      </a:pPr>
                      <a:r>
                        <a:rPr lang="tr-TR" sz="2000" b="1" dirty="0">
                          <a:effectLst/>
                        </a:rPr>
                        <a:t>Değişim Programı ile Giden-Gelen Öğrenci Sayıları 2020-2021 Eğitim Yılı</a:t>
                      </a:r>
                      <a:endParaRPr lang="tr-TR" sz="1800" b="1" dirty="0">
                        <a:effectLst/>
                        <a:latin typeface="Times New Roman" panose="02020603050405020304"/>
                        <a:ea typeface="Times New Roman" panose="02020603050405020304"/>
                      </a:endParaRPr>
                    </a:p>
                  </a:txBody>
                  <a:tcPr marL="0" marR="0" marT="0" marB="0"/>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548421">
                <a:tc rowSpan="2">
                  <a:txBody>
                    <a:bodyPr/>
                    <a:lstStyle/>
                    <a:p>
                      <a:pPr algn="ctr">
                        <a:lnSpc>
                          <a:spcPct val="150000"/>
                        </a:lnSpc>
                        <a:spcAft>
                          <a:spcPts val="0"/>
                        </a:spcAft>
                      </a:pPr>
                      <a:r>
                        <a:rPr lang="tr-TR" sz="2000" b="1">
                          <a:effectLst/>
                        </a:rPr>
                        <a:t> </a:t>
                      </a:r>
                      <a:endParaRPr lang="tr-TR" sz="1800" b="1">
                        <a:effectLst/>
                      </a:endParaRPr>
                    </a:p>
                    <a:p>
                      <a:pPr algn="ctr">
                        <a:lnSpc>
                          <a:spcPct val="150000"/>
                        </a:lnSpc>
                        <a:spcBef>
                          <a:spcPts val="10"/>
                        </a:spcBef>
                        <a:spcAft>
                          <a:spcPts val="0"/>
                        </a:spcAft>
                      </a:pPr>
                      <a:r>
                        <a:rPr lang="tr-TR" sz="2800" b="1">
                          <a:effectLst/>
                        </a:rPr>
                        <a:t> </a:t>
                      </a:r>
                      <a:endParaRPr lang="tr-TR" sz="1800" b="1">
                        <a:effectLst/>
                      </a:endParaRPr>
                    </a:p>
                    <a:p>
                      <a:pPr marL="165735" algn="ctr">
                        <a:lnSpc>
                          <a:spcPct val="150000"/>
                        </a:lnSpc>
                        <a:spcAft>
                          <a:spcPts val="0"/>
                        </a:spcAft>
                      </a:pPr>
                      <a:r>
                        <a:rPr lang="tr-TR" sz="2000" b="1">
                          <a:effectLst/>
                        </a:rPr>
                        <a:t>Birimi</a:t>
                      </a:r>
                      <a:endParaRPr lang="tr-TR" sz="1800" b="1">
                        <a:effectLst/>
                        <a:latin typeface="Times New Roman" panose="02020603050405020304"/>
                        <a:ea typeface="Times New Roman" panose="02020603050405020304"/>
                      </a:endParaRPr>
                    </a:p>
                  </a:txBody>
                  <a:tcPr marL="0" marR="0" marT="0" marB="0"/>
                </a:tc>
                <a:tc gridSpan="3">
                  <a:txBody>
                    <a:bodyPr/>
                    <a:lstStyle/>
                    <a:p>
                      <a:pPr marL="352425" algn="ctr">
                        <a:lnSpc>
                          <a:spcPct val="150000"/>
                        </a:lnSpc>
                        <a:spcBef>
                          <a:spcPts val="470"/>
                        </a:spcBef>
                        <a:spcAft>
                          <a:spcPts val="0"/>
                        </a:spcAft>
                      </a:pPr>
                      <a:r>
                        <a:rPr lang="tr-TR" sz="2000" b="1" dirty="0">
                          <a:solidFill>
                            <a:srgbClr val="FF0000"/>
                          </a:solidFill>
                          <a:effectLst/>
                        </a:rPr>
                        <a:t>Mevlana</a:t>
                      </a:r>
                      <a:endParaRPr lang="tr-TR" sz="1800" b="1" dirty="0">
                        <a:solidFill>
                          <a:srgbClr val="FF0000"/>
                        </a:solidFill>
                        <a:effectLst/>
                        <a:latin typeface="Times New Roman" panose="02020603050405020304"/>
                        <a:ea typeface="Times New Roman" panose="02020603050405020304"/>
                      </a:endParaRPr>
                    </a:p>
                  </a:txBody>
                  <a:tcPr marL="0" marR="0" marT="0" marB="0"/>
                </a:tc>
                <a:tc hMerge="1">
                  <a:txBody>
                    <a:bodyPr/>
                    <a:lstStyle/>
                    <a:p>
                      <a:endParaRPr lang="tr-TR"/>
                    </a:p>
                  </a:txBody>
                  <a:tcPr/>
                </a:tc>
                <a:tc hMerge="1">
                  <a:txBody>
                    <a:bodyPr/>
                    <a:lstStyle/>
                    <a:p>
                      <a:endParaRPr lang="tr-TR"/>
                    </a:p>
                  </a:txBody>
                  <a:tcPr/>
                </a:tc>
                <a:tc gridSpan="3">
                  <a:txBody>
                    <a:bodyPr/>
                    <a:lstStyle/>
                    <a:p>
                      <a:pPr marL="363220" algn="ctr">
                        <a:lnSpc>
                          <a:spcPct val="150000"/>
                        </a:lnSpc>
                        <a:spcBef>
                          <a:spcPts val="470"/>
                        </a:spcBef>
                        <a:spcAft>
                          <a:spcPts val="0"/>
                        </a:spcAft>
                      </a:pPr>
                      <a:r>
                        <a:rPr lang="tr-TR" sz="2000" b="1" dirty="0" err="1">
                          <a:solidFill>
                            <a:srgbClr val="FF0000"/>
                          </a:solidFill>
                          <a:effectLst/>
                        </a:rPr>
                        <a:t>Erasmus</a:t>
                      </a:r>
                      <a:endParaRPr lang="tr-TR" sz="1800" b="1" dirty="0">
                        <a:solidFill>
                          <a:srgbClr val="FF0000"/>
                        </a:solidFill>
                        <a:effectLst/>
                        <a:latin typeface="Times New Roman" panose="02020603050405020304"/>
                        <a:ea typeface="Times New Roman" panose="02020603050405020304"/>
                      </a:endParaRPr>
                    </a:p>
                  </a:txBody>
                  <a:tcPr marL="0" marR="0" marT="0" marB="0"/>
                </a:tc>
                <a:tc hMerge="1">
                  <a:txBody>
                    <a:bodyPr/>
                    <a:lstStyle/>
                    <a:p>
                      <a:endParaRPr lang="tr-TR"/>
                    </a:p>
                  </a:txBody>
                  <a:tcPr/>
                </a:tc>
                <a:tc hMerge="1">
                  <a:txBody>
                    <a:bodyPr/>
                    <a:lstStyle/>
                    <a:p>
                      <a:endParaRPr lang="tr-TR"/>
                    </a:p>
                  </a:txBody>
                  <a:tcPr/>
                </a:tc>
                <a:tc gridSpan="3">
                  <a:txBody>
                    <a:bodyPr/>
                    <a:lstStyle/>
                    <a:p>
                      <a:pPr marL="430530" algn="ctr">
                        <a:lnSpc>
                          <a:spcPct val="150000"/>
                        </a:lnSpc>
                        <a:spcBef>
                          <a:spcPts val="470"/>
                        </a:spcBef>
                        <a:spcAft>
                          <a:spcPts val="0"/>
                        </a:spcAft>
                      </a:pPr>
                      <a:r>
                        <a:rPr lang="tr-TR" sz="2000" b="1" dirty="0">
                          <a:solidFill>
                            <a:srgbClr val="FF0000"/>
                          </a:solidFill>
                          <a:effectLst/>
                        </a:rPr>
                        <a:t>Farabi</a:t>
                      </a:r>
                      <a:endParaRPr lang="tr-TR" sz="1800" b="1" dirty="0">
                        <a:solidFill>
                          <a:srgbClr val="FF0000"/>
                        </a:solidFill>
                        <a:effectLst/>
                        <a:latin typeface="Times New Roman" panose="02020603050405020304"/>
                        <a:ea typeface="Times New Roman" panose="02020603050405020304"/>
                      </a:endParaRPr>
                    </a:p>
                  </a:txBody>
                  <a:tcPr marL="0" marR="0" marT="0" marB="0"/>
                </a:tc>
                <a:tc hMerge="1">
                  <a:txBody>
                    <a:bodyPr/>
                    <a:lstStyle/>
                    <a:p>
                      <a:endParaRPr lang="tr-TR"/>
                    </a:p>
                  </a:txBody>
                  <a:tcPr/>
                </a:tc>
                <a:tc hMerge="1">
                  <a:txBody>
                    <a:bodyPr/>
                    <a:lstStyle/>
                    <a:p>
                      <a:endParaRPr lang="tr-TR"/>
                    </a:p>
                  </a:txBody>
                  <a:tcPr/>
                </a:tc>
                <a:tc gridSpan="3">
                  <a:txBody>
                    <a:bodyPr/>
                    <a:lstStyle/>
                    <a:p>
                      <a:pPr marL="435610" algn="ctr">
                        <a:lnSpc>
                          <a:spcPct val="150000"/>
                        </a:lnSpc>
                        <a:spcBef>
                          <a:spcPts val="395"/>
                        </a:spcBef>
                        <a:spcAft>
                          <a:spcPts val="0"/>
                        </a:spcAft>
                      </a:pPr>
                      <a:r>
                        <a:rPr lang="tr-TR" sz="2000" b="1" dirty="0">
                          <a:solidFill>
                            <a:srgbClr val="FF0000"/>
                          </a:solidFill>
                          <a:effectLst/>
                        </a:rPr>
                        <a:t>2020-2021</a:t>
                      </a:r>
                      <a:r>
                        <a:rPr lang="tr-TR" sz="2000" b="1" baseline="0" dirty="0">
                          <a:solidFill>
                            <a:srgbClr val="FF0000"/>
                          </a:solidFill>
                          <a:effectLst/>
                        </a:rPr>
                        <a:t> </a:t>
                      </a:r>
                      <a:r>
                        <a:rPr lang="tr-TR" sz="2000" b="1" dirty="0">
                          <a:solidFill>
                            <a:srgbClr val="FF0000"/>
                          </a:solidFill>
                          <a:effectLst/>
                        </a:rPr>
                        <a:t>Yılı</a:t>
                      </a:r>
                      <a:endParaRPr lang="tr-TR" sz="1800" b="1" dirty="0">
                        <a:solidFill>
                          <a:srgbClr val="FF0000"/>
                        </a:solidFill>
                        <a:effectLst/>
                        <a:latin typeface="Times New Roman" panose="02020603050405020304"/>
                        <a:ea typeface="Times New Roman" panose="02020603050405020304"/>
                      </a:endParaRPr>
                    </a:p>
                  </a:txBody>
                  <a:tcPr marL="0" marR="0" marT="0" marB="0"/>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1"/>
                  </a:ext>
                </a:extLst>
              </a:tr>
              <a:tr h="1448584">
                <a:tc vMerge="1">
                  <a:txBody>
                    <a:bodyPr/>
                    <a:lstStyle/>
                    <a:p>
                      <a:endParaRPr lang="tr-TR"/>
                    </a:p>
                  </a:txBody>
                  <a:tcPr/>
                </a:tc>
                <a:tc>
                  <a:txBody>
                    <a:bodyPr/>
                    <a:lstStyle/>
                    <a:p>
                      <a:pPr marL="269240" algn="ctr">
                        <a:lnSpc>
                          <a:spcPct val="150000"/>
                        </a:lnSpc>
                        <a:spcBef>
                          <a:spcPts val="790"/>
                        </a:spcBef>
                        <a:spcAft>
                          <a:spcPts val="0"/>
                        </a:spcAft>
                      </a:pPr>
                      <a:r>
                        <a:rPr lang="tr-TR" sz="2000" b="1" dirty="0">
                          <a:effectLst/>
                        </a:rPr>
                        <a:t>Gelen</a:t>
                      </a:r>
                      <a:endParaRPr lang="tr-TR" sz="1800" b="1" dirty="0">
                        <a:effectLst/>
                        <a:latin typeface="Times New Roman" panose="02020603050405020304"/>
                        <a:ea typeface="Times New Roman" panose="02020603050405020304"/>
                      </a:endParaRPr>
                    </a:p>
                  </a:txBody>
                  <a:tcPr marL="0" marR="0" marT="0" marB="0" vert="vert270"/>
                </a:tc>
                <a:tc>
                  <a:txBody>
                    <a:bodyPr/>
                    <a:lstStyle/>
                    <a:p>
                      <a:pPr marL="180340" algn="ctr">
                        <a:lnSpc>
                          <a:spcPct val="150000"/>
                        </a:lnSpc>
                        <a:spcBef>
                          <a:spcPts val="650"/>
                        </a:spcBef>
                        <a:spcAft>
                          <a:spcPts val="0"/>
                        </a:spcAft>
                      </a:pPr>
                      <a:r>
                        <a:rPr lang="tr-TR" sz="2000" b="1" dirty="0">
                          <a:effectLst/>
                        </a:rPr>
                        <a:t>Giden</a:t>
                      </a:r>
                      <a:endParaRPr lang="tr-TR" sz="1800" b="1" dirty="0">
                        <a:effectLst/>
                        <a:latin typeface="Times New Roman" panose="02020603050405020304"/>
                        <a:ea typeface="Times New Roman" panose="02020603050405020304"/>
                      </a:endParaRPr>
                    </a:p>
                  </a:txBody>
                  <a:tcPr marL="0" marR="0" marT="0" marB="0" vert="vert270"/>
                </a:tc>
                <a:tc>
                  <a:txBody>
                    <a:bodyPr/>
                    <a:lstStyle/>
                    <a:p>
                      <a:pPr marL="129540" algn="ctr">
                        <a:lnSpc>
                          <a:spcPct val="150000"/>
                        </a:lnSpc>
                        <a:spcBef>
                          <a:spcPts val="945"/>
                        </a:spcBef>
                        <a:spcAft>
                          <a:spcPts val="0"/>
                        </a:spcAft>
                      </a:pPr>
                      <a:r>
                        <a:rPr lang="tr-TR" sz="2000" b="1" dirty="0">
                          <a:effectLst/>
                        </a:rPr>
                        <a:t>Toplam</a:t>
                      </a:r>
                      <a:endParaRPr lang="tr-TR" sz="1800" b="1" dirty="0">
                        <a:effectLst/>
                        <a:latin typeface="Times New Roman" panose="02020603050405020304"/>
                        <a:ea typeface="Times New Roman" panose="02020603050405020304"/>
                      </a:endParaRPr>
                    </a:p>
                  </a:txBody>
                  <a:tcPr marL="0" marR="0" marT="0" marB="0" vert="vert270"/>
                </a:tc>
                <a:tc>
                  <a:txBody>
                    <a:bodyPr/>
                    <a:lstStyle/>
                    <a:p>
                      <a:pPr marL="269240" algn="ctr">
                        <a:lnSpc>
                          <a:spcPct val="150000"/>
                        </a:lnSpc>
                        <a:spcBef>
                          <a:spcPts val="790"/>
                        </a:spcBef>
                        <a:spcAft>
                          <a:spcPts val="0"/>
                        </a:spcAft>
                      </a:pPr>
                      <a:r>
                        <a:rPr lang="tr-TR" sz="2000" b="1" dirty="0">
                          <a:effectLst/>
                        </a:rPr>
                        <a:t>Gelen</a:t>
                      </a:r>
                      <a:endParaRPr lang="tr-TR" sz="1800" b="1" dirty="0">
                        <a:effectLst/>
                        <a:latin typeface="Times New Roman" panose="02020603050405020304"/>
                        <a:ea typeface="Times New Roman" panose="02020603050405020304"/>
                      </a:endParaRPr>
                    </a:p>
                  </a:txBody>
                  <a:tcPr marL="0" marR="0" marT="0" marB="0" vert="vert270"/>
                </a:tc>
                <a:tc>
                  <a:txBody>
                    <a:bodyPr/>
                    <a:lstStyle/>
                    <a:p>
                      <a:pPr marL="180340" algn="ctr">
                        <a:lnSpc>
                          <a:spcPct val="150000"/>
                        </a:lnSpc>
                        <a:spcBef>
                          <a:spcPts val="650"/>
                        </a:spcBef>
                        <a:spcAft>
                          <a:spcPts val="0"/>
                        </a:spcAft>
                      </a:pPr>
                      <a:r>
                        <a:rPr lang="tr-TR" sz="2000" b="1" dirty="0">
                          <a:effectLst/>
                        </a:rPr>
                        <a:t>Giden</a:t>
                      </a:r>
                      <a:endParaRPr lang="tr-TR" sz="1800" b="1" dirty="0">
                        <a:effectLst/>
                        <a:latin typeface="Times New Roman" panose="02020603050405020304"/>
                        <a:ea typeface="Times New Roman" panose="02020603050405020304"/>
                      </a:endParaRPr>
                    </a:p>
                  </a:txBody>
                  <a:tcPr marL="0" marR="0" marT="0" marB="0" vert="vert270"/>
                </a:tc>
                <a:tc>
                  <a:txBody>
                    <a:bodyPr/>
                    <a:lstStyle/>
                    <a:p>
                      <a:pPr marL="129540" algn="ctr">
                        <a:lnSpc>
                          <a:spcPct val="150000"/>
                        </a:lnSpc>
                        <a:spcBef>
                          <a:spcPts val="945"/>
                        </a:spcBef>
                        <a:spcAft>
                          <a:spcPts val="0"/>
                        </a:spcAft>
                      </a:pPr>
                      <a:r>
                        <a:rPr lang="tr-TR" sz="2000" b="1" dirty="0">
                          <a:effectLst/>
                        </a:rPr>
                        <a:t>Toplam</a:t>
                      </a:r>
                      <a:endParaRPr lang="tr-TR" sz="1800" b="1" dirty="0">
                        <a:effectLst/>
                        <a:latin typeface="Times New Roman" panose="02020603050405020304"/>
                        <a:ea typeface="Times New Roman" panose="02020603050405020304"/>
                      </a:endParaRPr>
                    </a:p>
                  </a:txBody>
                  <a:tcPr marL="0" marR="0" marT="0" marB="0" vert="vert270"/>
                </a:tc>
                <a:tc>
                  <a:txBody>
                    <a:bodyPr/>
                    <a:lstStyle/>
                    <a:p>
                      <a:pPr marL="269240" algn="ctr">
                        <a:lnSpc>
                          <a:spcPct val="150000"/>
                        </a:lnSpc>
                        <a:spcBef>
                          <a:spcPts val="790"/>
                        </a:spcBef>
                        <a:spcAft>
                          <a:spcPts val="0"/>
                        </a:spcAft>
                      </a:pPr>
                      <a:r>
                        <a:rPr lang="tr-TR" sz="2000" b="1" dirty="0">
                          <a:effectLst/>
                        </a:rPr>
                        <a:t>Gelen</a:t>
                      </a:r>
                      <a:endParaRPr lang="tr-TR" sz="1800" b="1" dirty="0">
                        <a:effectLst/>
                        <a:latin typeface="Times New Roman" panose="02020603050405020304"/>
                        <a:ea typeface="Times New Roman" panose="02020603050405020304"/>
                      </a:endParaRPr>
                    </a:p>
                  </a:txBody>
                  <a:tcPr marL="0" marR="0" marT="0" marB="0" vert="vert270"/>
                </a:tc>
                <a:tc>
                  <a:txBody>
                    <a:bodyPr/>
                    <a:lstStyle/>
                    <a:p>
                      <a:pPr marL="180340" algn="ctr">
                        <a:lnSpc>
                          <a:spcPct val="150000"/>
                        </a:lnSpc>
                        <a:spcBef>
                          <a:spcPts val="650"/>
                        </a:spcBef>
                        <a:spcAft>
                          <a:spcPts val="0"/>
                        </a:spcAft>
                      </a:pPr>
                      <a:r>
                        <a:rPr lang="tr-TR" sz="2000" b="1" dirty="0">
                          <a:effectLst/>
                        </a:rPr>
                        <a:t>Giden</a:t>
                      </a:r>
                      <a:endParaRPr lang="tr-TR" sz="1800" b="1" dirty="0">
                        <a:effectLst/>
                        <a:latin typeface="Times New Roman" panose="02020603050405020304"/>
                        <a:ea typeface="Times New Roman" panose="02020603050405020304"/>
                      </a:endParaRPr>
                    </a:p>
                  </a:txBody>
                  <a:tcPr marL="0" marR="0" marT="0" marB="0" vert="vert270"/>
                </a:tc>
                <a:tc>
                  <a:txBody>
                    <a:bodyPr/>
                    <a:lstStyle/>
                    <a:p>
                      <a:pPr marL="129540" algn="ctr">
                        <a:lnSpc>
                          <a:spcPct val="150000"/>
                        </a:lnSpc>
                        <a:spcBef>
                          <a:spcPts val="945"/>
                        </a:spcBef>
                        <a:spcAft>
                          <a:spcPts val="0"/>
                        </a:spcAft>
                      </a:pPr>
                      <a:r>
                        <a:rPr lang="tr-TR" sz="2000" b="1" dirty="0">
                          <a:effectLst/>
                        </a:rPr>
                        <a:t>Toplam</a:t>
                      </a:r>
                      <a:endParaRPr lang="tr-TR" sz="1800" b="1" dirty="0">
                        <a:effectLst/>
                        <a:latin typeface="Times New Roman" panose="02020603050405020304"/>
                        <a:ea typeface="Times New Roman" panose="02020603050405020304"/>
                      </a:endParaRPr>
                    </a:p>
                  </a:txBody>
                  <a:tcPr marL="0" marR="0" marT="0" marB="0" vert="vert270"/>
                </a:tc>
                <a:tc>
                  <a:txBody>
                    <a:bodyPr/>
                    <a:lstStyle/>
                    <a:p>
                      <a:pPr marL="269240" algn="ctr">
                        <a:lnSpc>
                          <a:spcPct val="150000"/>
                        </a:lnSpc>
                        <a:spcBef>
                          <a:spcPts val="790"/>
                        </a:spcBef>
                        <a:spcAft>
                          <a:spcPts val="0"/>
                        </a:spcAft>
                      </a:pPr>
                      <a:r>
                        <a:rPr lang="tr-TR" sz="2000" b="1" dirty="0">
                          <a:effectLst/>
                        </a:rPr>
                        <a:t>Gelen</a:t>
                      </a:r>
                      <a:endParaRPr lang="tr-TR" sz="1800" b="1" dirty="0">
                        <a:effectLst/>
                        <a:latin typeface="Times New Roman" panose="02020603050405020304"/>
                        <a:ea typeface="Times New Roman" panose="02020603050405020304"/>
                      </a:endParaRPr>
                    </a:p>
                  </a:txBody>
                  <a:tcPr marL="0" marR="0" marT="0" marB="0" vert="vert270"/>
                </a:tc>
                <a:tc>
                  <a:txBody>
                    <a:bodyPr/>
                    <a:lstStyle/>
                    <a:p>
                      <a:pPr marL="180340" algn="ctr">
                        <a:lnSpc>
                          <a:spcPct val="150000"/>
                        </a:lnSpc>
                        <a:spcBef>
                          <a:spcPts val="650"/>
                        </a:spcBef>
                        <a:spcAft>
                          <a:spcPts val="0"/>
                        </a:spcAft>
                      </a:pPr>
                      <a:r>
                        <a:rPr lang="tr-TR" sz="2000" b="1" dirty="0">
                          <a:effectLst/>
                        </a:rPr>
                        <a:t>Giden</a:t>
                      </a:r>
                      <a:endParaRPr lang="tr-TR" sz="1800" b="1" dirty="0">
                        <a:effectLst/>
                        <a:latin typeface="Times New Roman" panose="02020603050405020304"/>
                        <a:ea typeface="Times New Roman" panose="02020603050405020304"/>
                      </a:endParaRPr>
                    </a:p>
                  </a:txBody>
                  <a:tcPr marL="0" marR="0" marT="0" marB="0" vert="vert270"/>
                </a:tc>
                <a:tc>
                  <a:txBody>
                    <a:bodyPr/>
                    <a:lstStyle/>
                    <a:p>
                      <a:pPr marL="129540" algn="ctr">
                        <a:lnSpc>
                          <a:spcPct val="150000"/>
                        </a:lnSpc>
                        <a:spcBef>
                          <a:spcPts val="945"/>
                        </a:spcBef>
                        <a:spcAft>
                          <a:spcPts val="0"/>
                        </a:spcAft>
                      </a:pPr>
                      <a:r>
                        <a:rPr lang="tr-TR" sz="2000" b="1" dirty="0">
                          <a:effectLst/>
                        </a:rPr>
                        <a:t>Toplam</a:t>
                      </a:r>
                      <a:endParaRPr lang="tr-TR" sz="1800" b="1" dirty="0">
                        <a:effectLst/>
                        <a:latin typeface="Times New Roman" panose="02020603050405020304"/>
                        <a:ea typeface="Times New Roman" panose="02020603050405020304"/>
                      </a:endParaRPr>
                    </a:p>
                  </a:txBody>
                  <a:tcPr marL="0" marR="0" marT="0" marB="0" vert="vert270"/>
                </a:tc>
                <a:extLst>
                  <a:ext uri="{0D108BD9-81ED-4DB2-BD59-A6C34878D82A}">
                    <a16:rowId xmlns:a16="http://schemas.microsoft.com/office/drawing/2014/main" val="10002"/>
                  </a:ext>
                </a:extLst>
              </a:tr>
              <a:tr h="472776">
                <a:tc>
                  <a:txBody>
                    <a:bodyPr/>
                    <a:lstStyle/>
                    <a:p>
                      <a:pPr algn="ctr">
                        <a:lnSpc>
                          <a:spcPct val="150000"/>
                        </a:lnSpc>
                        <a:spcAft>
                          <a:spcPts val="0"/>
                        </a:spcAft>
                      </a:pPr>
                      <a:r>
                        <a:rPr lang="tr-TR" sz="2000" b="1">
                          <a:effectLst/>
                        </a:rPr>
                        <a:t>İlahiyat</a:t>
                      </a:r>
                      <a:endParaRPr lang="tr-TR" sz="1800" b="1">
                        <a:effectLst/>
                        <a:latin typeface="Times New Roman" panose="02020603050405020304"/>
                        <a:ea typeface="Times New Roman" panose="02020603050405020304"/>
                      </a:endParaRPr>
                    </a:p>
                  </a:txBody>
                  <a:tcPr marL="0" marR="0" marT="0" marB="0"/>
                </a:tc>
                <a:tc>
                  <a:txBody>
                    <a:bodyPr/>
                    <a:lstStyle/>
                    <a:p>
                      <a:r>
                        <a:rPr lang="tr-TR" dirty="0"/>
                        <a:t>0</a:t>
                      </a:r>
                    </a:p>
                  </a:txBody>
                  <a:tcPr marL="0" marR="0" marT="0" marB="0"/>
                </a:tc>
                <a:tc>
                  <a:txBody>
                    <a:bodyPr/>
                    <a:lstStyle/>
                    <a:p>
                      <a:r>
                        <a:rPr lang="tr-TR" dirty="0"/>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extLst>
                  <a:ext uri="{0D108BD9-81ED-4DB2-BD59-A6C34878D82A}">
                    <a16:rowId xmlns:a16="http://schemas.microsoft.com/office/drawing/2014/main" val="10003"/>
                  </a:ext>
                </a:extLst>
              </a:tr>
              <a:tr h="726183">
                <a:tc>
                  <a:txBody>
                    <a:bodyPr/>
                    <a:lstStyle/>
                    <a:p>
                      <a:pPr algn="ctr">
                        <a:lnSpc>
                          <a:spcPct val="150000"/>
                        </a:lnSpc>
                        <a:spcAft>
                          <a:spcPts val="0"/>
                        </a:spcAft>
                      </a:pPr>
                      <a:r>
                        <a:rPr lang="tr-TR" sz="2000" b="1">
                          <a:effectLst/>
                        </a:rPr>
                        <a:t>İlahiyat (İ.Ö.)</a:t>
                      </a:r>
                      <a:endParaRPr lang="tr-TR" sz="1800" b="1">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extLst>
                  <a:ext uri="{0D108BD9-81ED-4DB2-BD59-A6C34878D82A}">
                    <a16:rowId xmlns:a16="http://schemas.microsoft.com/office/drawing/2014/main" val="10004"/>
                  </a:ext>
                </a:extLst>
              </a:tr>
              <a:tr h="472776">
                <a:tc>
                  <a:txBody>
                    <a:bodyPr/>
                    <a:lstStyle/>
                    <a:p>
                      <a:pPr marL="34925" algn="ctr">
                        <a:lnSpc>
                          <a:spcPct val="150000"/>
                        </a:lnSpc>
                        <a:spcBef>
                          <a:spcPts val="420"/>
                        </a:spcBef>
                        <a:spcAft>
                          <a:spcPts val="0"/>
                        </a:spcAft>
                      </a:pPr>
                      <a:r>
                        <a:rPr lang="tr-TR" sz="2000" b="1">
                          <a:effectLst/>
                        </a:rPr>
                        <a:t>TOPLAM</a:t>
                      </a:r>
                      <a:endParaRPr lang="tr-TR" sz="1800" b="1">
                        <a:effectLst/>
                        <a:latin typeface="Times New Roman" panose="02020603050405020304"/>
                        <a:ea typeface="Times New Roman" panose="02020603050405020304"/>
                      </a:endParaRP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tc>
                  <a:txBody>
                    <a:bodyPr/>
                    <a:lstStyle/>
                    <a:p>
                      <a:pPr algn="ctr">
                        <a:lnSpc>
                          <a:spcPct val="150000"/>
                        </a:lnSpc>
                        <a:spcAft>
                          <a:spcPts val="0"/>
                        </a:spcAft>
                      </a:pPr>
                      <a:r>
                        <a:rPr lang="tr-TR" sz="1800" b="1" dirty="0">
                          <a:effectLst/>
                          <a:latin typeface="Times New Roman" panose="02020603050405020304"/>
                          <a:ea typeface="Times New Roman" panose="02020603050405020304"/>
                        </a:rPr>
                        <a:t>0</a:t>
                      </a:r>
                    </a:p>
                  </a:txBody>
                  <a:tcPr marL="0" marR="0" marT="0" marB="0"/>
                </a:tc>
                <a:extLst>
                  <a:ext uri="{0D108BD9-81ED-4DB2-BD59-A6C34878D82A}">
                    <a16:rowId xmlns:a16="http://schemas.microsoft.com/office/drawing/2014/main" val="10005"/>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Resim 3"/>
          <p:cNvPicPr>
            <a:picLocks noChangeAspect="1"/>
          </p:cNvPicPr>
          <p:nvPr/>
        </p:nvPicPr>
        <p:blipFill>
          <a:blip r:embed="rId2"/>
          <a:stretch>
            <a:fillRect/>
          </a:stretch>
        </p:blipFill>
        <p:spPr>
          <a:xfrm>
            <a:off x="2627313" y="1492250"/>
            <a:ext cx="7621587" cy="4822825"/>
          </a:xfrm>
          <a:prstGeom prst="rect">
            <a:avLst/>
          </a:prstGeom>
          <a:noFill/>
          <a:ln w="9525">
            <a:noFill/>
          </a:ln>
        </p:spPr>
      </p:pic>
      <p:sp>
        <p:nvSpPr>
          <p:cNvPr id="5" name="İçerik Yer Tutucusu 3"/>
          <p:cNvSpPr>
            <a:spLocks noGrp="1"/>
          </p:cNvSpPr>
          <p:nvPr>
            <p:ph idx="1" hasCustomPrompt="1"/>
          </p:nvPr>
        </p:nvSpPr>
        <p:spPr>
          <a:xfrm>
            <a:off x="11113" y="520700"/>
            <a:ext cx="8351838" cy="1139825"/>
          </a:xfrm>
        </p:spPr>
        <p:txBody>
          <a:bodyPr>
            <a:normAutofit/>
          </a:bodyPr>
          <a:lstStyle/>
          <a:p>
            <a:pPr marL="0" marR="0" indent="0" algn="ctr" defTabSz="914400" rtl="0" eaLnBrk="1" fontAlgn="auto" latinLnBrk="0" hangingPunct="1">
              <a:lnSpc>
                <a:spcPct val="90000"/>
              </a:lnSpc>
              <a:spcBef>
                <a:spcPts val="1000"/>
              </a:spcBef>
              <a:spcAft>
                <a:spcPct val="0"/>
              </a:spcAft>
              <a:buClrTx/>
              <a:buSzTx/>
              <a:buFont typeface="Arial" panose="020B0604020202020204" pitchFamily="34" charset="0"/>
              <a:buNone/>
            </a:pPr>
            <a:r>
              <a:rPr kumimoji="0" lang="tr-TR" sz="4000" b="1" i="0" u="none" strike="noStrike" kern="1200" cap="none" spc="0" normalizeH="0" baseline="0" noProof="1">
                <a:solidFill>
                  <a:srgbClr val="C00000"/>
                </a:solidFill>
                <a:effectLst>
                  <a:outerShdw blurRad="38100" dist="38100" dir="2700000" algn="tl">
                    <a:srgbClr val="000000">
                      <a:alpha val="43137"/>
                    </a:srgbClr>
                  </a:outerShdw>
                </a:effectLst>
                <a:latin typeface="Calibri" panose="020F0502020204030204" charset="0"/>
                <a:ea typeface="+mn-ea"/>
                <a:cs typeface="Calibri" panose="020F0502020204030204" charset="0"/>
              </a:rPr>
              <a:t>BİLİMSEL FAALİYETLER</a:t>
            </a:r>
          </a:p>
          <a:p>
            <a:pPr marL="228600" marR="0" indent="-228600" algn="l" defTabSz="914400" rtl="0" eaLnBrk="1" fontAlgn="auto" latinLnBrk="0" hangingPunct="1">
              <a:lnSpc>
                <a:spcPct val="90000"/>
              </a:lnSpc>
              <a:spcBef>
                <a:spcPts val="1000"/>
              </a:spcBef>
              <a:spcAft>
                <a:spcPct val="0"/>
              </a:spcAft>
              <a:buClrTx/>
              <a:buSzTx/>
              <a:buFont typeface="Arial" panose="020B0604020202020204" pitchFamily="34" charset="0"/>
              <a:buChar char="•"/>
            </a:pPr>
            <a:endParaRPr kumimoji="0" lang="tr-TR" sz="2400" b="0" i="0" u="none" strike="noStrike" kern="1200" cap="none" spc="0" normalizeH="0" baseline="0" noProof="1">
              <a:solidFill>
                <a:schemeClr val="tx1"/>
              </a:solidFill>
              <a:latin typeface="+mn-lt"/>
              <a:ea typeface="+mn-ea"/>
              <a:cs typeface="+mn-cs"/>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2"/>
          <p:cNvSpPr>
            <a:spLocks noGrp="1"/>
          </p:cNvSpPr>
          <p:nvPr>
            <p:ph type="title" hasCustomPrompt="1"/>
          </p:nvPr>
        </p:nvSpPr>
        <p:spPr>
          <a:xfrm>
            <a:off x="0" y="792163"/>
            <a:ext cx="10821988" cy="884237"/>
          </a:xfrm>
          <a:ln/>
        </p:spPr>
        <p:txBody>
          <a:bodyPr vert="horz" lIns="91440" tIns="45720" rIns="91440" bIns="45720" anchor="ctr" anchorCtr="0"/>
          <a:lstStyle/>
          <a:p>
            <a:pPr algn="ctr"/>
            <a:r>
              <a:rPr lang="en-US" altLang="zh-CN" sz="2800" dirty="0">
                <a:latin typeface="Calibri" panose="020F0502020204030204" charset="0"/>
              </a:rPr>
              <a:t>20</a:t>
            </a:r>
            <a:r>
              <a:rPr lang="tr-TR" altLang="en-US" sz="2800" dirty="0">
                <a:latin typeface="Calibri" panose="020F0502020204030204" charset="0"/>
              </a:rPr>
              <a:t>18</a:t>
            </a:r>
            <a:r>
              <a:rPr lang="en-US" altLang="zh-CN" sz="2800" dirty="0">
                <a:latin typeface="Calibri" panose="020F0502020204030204" charset="0"/>
              </a:rPr>
              <a:t>-20</a:t>
            </a:r>
            <a:r>
              <a:rPr lang="tr-TR" altLang="zh-CN" sz="2800" dirty="0">
                <a:latin typeface="Calibri" panose="020F0502020204030204" charset="0"/>
              </a:rPr>
              <a:t>20 </a:t>
            </a:r>
            <a:r>
              <a:rPr lang="en-US" altLang="zh-CN" sz="2800" dirty="0">
                <a:latin typeface="Calibri" panose="020F0502020204030204" charset="0"/>
              </a:rPr>
              <a:t>YILLARINDA SİİRT ÜNİVERSİTESİ </a:t>
            </a:r>
            <a:br>
              <a:rPr lang="tr-TR" altLang="en-US" sz="2800" dirty="0">
                <a:latin typeface="Calibri" panose="020F0502020204030204" charset="0"/>
              </a:rPr>
            </a:br>
            <a:r>
              <a:rPr lang="tr-TR" altLang="en-US" sz="2800" dirty="0">
                <a:latin typeface="Calibri" panose="020F0502020204030204" charset="0"/>
              </a:rPr>
              <a:t>İLAHİYAT</a:t>
            </a:r>
            <a:r>
              <a:rPr lang="en-US" altLang="zh-CN" sz="2800" dirty="0">
                <a:latin typeface="Calibri" panose="020F0502020204030204" charset="0"/>
              </a:rPr>
              <a:t> FAKÜLTESİ’NDE GERÇEKLEŞTİRİLEN </a:t>
            </a:r>
            <a:br>
              <a:rPr lang="tr-TR" altLang="en-US" sz="2800" dirty="0">
                <a:latin typeface="Calibri" panose="020F0502020204030204" charset="0"/>
              </a:rPr>
            </a:br>
            <a:r>
              <a:rPr lang="en-US" altLang="zh-CN" sz="2800" dirty="0">
                <a:latin typeface="Calibri" panose="020F0502020204030204" charset="0"/>
              </a:rPr>
              <a:t>YAYINLAR VE BİLİMSEL FAALİYETLER</a:t>
            </a:r>
          </a:p>
        </p:txBody>
      </p:sp>
      <p:graphicFrame>
        <p:nvGraphicFramePr>
          <p:cNvPr id="5" name="Tablo 4"/>
          <p:cNvGraphicFramePr>
            <a:graphicFrameLocks noGrp="1"/>
          </p:cNvGraphicFramePr>
          <p:nvPr>
            <p:extLst>
              <p:ext uri="{D42A27DB-BD31-4B8C-83A1-F6EECF244321}">
                <p14:modId xmlns:p14="http://schemas.microsoft.com/office/powerpoint/2010/main" val="1013974521"/>
              </p:ext>
            </p:extLst>
          </p:nvPr>
        </p:nvGraphicFramePr>
        <p:xfrm>
          <a:off x="2420938" y="1855788"/>
          <a:ext cx="7214243" cy="3769873"/>
        </p:xfrm>
        <a:graphic>
          <a:graphicData uri="http://schemas.openxmlformats.org/drawingml/2006/table">
            <a:tbl>
              <a:tblPr firstRow="1" firstCol="1" bandRow="1">
                <a:tableStyleId>{00A15C55-8517-42AA-B614-E9B94910E393}</a:tableStyleId>
              </a:tblPr>
              <a:tblGrid>
                <a:gridCol w="3765925">
                  <a:extLst>
                    <a:ext uri="{9D8B030D-6E8A-4147-A177-3AD203B41FA5}">
                      <a16:colId xmlns:a16="http://schemas.microsoft.com/office/drawing/2014/main" val="20000"/>
                    </a:ext>
                  </a:extLst>
                </a:gridCol>
                <a:gridCol w="1309936">
                  <a:extLst>
                    <a:ext uri="{9D8B030D-6E8A-4147-A177-3AD203B41FA5}">
                      <a16:colId xmlns:a16="http://schemas.microsoft.com/office/drawing/2014/main" val="20001"/>
                    </a:ext>
                  </a:extLst>
                </a:gridCol>
                <a:gridCol w="1069191">
                  <a:extLst>
                    <a:ext uri="{9D8B030D-6E8A-4147-A177-3AD203B41FA5}">
                      <a16:colId xmlns:a16="http://schemas.microsoft.com/office/drawing/2014/main" val="20002"/>
                    </a:ext>
                  </a:extLst>
                </a:gridCol>
                <a:gridCol w="1069191">
                  <a:extLst>
                    <a:ext uri="{9D8B030D-6E8A-4147-A177-3AD203B41FA5}">
                      <a16:colId xmlns:a16="http://schemas.microsoft.com/office/drawing/2014/main" val="20003"/>
                    </a:ext>
                  </a:extLst>
                </a:gridCol>
              </a:tblGrid>
              <a:tr h="485611">
                <a:tc>
                  <a:txBody>
                    <a:bodyPr/>
                    <a:lstStyle/>
                    <a:p>
                      <a:pPr>
                        <a:lnSpc>
                          <a:spcPct val="115000"/>
                        </a:lnSpc>
                        <a:spcAft>
                          <a:spcPts val="0"/>
                        </a:spcAft>
                      </a:pPr>
                      <a:r>
                        <a:rPr lang="tr-TR" sz="1800" dirty="0">
                          <a:effectLst/>
                        </a:rPr>
                        <a:t> </a:t>
                      </a:r>
                      <a:endParaRPr lang="tr-TR" sz="1800" dirty="0">
                        <a:effectLst/>
                        <a:latin typeface="Calibri" panose="020F0502020204030204" charset="0"/>
                        <a:ea typeface="Times New Roman" panose="02020603050405020304" charset="0"/>
                        <a:cs typeface="Calibri" panose="020F0502020204030204" charset="0"/>
                      </a:endParaRPr>
                    </a:p>
                  </a:txBody>
                  <a:tcPr marL="49380" marR="49380" marT="0" marB="0" anchor="ctr"/>
                </a:tc>
                <a:tc>
                  <a:txBody>
                    <a:bodyPr/>
                    <a:lstStyle/>
                    <a:p>
                      <a:pPr algn="ctr">
                        <a:lnSpc>
                          <a:spcPct val="115000"/>
                        </a:lnSpc>
                        <a:spcAft>
                          <a:spcPts val="0"/>
                        </a:spcAft>
                      </a:pPr>
                      <a:r>
                        <a:rPr lang="tr-TR" sz="1800" dirty="0">
                          <a:solidFill>
                            <a:srgbClr val="FF0000"/>
                          </a:solidFill>
                          <a:effectLst/>
                        </a:rPr>
                        <a:t>2018</a:t>
                      </a:r>
                      <a:endParaRPr lang="tr-TR" sz="1800" dirty="0">
                        <a:solidFill>
                          <a:srgbClr val="FF0000"/>
                        </a:solidFill>
                        <a:effectLst/>
                        <a:latin typeface="Calibri" panose="020F0502020204030204" charset="0"/>
                        <a:ea typeface="Times New Roman" panose="02020603050405020304" charset="0"/>
                        <a:cs typeface="Calibri" panose="020F0502020204030204" charset="0"/>
                      </a:endParaRPr>
                    </a:p>
                  </a:txBody>
                  <a:tcPr marL="49380" marR="49380" marT="0" marB="0" anchor="ctr"/>
                </a:tc>
                <a:tc>
                  <a:txBody>
                    <a:bodyPr/>
                    <a:lstStyle/>
                    <a:p>
                      <a:pPr algn="ctr">
                        <a:lnSpc>
                          <a:spcPct val="115000"/>
                        </a:lnSpc>
                        <a:spcAft>
                          <a:spcPts val="0"/>
                        </a:spcAft>
                      </a:pPr>
                      <a:r>
                        <a:rPr lang="tr-TR" sz="1800" dirty="0">
                          <a:solidFill>
                            <a:srgbClr val="FF0000"/>
                          </a:solidFill>
                          <a:effectLst/>
                        </a:rPr>
                        <a:t>2019</a:t>
                      </a:r>
                      <a:endParaRPr lang="tr-TR" sz="1800" dirty="0">
                        <a:solidFill>
                          <a:srgbClr val="FF0000"/>
                        </a:solidFill>
                        <a:effectLst/>
                        <a:latin typeface="Calibri" panose="020F0502020204030204" charset="0"/>
                        <a:ea typeface="Times New Roman" panose="02020603050405020304" charset="0"/>
                        <a:cs typeface="Calibri" panose="020F0502020204030204" charset="0"/>
                      </a:endParaRPr>
                    </a:p>
                  </a:txBody>
                  <a:tcPr marL="49380" marR="49380" marT="0" marB="0" anchor="ctr"/>
                </a:tc>
                <a:tc>
                  <a:txBody>
                    <a:bodyPr/>
                    <a:lstStyle/>
                    <a:p>
                      <a:pPr algn="ctr">
                        <a:lnSpc>
                          <a:spcPct val="115000"/>
                        </a:lnSpc>
                        <a:spcAft>
                          <a:spcPts val="0"/>
                        </a:spcAft>
                      </a:pPr>
                      <a:r>
                        <a:rPr lang="tr-TR" sz="1800" dirty="0">
                          <a:solidFill>
                            <a:srgbClr val="FF0000"/>
                          </a:solidFill>
                          <a:effectLst/>
                        </a:rPr>
                        <a:t>2020</a:t>
                      </a:r>
                      <a:endParaRPr lang="tr-TR" sz="1800" dirty="0">
                        <a:solidFill>
                          <a:srgbClr val="FF0000"/>
                        </a:solidFill>
                        <a:effectLst/>
                        <a:latin typeface="Calibri" panose="020F0502020204030204" charset="0"/>
                        <a:ea typeface="Times New Roman" panose="02020603050405020304" charset="0"/>
                        <a:cs typeface="Calibri" panose="020F0502020204030204" charset="0"/>
                      </a:endParaRPr>
                    </a:p>
                  </a:txBody>
                  <a:tcPr marL="49380" marR="49380" marT="0" marB="0" anchor="ctr"/>
                </a:tc>
                <a:extLst>
                  <a:ext uri="{0D108BD9-81ED-4DB2-BD59-A6C34878D82A}">
                    <a16:rowId xmlns:a16="http://schemas.microsoft.com/office/drawing/2014/main" val="10000"/>
                  </a:ext>
                </a:extLst>
              </a:tr>
              <a:tr h="374108">
                <a:tc>
                  <a:txBody>
                    <a:bodyPr/>
                    <a:lstStyle/>
                    <a:p>
                      <a:pPr algn="ctr">
                        <a:lnSpc>
                          <a:spcPct val="115000"/>
                        </a:lnSpc>
                        <a:spcAft>
                          <a:spcPts val="0"/>
                        </a:spcAft>
                      </a:pPr>
                      <a:r>
                        <a:rPr lang="tr-TR" sz="1400" dirty="0">
                          <a:effectLst/>
                        </a:rPr>
                        <a:t>Ulusal</a:t>
                      </a:r>
                      <a:r>
                        <a:rPr lang="tr-TR" sz="1400" baseline="0" dirty="0">
                          <a:effectLst/>
                        </a:rPr>
                        <a:t> </a:t>
                      </a:r>
                      <a:r>
                        <a:rPr lang="tr-TR" sz="1400" dirty="0">
                          <a:effectLst/>
                        </a:rPr>
                        <a:t>Yayınevleri Tarafından Yayımlanan Kitap</a:t>
                      </a:r>
                      <a:endParaRPr lang="tr-TR" sz="1400" dirty="0">
                        <a:effectLst/>
                        <a:latin typeface="Calibri" panose="020F0502020204030204" charset="0"/>
                        <a:ea typeface="Times New Roman" panose="02020603050405020304" charset="0"/>
                        <a:cs typeface="Calibri" panose="020F0502020204030204" charset="0"/>
                      </a:endParaRPr>
                    </a:p>
                  </a:txBody>
                  <a:tcPr marL="49380" marR="49380" marT="0" marB="0" anchor="ctr"/>
                </a:tc>
                <a:tc>
                  <a:txBody>
                    <a:bodyPr/>
                    <a:lstStyle/>
                    <a:p>
                      <a:pPr algn="ctr">
                        <a:lnSpc>
                          <a:spcPct val="115000"/>
                        </a:lnSpc>
                        <a:spcAft>
                          <a:spcPts val="0"/>
                        </a:spcAft>
                      </a:pPr>
                      <a:r>
                        <a:rPr lang="tr-TR" sz="1800" b="1" dirty="0">
                          <a:effectLst/>
                          <a:latin typeface="Calibri" panose="020F0502020204030204" charset="0"/>
                          <a:ea typeface="Times New Roman" panose="02020603050405020304" charset="0"/>
                          <a:cs typeface="Calibri" panose="020F0502020204030204" charset="0"/>
                        </a:rPr>
                        <a:t>7</a:t>
                      </a:r>
                    </a:p>
                  </a:txBody>
                  <a:tcPr marL="49380" marR="49380" marT="0" marB="0" anchor="ctr"/>
                </a:tc>
                <a:tc>
                  <a:txBody>
                    <a:bodyPr/>
                    <a:lstStyle/>
                    <a:p>
                      <a:pPr algn="ctr">
                        <a:lnSpc>
                          <a:spcPct val="115000"/>
                        </a:lnSpc>
                        <a:spcAft>
                          <a:spcPts val="0"/>
                        </a:spcAft>
                      </a:pPr>
                      <a:r>
                        <a:rPr lang="tr-TR" sz="1800" b="1" dirty="0">
                          <a:effectLst/>
                          <a:latin typeface="Calibri" panose="020F0502020204030204" charset="0"/>
                          <a:ea typeface="Times New Roman" panose="02020603050405020304" charset="0"/>
                          <a:cs typeface="Calibri" panose="020F0502020204030204" charset="0"/>
                        </a:rPr>
                        <a:t>18</a:t>
                      </a:r>
                    </a:p>
                  </a:txBody>
                  <a:tcPr marL="49380" marR="49380" marT="0" marB="0" anchor="ctr"/>
                </a:tc>
                <a:tc>
                  <a:txBody>
                    <a:bodyPr/>
                    <a:lstStyle/>
                    <a:p>
                      <a:pPr algn="ctr">
                        <a:lnSpc>
                          <a:spcPct val="115000"/>
                        </a:lnSpc>
                        <a:spcAft>
                          <a:spcPts val="0"/>
                        </a:spcAft>
                      </a:pPr>
                      <a:r>
                        <a:rPr lang="tr-TR" sz="1800" b="1" dirty="0">
                          <a:effectLst/>
                          <a:latin typeface="Calibri" panose="020F0502020204030204" charset="0"/>
                          <a:ea typeface="Times New Roman" panose="02020603050405020304" charset="0"/>
                          <a:cs typeface="Calibri" panose="020F0502020204030204" charset="0"/>
                        </a:rPr>
                        <a:t>4</a:t>
                      </a:r>
                    </a:p>
                  </a:txBody>
                  <a:tcPr marL="49380" marR="49380" marT="0" marB="0" anchor="ctr"/>
                </a:tc>
                <a:extLst>
                  <a:ext uri="{0D108BD9-81ED-4DB2-BD59-A6C34878D82A}">
                    <a16:rowId xmlns:a16="http://schemas.microsoft.com/office/drawing/2014/main" val="10001"/>
                  </a:ext>
                </a:extLst>
              </a:tr>
              <a:tr h="498811">
                <a:tc>
                  <a:txBody>
                    <a:bodyPr/>
                    <a:lstStyle/>
                    <a:p>
                      <a:pPr algn="ctr">
                        <a:lnSpc>
                          <a:spcPct val="115000"/>
                        </a:lnSpc>
                        <a:spcAft>
                          <a:spcPts val="0"/>
                        </a:spcAft>
                      </a:pPr>
                      <a:r>
                        <a:rPr lang="tr-TR" sz="1400" dirty="0">
                          <a:effectLst/>
                        </a:rPr>
                        <a:t>Uluslararası Yayınevleri Tarafından Yayımlanan Kitap</a:t>
                      </a:r>
                      <a:endParaRPr lang="tr-TR" sz="1400" dirty="0">
                        <a:effectLst/>
                        <a:latin typeface="Calibri" panose="020F0502020204030204" charset="0"/>
                        <a:ea typeface="Times New Roman" panose="02020603050405020304" charset="0"/>
                        <a:cs typeface="Calibri" panose="020F0502020204030204" charset="0"/>
                      </a:endParaRPr>
                    </a:p>
                  </a:txBody>
                  <a:tcPr marL="49380" marR="49380" marT="0" marB="0" anchor="ctr"/>
                </a:tc>
                <a:tc>
                  <a:txBody>
                    <a:bodyPr/>
                    <a:lstStyle/>
                    <a:p>
                      <a:pPr algn="ctr">
                        <a:lnSpc>
                          <a:spcPct val="115000"/>
                        </a:lnSpc>
                        <a:spcAft>
                          <a:spcPts val="0"/>
                        </a:spcAft>
                      </a:pPr>
                      <a:r>
                        <a:rPr lang="tr-TR" sz="1800" b="1" dirty="0">
                          <a:effectLst/>
                        </a:rPr>
                        <a:t>4</a:t>
                      </a:r>
                      <a:endParaRPr lang="tr-TR" sz="1800" b="1" dirty="0">
                        <a:effectLst/>
                        <a:latin typeface="Calibri" panose="020F0502020204030204" charset="0"/>
                        <a:ea typeface="Times New Roman" panose="02020603050405020304" charset="0"/>
                        <a:cs typeface="Calibri" panose="020F0502020204030204" charset="0"/>
                      </a:endParaRPr>
                    </a:p>
                  </a:txBody>
                  <a:tcPr marL="49380" marR="49380" marT="0" marB="0" anchor="ctr"/>
                </a:tc>
                <a:tc>
                  <a:txBody>
                    <a:bodyPr/>
                    <a:lstStyle/>
                    <a:p>
                      <a:pPr algn="ctr">
                        <a:lnSpc>
                          <a:spcPct val="115000"/>
                        </a:lnSpc>
                        <a:spcAft>
                          <a:spcPts val="0"/>
                        </a:spcAft>
                      </a:pPr>
                      <a:r>
                        <a:rPr lang="tr-TR" sz="1800" b="1" dirty="0">
                          <a:effectLst/>
                          <a:latin typeface="Calibri" panose="020F0502020204030204" charset="0"/>
                          <a:ea typeface="Times New Roman" panose="02020603050405020304" charset="0"/>
                          <a:cs typeface="Calibri" panose="020F0502020204030204" charset="0"/>
                        </a:rPr>
                        <a:t>12</a:t>
                      </a:r>
                    </a:p>
                  </a:txBody>
                  <a:tcPr marL="49380" marR="49380" marT="0" marB="0" anchor="ctr"/>
                </a:tc>
                <a:tc>
                  <a:txBody>
                    <a:bodyPr/>
                    <a:lstStyle/>
                    <a:p>
                      <a:pPr algn="ctr">
                        <a:lnSpc>
                          <a:spcPct val="115000"/>
                        </a:lnSpc>
                        <a:spcAft>
                          <a:spcPts val="0"/>
                        </a:spcAft>
                      </a:pPr>
                      <a:r>
                        <a:rPr lang="tr-TR" sz="1800" b="1" dirty="0">
                          <a:effectLst/>
                          <a:latin typeface="Calibri" panose="020F0502020204030204" charset="0"/>
                          <a:ea typeface="Times New Roman" panose="02020603050405020304" charset="0"/>
                          <a:cs typeface="Calibri" panose="020F0502020204030204" charset="0"/>
                        </a:rPr>
                        <a:t>19</a:t>
                      </a:r>
                    </a:p>
                  </a:txBody>
                  <a:tcPr marL="49380" marR="49380" marT="0" marB="0" anchor="ctr"/>
                </a:tc>
                <a:extLst>
                  <a:ext uri="{0D108BD9-81ED-4DB2-BD59-A6C34878D82A}">
                    <a16:rowId xmlns:a16="http://schemas.microsoft.com/office/drawing/2014/main" val="10002"/>
                  </a:ext>
                </a:extLst>
              </a:tr>
              <a:tr h="374108">
                <a:tc>
                  <a:txBody>
                    <a:bodyPr/>
                    <a:lstStyle/>
                    <a:p>
                      <a:pPr algn="ctr">
                        <a:lnSpc>
                          <a:spcPct val="115000"/>
                        </a:lnSpc>
                        <a:spcAft>
                          <a:spcPts val="0"/>
                        </a:spcAft>
                      </a:pPr>
                      <a:r>
                        <a:rPr lang="tr-TR" sz="1400" dirty="0">
                          <a:effectLst/>
                        </a:rPr>
                        <a:t>Ulusal Hakemli Dergilerde Makale</a:t>
                      </a:r>
                      <a:endParaRPr lang="tr-TR" sz="1400" dirty="0">
                        <a:effectLst/>
                        <a:latin typeface="Calibri" panose="020F0502020204030204" charset="0"/>
                        <a:ea typeface="Times New Roman" panose="02020603050405020304" charset="0"/>
                        <a:cs typeface="Calibri" panose="020F0502020204030204" charset="0"/>
                      </a:endParaRPr>
                    </a:p>
                  </a:txBody>
                  <a:tcPr marL="49380" marR="49380" marT="0" marB="0" anchor="ctr"/>
                </a:tc>
                <a:tc>
                  <a:txBody>
                    <a:bodyPr/>
                    <a:lstStyle/>
                    <a:p>
                      <a:pPr algn="ctr">
                        <a:lnSpc>
                          <a:spcPct val="115000"/>
                        </a:lnSpc>
                        <a:spcAft>
                          <a:spcPts val="0"/>
                        </a:spcAft>
                      </a:pPr>
                      <a:r>
                        <a:rPr lang="tr-TR" sz="1800" b="1" dirty="0">
                          <a:effectLst/>
                        </a:rPr>
                        <a:t>11</a:t>
                      </a:r>
                      <a:endParaRPr lang="tr-TR" sz="1800" b="1" dirty="0">
                        <a:effectLst/>
                        <a:latin typeface="Calibri" panose="020F0502020204030204" charset="0"/>
                        <a:ea typeface="Times New Roman" panose="02020603050405020304" charset="0"/>
                        <a:cs typeface="Calibri" panose="020F0502020204030204" charset="0"/>
                      </a:endParaRPr>
                    </a:p>
                  </a:txBody>
                  <a:tcPr marL="49380" marR="49380" marT="0" marB="0" anchor="ctr"/>
                </a:tc>
                <a:tc>
                  <a:txBody>
                    <a:bodyPr/>
                    <a:lstStyle/>
                    <a:p>
                      <a:pPr algn="ctr">
                        <a:lnSpc>
                          <a:spcPct val="115000"/>
                        </a:lnSpc>
                        <a:spcAft>
                          <a:spcPts val="0"/>
                        </a:spcAft>
                      </a:pPr>
                      <a:r>
                        <a:rPr lang="tr-TR" sz="1800" b="1" dirty="0">
                          <a:effectLst/>
                          <a:latin typeface="Calibri" panose="020F0502020204030204" charset="0"/>
                          <a:ea typeface="Times New Roman" panose="02020603050405020304" charset="0"/>
                          <a:cs typeface="Calibri" panose="020F0502020204030204" charset="0"/>
                        </a:rPr>
                        <a:t>16</a:t>
                      </a:r>
                    </a:p>
                  </a:txBody>
                  <a:tcPr marL="49380" marR="49380" marT="0" marB="0" anchor="ctr"/>
                </a:tc>
                <a:tc>
                  <a:txBody>
                    <a:bodyPr/>
                    <a:lstStyle/>
                    <a:p>
                      <a:pPr algn="ctr">
                        <a:lnSpc>
                          <a:spcPct val="115000"/>
                        </a:lnSpc>
                        <a:spcAft>
                          <a:spcPts val="0"/>
                        </a:spcAft>
                      </a:pPr>
                      <a:r>
                        <a:rPr lang="tr-TR" sz="1800" b="1" dirty="0">
                          <a:effectLst/>
                          <a:latin typeface="Calibri" panose="020F0502020204030204" charset="0"/>
                          <a:ea typeface="Times New Roman" panose="02020603050405020304" charset="0"/>
                          <a:cs typeface="Calibri" panose="020F0502020204030204" charset="0"/>
                        </a:rPr>
                        <a:t>4</a:t>
                      </a:r>
                    </a:p>
                  </a:txBody>
                  <a:tcPr marL="49380" marR="49380" marT="0" marB="0" anchor="ctr"/>
                </a:tc>
                <a:extLst>
                  <a:ext uri="{0D108BD9-81ED-4DB2-BD59-A6C34878D82A}">
                    <a16:rowId xmlns:a16="http://schemas.microsoft.com/office/drawing/2014/main" val="10003"/>
                  </a:ext>
                </a:extLst>
              </a:tr>
              <a:tr h="409253">
                <a:tc>
                  <a:txBody>
                    <a:bodyPr/>
                    <a:lstStyle/>
                    <a:p>
                      <a:pPr algn="ctr">
                        <a:lnSpc>
                          <a:spcPct val="115000"/>
                        </a:lnSpc>
                        <a:spcAft>
                          <a:spcPts val="0"/>
                        </a:spcAft>
                      </a:pPr>
                      <a:r>
                        <a:rPr lang="tr-TR" sz="1400" dirty="0">
                          <a:effectLst/>
                        </a:rPr>
                        <a:t> Uluslararası</a:t>
                      </a:r>
                      <a:r>
                        <a:rPr lang="tr-TR" sz="1400" baseline="0" dirty="0">
                          <a:effectLst/>
                        </a:rPr>
                        <a:t> Hakemli Dergilerde Makale</a:t>
                      </a:r>
                      <a:endParaRPr lang="tr-TR" sz="1400" dirty="0">
                        <a:effectLst/>
                        <a:latin typeface="Calibri" panose="020F0502020204030204" charset="0"/>
                        <a:ea typeface="Times New Roman" panose="02020603050405020304" charset="0"/>
                        <a:cs typeface="Calibri" panose="020F0502020204030204" charset="0"/>
                      </a:endParaRPr>
                    </a:p>
                  </a:txBody>
                  <a:tcPr marL="49380" marR="49380" marT="0" marB="0" anchor="ctr"/>
                </a:tc>
                <a:tc>
                  <a:txBody>
                    <a:bodyPr/>
                    <a:lstStyle/>
                    <a:p>
                      <a:pPr algn="ctr">
                        <a:lnSpc>
                          <a:spcPct val="115000"/>
                        </a:lnSpc>
                        <a:spcAft>
                          <a:spcPts val="0"/>
                        </a:spcAft>
                      </a:pPr>
                      <a:r>
                        <a:rPr lang="tr-TR" sz="1800" b="1" dirty="0">
                          <a:effectLst/>
                        </a:rPr>
                        <a:t>22</a:t>
                      </a:r>
                      <a:endParaRPr lang="tr-TR" sz="1800" b="1" dirty="0">
                        <a:effectLst/>
                        <a:latin typeface="Calibri" panose="020F0502020204030204" charset="0"/>
                        <a:ea typeface="Times New Roman" panose="02020603050405020304" charset="0"/>
                        <a:cs typeface="Calibri" panose="020F0502020204030204" charset="0"/>
                      </a:endParaRPr>
                    </a:p>
                  </a:txBody>
                  <a:tcPr marL="49380" marR="49380" marT="0" marB="0" anchor="ctr"/>
                </a:tc>
                <a:tc>
                  <a:txBody>
                    <a:bodyPr/>
                    <a:lstStyle/>
                    <a:p>
                      <a:pPr algn="ctr">
                        <a:lnSpc>
                          <a:spcPct val="115000"/>
                        </a:lnSpc>
                        <a:spcAft>
                          <a:spcPts val="0"/>
                        </a:spcAft>
                      </a:pPr>
                      <a:r>
                        <a:rPr lang="tr-TR" sz="1800" b="1" dirty="0">
                          <a:effectLst/>
                          <a:latin typeface="Calibri" panose="020F0502020204030204" charset="0"/>
                          <a:ea typeface="Times New Roman" panose="02020603050405020304" charset="0"/>
                          <a:cs typeface="Calibri" panose="020F0502020204030204" charset="0"/>
                        </a:rPr>
                        <a:t>20</a:t>
                      </a:r>
                    </a:p>
                  </a:txBody>
                  <a:tcPr marL="49380" marR="49380" marT="0" marB="0" anchor="ctr"/>
                </a:tc>
                <a:tc>
                  <a:txBody>
                    <a:bodyPr/>
                    <a:lstStyle/>
                    <a:p>
                      <a:pPr algn="ctr">
                        <a:lnSpc>
                          <a:spcPct val="115000"/>
                        </a:lnSpc>
                        <a:spcAft>
                          <a:spcPts val="0"/>
                        </a:spcAft>
                      </a:pPr>
                      <a:r>
                        <a:rPr lang="tr-TR" sz="1800" b="1" dirty="0">
                          <a:effectLst/>
                          <a:latin typeface="Calibri" panose="020F0502020204030204" charset="0"/>
                          <a:ea typeface="Times New Roman" panose="02020603050405020304" charset="0"/>
                          <a:cs typeface="Calibri" panose="020F0502020204030204" charset="0"/>
                        </a:rPr>
                        <a:t>17</a:t>
                      </a:r>
                    </a:p>
                  </a:txBody>
                  <a:tcPr marL="49380" marR="49380" marT="0" marB="0" anchor="ctr"/>
                </a:tc>
                <a:extLst>
                  <a:ext uri="{0D108BD9-81ED-4DB2-BD59-A6C34878D82A}">
                    <a16:rowId xmlns:a16="http://schemas.microsoft.com/office/drawing/2014/main" val="10004"/>
                  </a:ext>
                </a:extLst>
              </a:tr>
              <a:tr h="553333">
                <a:tc>
                  <a:txBody>
                    <a:bodyPr/>
                    <a:lstStyle/>
                    <a:p>
                      <a:pPr algn="ctr">
                        <a:lnSpc>
                          <a:spcPct val="115000"/>
                        </a:lnSpc>
                        <a:spcAft>
                          <a:spcPts val="0"/>
                        </a:spcAft>
                      </a:pPr>
                      <a:r>
                        <a:rPr lang="tr-TR" sz="1400" dirty="0">
                          <a:effectLst/>
                        </a:rPr>
                        <a:t>Ulusal Hakemsiz Dergilerde Makale</a:t>
                      </a:r>
                      <a:endParaRPr lang="tr-TR" sz="1400" dirty="0">
                        <a:effectLst/>
                        <a:latin typeface="Calibri" panose="020F0502020204030204" charset="0"/>
                        <a:ea typeface="Times New Roman" panose="02020603050405020304" charset="0"/>
                        <a:cs typeface="Calibri" panose="020F0502020204030204" charset="0"/>
                      </a:endParaRPr>
                    </a:p>
                  </a:txBody>
                  <a:tcPr marL="49380" marR="49380" marT="0" marB="0" anchor="ctr"/>
                </a:tc>
                <a:tc>
                  <a:txBody>
                    <a:bodyPr/>
                    <a:lstStyle/>
                    <a:p>
                      <a:pPr algn="ctr">
                        <a:lnSpc>
                          <a:spcPct val="115000"/>
                        </a:lnSpc>
                        <a:spcAft>
                          <a:spcPts val="0"/>
                        </a:spcAft>
                      </a:pPr>
                      <a:r>
                        <a:rPr lang="tr-TR" sz="1800" b="1" dirty="0">
                          <a:effectLst/>
                        </a:rPr>
                        <a:t>2</a:t>
                      </a:r>
                      <a:endParaRPr lang="tr-TR" sz="1800" b="1" dirty="0">
                        <a:effectLst/>
                        <a:latin typeface="Calibri" panose="020F0502020204030204" charset="0"/>
                        <a:ea typeface="Times New Roman" panose="02020603050405020304" charset="0"/>
                        <a:cs typeface="Calibri" panose="020F0502020204030204" charset="0"/>
                      </a:endParaRPr>
                    </a:p>
                  </a:txBody>
                  <a:tcPr marL="49380" marR="49380" marT="0" marB="0" anchor="ctr"/>
                </a:tc>
                <a:tc>
                  <a:txBody>
                    <a:bodyPr/>
                    <a:lstStyle/>
                    <a:p>
                      <a:pPr algn="ctr">
                        <a:lnSpc>
                          <a:spcPct val="115000"/>
                        </a:lnSpc>
                        <a:spcAft>
                          <a:spcPts val="0"/>
                        </a:spcAft>
                      </a:pPr>
                      <a:r>
                        <a:rPr lang="tr-TR" sz="1800" b="1" dirty="0">
                          <a:effectLst/>
                          <a:latin typeface="Calibri" panose="020F0502020204030204" charset="0"/>
                          <a:ea typeface="Times New Roman" panose="02020603050405020304" charset="0"/>
                          <a:cs typeface="Calibri" panose="020F0502020204030204" charset="0"/>
                        </a:rPr>
                        <a:t>5</a:t>
                      </a:r>
                    </a:p>
                  </a:txBody>
                  <a:tcPr marL="49380" marR="49380" marT="0" marB="0" anchor="ctr"/>
                </a:tc>
                <a:tc>
                  <a:txBody>
                    <a:bodyPr/>
                    <a:lstStyle/>
                    <a:p>
                      <a:pPr algn="ctr">
                        <a:lnSpc>
                          <a:spcPct val="115000"/>
                        </a:lnSpc>
                        <a:spcAft>
                          <a:spcPts val="0"/>
                        </a:spcAft>
                      </a:pPr>
                      <a:r>
                        <a:rPr lang="tr-TR" sz="1800" b="1" dirty="0">
                          <a:effectLst/>
                          <a:latin typeface="Calibri" panose="020F0502020204030204" charset="0"/>
                          <a:ea typeface="Times New Roman" panose="02020603050405020304" charset="0"/>
                          <a:cs typeface="Calibri" panose="020F0502020204030204" charset="0"/>
                        </a:rPr>
                        <a:t>15</a:t>
                      </a:r>
                    </a:p>
                  </a:txBody>
                  <a:tcPr marL="49380" marR="49380" marT="0" marB="0" anchor="ctr"/>
                </a:tc>
                <a:extLst>
                  <a:ext uri="{0D108BD9-81ED-4DB2-BD59-A6C34878D82A}">
                    <a16:rowId xmlns:a16="http://schemas.microsoft.com/office/drawing/2014/main" val="10005"/>
                  </a:ext>
                </a:extLst>
              </a:tr>
              <a:tr h="573128">
                <a:tc>
                  <a:txBody>
                    <a:bodyPr/>
                    <a:lstStyle/>
                    <a:p>
                      <a:pPr algn="ctr">
                        <a:lnSpc>
                          <a:spcPct val="115000"/>
                        </a:lnSpc>
                        <a:spcAft>
                          <a:spcPts val="0"/>
                        </a:spcAft>
                      </a:pPr>
                      <a:r>
                        <a:rPr lang="tr-TR" sz="1400" dirty="0">
                          <a:effectLst/>
                        </a:rPr>
                        <a:t>Uluslararası Sözlü Bildiri</a:t>
                      </a:r>
                      <a:endParaRPr lang="tr-TR" sz="1400" dirty="0">
                        <a:effectLst/>
                        <a:latin typeface="Calibri" panose="020F0502020204030204" charset="0"/>
                        <a:cs typeface="Calibri" panose="020F0502020204030204" charset="0"/>
                      </a:endParaRPr>
                    </a:p>
                  </a:txBody>
                  <a:tcPr marL="49380" marR="49380" marT="0" marB="0" anchor="ctr"/>
                </a:tc>
                <a:tc>
                  <a:txBody>
                    <a:bodyPr/>
                    <a:lstStyle/>
                    <a:p>
                      <a:pPr algn="ctr">
                        <a:lnSpc>
                          <a:spcPct val="115000"/>
                        </a:lnSpc>
                        <a:spcAft>
                          <a:spcPts val="0"/>
                        </a:spcAft>
                      </a:pPr>
                      <a:r>
                        <a:rPr lang="tr-TR" sz="1800" b="1" dirty="0">
                          <a:effectLst/>
                        </a:rPr>
                        <a:t>13</a:t>
                      </a:r>
                      <a:endParaRPr lang="tr-TR" sz="1800" b="1" dirty="0">
                        <a:effectLst/>
                        <a:latin typeface="Calibri" panose="020F0502020204030204" charset="0"/>
                        <a:ea typeface="Times New Roman" panose="02020603050405020304" charset="0"/>
                        <a:cs typeface="Calibri" panose="020F0502020204030204" charset="0"/>
                      </a:endParaRPr>
                    </a:p>
                  </a:txBody>
                  <a:tcPr marL="49380" marR="49380" marT="0" marB="0" anchor="ctr"/>
                </a:tc>
                <a:tc>
                  <a:txBody>
                    <a:bodyPr/>
                    <a:lstStyle/>
                    <a:p>
                      <a:pPr algn="ctr">
                        <a:lnSpc>
                          <a:spcPct val="115000"/>
                        </a:lnSpc>
                        <a:spcAft>
                          <a:spcPts val="0"/>
                        </a:spcAft>
                      </a:pPr>
                      <a:r>
                        <a:rPr lang="tr-TR" sz="1800" b="1" dirty="0">
                          <a:effectLst/>
                          <a:latin typeface="Calibri" panose="020F0502020204030204" charset="0"/>
                          <a:ea typeface="Times New Roman" panose="02020603050405020304" charset="0"/>
                          <a:cs typeface="Calibri" panose="020F0502020204030204" charset="0"/>
                        </a:rPr>
                        <a:t>13</a:t>
                      </a:r>
                    </a:p>
                  </a:txBody>
                  <a:tcPr marL="49380" marR="49380" marT="0" marB="0" anchor="ctr"/>
                </a:tc>
                <a:tc>
                  <a:txBody>
                    <a:bodyPr/>
                    <a:lstStyle/>
                    <a:p>
                      <a:pPr algn="ctr">
                        <a:lnSpc>
                          <a:spcPct val="115000"/>
                        </a:lnSpc>
                        <a:spcAft>
                          <a:spcPts val="0"/>
                        </a:spcAft>
                      </a:pPr>
                      <a:r>
                        <a:rPr lang="tr-TR" sz="1800" b="1" dirty="0">
                          <a:effectLst/>
                          <a:latin typeface="Calibri" panose="020F0502020204030204" charset="0"/>
                          <a:ea typeface="Times New Roman" panose="02020603050405020304" charset="0"/>
                          <a:cs typeface="Calibri" panose="020F0502020204030204" charset="0"/>
                        </a:rPr>
                        <a:t>15</a:t>
                      </a:r>
                    </a:p>
                  </a:txBody>
                  <a:tcPr marL="49380" marR="49380" marT="0" marB="0" anchor="ctr"/>
                </a:tc>
                <a:extLst>
                  <a:ext uri="{0D108BD9-81ED-4DB2-BD59-A6C34878D82A}">
                    <a16:rowId xmlns:a16="http://schemas.microsoft.com/office/drawing/2014/main" val="10006"/>
                  </a:ext>
                </a:extLst>
              </a:tr>
              <a:tr h="501521">
                <a:tc>
                  <a:txBody>
                    <a:bodyPr/>
                    <a:lstStyle/>
                    <a:p>
                      <a:pPr algn="ctr">
                        <a:lnSpc>
                          <a:spcPct val="115000"/>
                        </a:lnSpc>
                        <a:spcAft>
                          <a:spcPts val="0"/>
                        </a:spcAft>
                      </a:pPr>
                      <a:r>
                        <a:rPr lang="tr-TR" sz="1400" dirty="0">
                          <a:effectLst/>
                        </a:rPr>
                        <a:t>Ulusal</a:t>
                      </a:r>
                      <a:r>
                        <a:rPr lang="tr-TR" sz="1400" baseline="0" dirty="0">
                          <a:effectLst/>
                        </a:rPr>
                        <a:t> Sözlü Bildiri</a:t>
                      </a:r>
                      <a:endParaRPr lang="tr-TR" sz="1400" dirty="0">
                        <a:effectLst/>
                        <a:latin typeface="Calibri" panose="020F0502020204030204" charset="0"/>
                        <a:ea typeface="Times New Roman" panose="02020603050405020304" charset="0"/>
                        <a:cs typeface="Calibri" panose="020F0502020204030204" charset="0"/>
                      </a:endParaRPr>
                    </a:p>
                  </a:txBody>
                  <a:tcPr marL="49380" marR="49380" marT="0" marB="0" anchor="ctr"/>
                </a:tc>
                <a:tc>
                  <a:txBody>
                    <a:bodyPr/>
                    <a:lstStyle/>
                    <a:p>
                      <a:pPr algn="ctr">
                        <a:lnSpc>
                          <a:spcPct val="115000"/>
                        </a:lnSpc>
                        <a:spcAft>
                          <a:spcPts val="0"/>
                        </a:spcAft>
                      </a:pPr>
                      <a:r>
                        <a:rPr lang="tr-TR" sz="1800" b="1" dirty="0">
                          <a:effectLst/>
                        </a:rPr>
                        <a:t>2</a:t>
                      </a:r>
                      <a:endParaRPr lang="tr-TR" sz="1800" b="1" dirty="0">
                        <a:effectLst/>
                        <a:latin typeface="Calibri" panose="020F0502020204030204" charset="0"/>
                        <a:ea typeface="Times New Roman" panose="02020603050405020304" charset="0"/>
                        <a:cs typeface="Calibri" panose="020F0502020204030204" charset="0"/>
                      </a:endParaRPr>
                    </a:p>
                  </a:txBody>
                  <a:tcPr marL="49380" marR="49380" marT="0" marB="0" anchor="ctr"/>
                </a:tc>
                <a:tc>
                  <a:txBody>
                    <a:bodyPr/>
                    <a:lstStyle/>
                    <a:p>
                      <a:pPr algn="ctr">
                        <a:lnSpc>
                          <a:spcPct val="115000"/>
                        </a:lnSpc>
                        <a:spcAft>
                          <a:spcPts val="0"/>
                        </a:spcAft>
                      </a:pPr>
                      <a:r>
                        <a:rPr lang="tr-TR" sz="1800" b="1" dirty="0">
                          <a:effectLst/>
                          <a:latin typeface="Calibri" panose="020F0502020204030204" charset="0"/>
                          <a:ea typeface="Times New Roman" panose="02020603050405020304" charset="0"/>
                          <a:cs typeface="Calibri" panose="020F0502020204030204" charset="0"/>
                        </a:rPr>
                        <a:t>-</a:t>
                      </a:r>
                    </a:p>
                  </a:txBody>
                  <a:tcPr marL="49380" marR="49380" marT="0" marB="0" anchor="ctr"/>
                </a:tc>
                <a:tc>
                  <a:txBody>
                    <a:bodyPr/>
                    <a:lstStyle/>
                    <a:p>
                      <a:pPr algn="ctr">
                        <a:lnSpc>
                          <a:spcPct val="115000"/>
                        </a:lnSpc>
                        <a:spcAft>
                          <a:spcPts val="0"/>
                        </a:spcAft>
                      </a:pPr>
                      <a:r>
                        <a:rPr lang="tr-TR" sz="1800" b="1" dirty="0">
                          <a:effectLst/>
                          <a:latin typeface="Calibri" panose="020F0502020204030204" charset="0"/>
                          <a:ea typeface="Times New Roman" panose="02020603050405020304" charset="0"/>
                          <a:cs typeface="Calibri" panose="020F0502020204030204" charset="0"/>
                        </a:rPr>
                        <a:t>1</a:t>
                      </a:r>
                    </a:p>
                  </a:txBody>
                  <a:tcPr marL="49380" marR="49380" marT="0" marB="0" anchor="ctr"/>
                </a:tc>
                <a:extLst>
                  <a:ext uri="{0D108BD9-81ED-4DB2-BD59-A6C34878D82A}">
                    <a16:rowId xmlns:a16="http://schemas.microsoft.com/office/drawing/2014/main" val="10007"/>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van 1"/>
          <p:cNvSpPr txBox="1"/>
          <p:nvPr/>
        </p:nvSpPr>
        <p:spPr>
          <a:xfrm>
            <a:off x="1712913" y="2244725"/>
            <a:ext cx="9372600" cy="1800225"/>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fontAlgn="auto"/>
            <a:r>
              <a:rPr lang="tr-TR" sz="6600" strike="noStrike" noProof="1"/>
              <a:t>AKADEMİK KISIM </a:t>
            </a:r>
          </a:p>
          <a:p>
            <a:pPr algn="ctr" fontAlgn="auto"/>
            <a:r>
              <a:rPr lang="tr-TR" sz="6600" strike="noStrike" noProof="1"/>
              <a:t>FİZİKİ YAPI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Başlık 1"/>
          <p:cNvSpPr>
            <a:spLocks noGrp="1"/>
          </p:cNvSpPr>
          <p:nvPr>
            <p:ph type="title" hasCustomPrompt="1"/>
          </p:nvPr>
        </p:nvSpPr>
        <p:spPr>
          <a:ln/>
        </p:spPr>
        <p:txBody>
          <a:bodyPr vert="horz" lIns="91440" tIns="45720" rIns="91440" bIns="45720" anchor="ctr" anchorCtr="0"/>
          <a:lstStyle/>
          <a:p>
            <a:endParaRPr lang="tr-TR" altLang="en-US"/>
          </a:p>
        </p:txBody>
      </p:sp>
      <p:graphicFrame>
        <p:nvGraphicFramePr>
          <p:cNvPr id="4" name="Tablo 3"/>
          <p:cNvGraphicFramePr>
            <a:graphicFrameLocks noGrp="1"/>
          </p:cNvGraphicFramePr>
          <p:nvPr/>
        </p:nvGraphicFramePr>
        <p:xfrm>
          <a:off x="627063" y="0"/>
          <a:ext cx="11564202" cy="6073256"/>
        </p:xfrm>
        <a:graphic>
          <a:graphicData uri="http://schemas.openxmlformats.org/drawingml/2006/table">
            <a:tbl>
              <a:tblPr firstRow="1" bandRow="1">
                <a:tableStyleId>{21E4AEA4-8DFA-4A89-87EB-49C32662AFE0}</a:tableStyleId>
              </a:tblPr>
              <a:tblGrid>
                <a:gridCol w="791534">
                  <a:extLst>
                    <a:ext uri="{9D8B030D-6E8A-4147-A177-3AD203B41FA5}">
                      <a16:colId xmlns:a16="http://schemas.microsoft.com/office/drawing/2014/main" val="20000"/>
                    </a:ext>
                  </a:extLst>
                </a:gridCol>
                <a:gridCol w="2294606">
                  <a:extLst>
                    <a:ext uri="{9D8B030D-6E8A-4147-A177-3AD203B41FA5}">
                      <a16:colId xmlns:a16="http://schemas.microsoft.com/office/drawing/2014/main" val="20001"/>
                    </a:ext>
                  </a:extLst>
                </a:gridCol>
                <a:gridCol w="2520335">
                  <a:extLst>
                    <a:ext uri="{9D8B030D-6E8A-4147-A177-3AD203B41FA5}">
                      <a16:colId xmlns:a16="http://schemas.microsoft.com/office/drawing/2014/main" val="20002"/>
                    </a:ext>
                  </a:extLst>
                </a:gridCol>
                <a:gridCol w="630083">
                  <a:extLst>
                    <a:ext uri="{9D8B030D-6E8A-4147-A177-3AD203B41FA5}">
                      <a16:colId xmlns:a16="http://schemas.microsoft.com/office/drawing/2014/main" val="20003"/>
                    </a:ext>
                  </a:extLst>
                </a:gridCol>
                <a:gridCol w="1093759">
                  <a:extLst>
                    <a:ext uri="{9D8B030D-6E8A-4147-A177-3AD203B41FA5}">
                      <a16:colId xmlns:a16="http://schemas.microsoft.com/office/drawing/2014/main" val="20004"/>
                    </a:ext>
                  </a:extLst>
                </a:gridCol>
                <a:gridCol w="2600897">
                  <a:extLst>
                    <a:ext uri="{9D8B030D-6E8A-4147-A177-3AD203B41FA5}">
                      <a16:colId xmlns:a16="http://schemas.microsoft.com/office/drawing/2014/main" val="20005"/>
                    </a:ext>
                  </a:extLst>
                </a:gridCol>
                <a:gridCol w="1632988">
                  <a:extLst>
                    <a:ext uri="{9D8B030D-6E8A-4147-A177-3AD203B41FA5}">
                      <a16:colId xmlns:a16="http://schemas.microsoft.com/office/drawing/2014/main" val="20006"/>
                    </a:ext>
                  </a:extLst>
                </a:gridCol>
              </a:tblGrid>
              <a:tr h="325353">
                <a:tc>
                  <a:txBody>
                    <a:bodyPr/>
                    <a:lstStyle/>
                    <a:p>
                      <a:pPr algn="ctr"/>
                      <a:r>
                        <a:rPr lang="tr-TR" sz="1400" b="1" dirty="0">
                          <a:solidFill>
                            <a:schemeClr val="bg1"/>
                          </a:solidFill>
                        </a:rPr>
                        <a:t>No</a:t>
                      </a:r>
                    </a:p>
                  </a:txBody>
                  <a:tcPr>
                    <a:solidFill>
                      <a:schemeClr val="accent2">
                        <a:lumMod val="75000"/>
                      </a:schemeClr>
                    </a:solidFill>
                  </a:tcPr>
                </a:tc>
                <a:tc>
                  <a:txBody>
                    <a:bodyPr/>
                    <a:lstStyle/>
                    <a:p>
                      <a:pPr algn="ctr"/>
                      <a:r>
                        <a:rPr lang="tr-TR" sz="1400" b="1" dirty="0">
                          <a:solidFill>
                            <a:schemeClr val="bg1"/>
                          </a:solidFill>
                        </a:rPr>
                        <a:t>Sınıf</a:t>
                      </a:r>
                    </a:p>
                  </a:txBody>
                  <a:tcPr>
                    <a:solidFill>
                      <a:schemeClr val="accent2">
                        <a:lumMod val="75000"/>
                      </a:schemeClr>
                    </a:solidFill>
                  </a:tcPr>
                </a:tc>
                <a:tc>
                  <a:txBody>
                    <a:bodyPr/>
                    <a:lstStyle/>
                    <a:p>
                      <a:pPr algn="ctr"/>
                      <a:r>
                        <a:rPr lang="tr-TR" sz="1400" b="1" dirty="0">
                          <a:solidFill>
                            <a:schemeClr val="bg1"/>
                          </a:solidFill>
                        </a:rPr>
                        <a:t>Kapasite</a:t>
                      </a:r>
                    </a:p>
                  </a:txBody>
                  <a:tcPr>
                    <a:solidFill>
                      <a:schemeClr val="accent2">
                        <a:lumMod val="75000"/>
                      </a:schemeClr>
                    </a:solidFill>
                  </a:tcPr>
                </a:tc>
                <a:tc>
                  <a:txBody>
                    <a:bodyPr/>
                    <a:lstStyle/>
                    <a:p>
                      <a:pPr algn="ctr"/>
                      <a:endParaRPr lang="tr-TR" sz="1400" dirty="0"/>
                    </a:p>
                  </a:txBody>
                  <a:tcPr>
                    <a:solidFill>
                      <a:schemeClr val="accent2">
                        <a:lumMod val="75000"/>
                      </a:schemeClr>
                    </a:solidFill>
                  </a:tcPr>
                </a:tc>
                <a:tc>
                  <a:txBody>
                    <a:bodyPr/>
                    <a:lstStyle/>
                    <a:p>
                      <a:pPr algn="ctr"/>
                      <a:r>
                        <a:rPr lang="tr-TR" sz="1400" b="1" dirty="0">
                          <a:solidFill>
                            <a:schemeClr val="bg1"/>
                          </a:solidFill>
                        </a:rPr>
                        <a:t>No</a:t>
                      </a:r>
                    </a:p>
                  </a:txBody>
                  <a:tcPr>
                    <a:solidFill>
                      <a:schemeClr val="accent2">
                        <a:lumMod val="75000"/>
                      </a:schemeClr>
                    </a:solidFill>
                  </a:tcPr>
                </a:tc>
                <a:tc>
                  <a:txBody>
                    <a:bodyPr/>
                    <a:lstStyle/>
                    <a:p>
                      <a:pPr algn="ctr"/>
                      <a:r>
                        <a:rPr lang="tr-TR" sz="1400" b="0" dirty="0">
                          <a:solidFill>
                            <a:schemeClr val="bg1"/>
                          </a:solidFill>
                        </a:rPr>
                        <a:t>Sınıf</a:t>
                      </a:r>
                    </a:p>
                  </a:txBody>
                  <a:tcPr>
                    <a:solidFill>
                      <a:schemeClr val="accent2">
                        <a:lumMod val="75000"/>
                      </a:schemeClr>
                    </a:solidFill>
                  </a:tcPr>
                </a:tc>
                <a:tc>
                  <a:txBody>
                    <a:bodyPr/>
                    <a:lstStyle/>
                    <a:p>
                      <a:pPr algn="ctr"/>
                      <a:r>
                        <a:rPr lang="tr-TR" sz="1400" b="0" dirty="0">
                          <a:solidFill>
                            <a:schemeClr val="bg1"/>
                          </a:solidFill>
                        </a:rPr>
                        <a:t>Kapasite</a:t>
                      </a:r>
                    </a:p>
                  </a:txBody>
                  <a:tcPr>
                    <a:solidFill>
                      <a:schemeClr val="accent2">
                        <a:lumMod val="75000"/>
                      </a:schemeClr>
                    </a:solidFill>
                  </a:tcPr>
                </a:tc>
                <a:extLst>
                  <a:ext uri="{0D108BD9-81ED-4DB2-BD59-A6C34878D82A}">
                    <a16:rowId xmlns:a16="http://schemas.microsoft.com/office/drawing/2014/main" val="10000"/>
                  </a:ext>
                </a:extLst>
              </a:tr>
              <a:tr h="325353">
                <a:tc>
                  <a:txBody>
                    <a:bodyPr/>
                    <a:lstStyle/>
                    <a:p>
                      <a:pPr algn="l"/>
                      <a:r>
                        <a:rPr lang="tr-TR" sz="1400" b="0" dirty="0"/>
                        <a:t>1</a:t>
                      </a:r>
                    </a:p>
                  </a:txBody>
                  <a:tcPr/>
                </a:tc>
                <a:tc>
                  <a:txBody>
                    <a:bodyPr/>
                    <a:lstStyle/>
                    <a:p>
                      <a:pPr algn="l">
                        <a:lnSpc>
                          <a:spcPct val="115000"/>
                        </a:lnSpc>
                        <a:spcAft>
                          <a:spcPts val="0"/>
                        </a:spcAft>
                      </a:pPr>
                      <a:r>
                        <a:rPr lang="tr-TR" sz="1400" b="0" dirty="0">
                          <a:latin typeface="Times New Roman" panose="02020603050405020304"/>
                          <a:ea typeface="Times New Roman" panose="02020603050405020304"/>
                          <a:cs typeface="Times New Roman" panose="02020603050405020304"/>
                        </a:rPr>
                        <a:t>Derslik 1</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56</a:t>
                      </a: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18</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18</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extLst>
                  <a:ext uri="{0D108BD9-81ED-4DB2-BD59-A6C34878D82A}">
                    <a16:rowId xmlns:a16="http://schemas.microsoft.com/office/drawing/2014/main" val="10001"/>
                  </a:ext>
                </a:extLst>
              </a:tr>
              <a:tr h="325353">
                <a:tc>
                  <a:txBody>
                    <a:bodyPr/>
                    <a:lstStyle/>
                    <a:p>
                      <a:pPr algn="l"/>
                      <a:r>
                        <a:rPr lang="tr-TR" sz="1400" b="0" dirty="0"/>
                        <a:t>2</a:t>
                      </a:r>
                    </a:p>
                  </a:txBody>
                  <a:tcPr/>
                </a:tc>
                <a:tc>
                  <a:txBody>
                    <a:bodyPr/>
                    <a:lstStyle/>
                    <a:p>
                      <a:pPr algn="l">
                        <a:lnSpc>
                          <a:spcPct val="115000"/>
                        </a:lnSpc>
                        <a:spcAft>
                          <a:spcPts val="0"/>
                        </a:spcAft>
                      </a:pPr>
                      <a:r>
                        <a:rPr lang="tr-TR" sz="1400" b="0" dirty="0">
                          <a:latin typeface="Times New Roman" panose="02020603050405020304"/>
                          <a:ea typeface="Times New Roman" panose="02020603050405020304"/>
                          <a:cs typeface="Times New Roman" panose="02020603050405020304"/>
                        </a:rPr>
                        <a:t>Derslik</a:t>
                      </a:r>
                      <a:r>
                        <a:rPr lang="tr-TR" sz="1400" b="0" baseline="0" dirty="0">
                          <a:latin typeface="Times New Roman" panose="02020603050405020304"/>
                          <a:ea typeface="Times New Roman" panose="02020603050405020304"/>
                          <a:cs typeface="Times New Roman" panose="02020603050405020304"/>
                        </a:rPr>
                        <a:t> 2</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19</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19</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56</a:t>
                      </a:r>
                    </a:p>
                  </a:txBody>
                  <a:tcPr marL="55217" marR="55217" marT="0" marB="0"/>
                </a:tc>
                <a:extLst>
                  <a:ext uri="{0D108BD9-81ED-4DB2-BD59-A6C34878D82A}">
                    <a16:rowId xmlns:a16="http://schemas.microsoft.com/office/drawing/2014/main" val="10002"/>
                  </a:ext>
                </a:extLst>
              </a:tr>
              <a:tr h="325353">
                <a:tc>
                  <a:txBody>
                    <a:bodyPr/>
                    <a:lstStyle/>
                    <a:p>
                      <a:pPr algn="l"/>
                      <a:r>
                        <a:rPr lang="tr-TR" sz="1400" b="0" dirty="0"/>
                        <a:t>3</a:t>
                      </a:r>
                    </a:p>
                  </a:txBody>
                  <a:tcPr/>
                </a:tc>
                <a:tc>
                  <a:txBody>
                    <a:bodyPr/>
                    <a:lstStyle/>
                    <a:p>
                      <a:pPr algn="l">
                        <a:lnSpc>
                          <a:spcPct val="115000"/>
                        </a:lnSpc>
                        <a:spcAft>
                          <a:spcPts val="0"/>
                        </a:spcAft>
                      </a:pPr>
                      <a:r>
                        <a:rPr lang="tr-TR" sz="1400" b="0" dirty="0">
                          <a:latin typeface="Times New Roman" panose="02020603050405020304"/>
                          <a:ea typeface="Times New Roman" panose="02020603050405020304"/>
                          <a:cs typeface="Times New Roman" panose="02020603050405020304"/>
                        </a:rPr>
                        <a:t>Derslik 3</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20</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extLst>
                  <a:ext uri="{0D108BD9-81ED-4DB2-BD59-A6C34878D82A}">
                    <a16:rowId xmlns:a16="http://schemas.microsoft.com/office/drawing/2014/main" val="10003"/>
                  </a:ext>
                </a:extLst>
              </a:tr>
              <a:tr h="325353">
                <a:tc>
                  <a:txBody>
                    <a:bodyPr/>
                    <a:lstStyle/>
                    <a:p>
                      <a:pPr algn="l"/>
                      <a:r>
                        <a:rPr lang="tr-TR" sz="1400" b="0" dirty="0"/>
                        <a:t>4</a:t>
                      </a:r>
                    </a:p>
                  </a:txBody>
                  <a:tcPr/>
                </a:tc>
                <a:tc>
                  <a:txBody>
                    <a:bodyPr/>
                    <a:lstStyle/>
                    <a:p>
                      <a:pPr algn="l">
                        <a:lnSpc>
                          <a:spcPct val="115000"/>
                        </a:lnSpc>
                        <a:spcAft>
                          <a:spcPts val="0"/>
                        </a:spcAft>
                      </a:pPr>
                      <a:r>
                        <a:rPr lang="tr-TR" sz="1400" b="0" dirty="0">
                          <a:latin typeface="Times New Roman" panose="02020603050405020304"/>
                          <a:ea typeface="Times New Roman" panose="02020603050405020304"/>
                          <a:cs typeface="Times New Roman" panose="02020603050405020304"/>
                        </a:rPr>
                        <a:t>Derslik 4</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21</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21 </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extLst>
                  <a:ext uri="{0D108BD9-81ED-4DB2-BD59-A6C34878D82A}">
                    <a16:rowId xmlns:a16="http://schemas.microsoft.com/office/drawing/2014/main" val="10004"/>
                  </a:ext>
                </a:extLst>
              </a:tr>
              <a:tr h="325353">
                <a:tc>
                  <a:txBody>
                    <a:bodyPr/>
                    <a:lstStyle/>
                    <a:p>
                      <a:pPr algn="l"/>
                      <a:r>
                        <a:rPr lang="tr-TR" sz="1400" b="0" dirty="0"/>
                        <a:t>5</a:t>
                      </a:r>
                    </a:p>
                  </a:txBody>
                  <a:tcPr/>
                </a:tc>
                <a:tc>
                  <a:txBody>
                    <a:bodyPr/>
                    <a:lstStyle/>
                    <a:p>
                      <a:pPr algn="l">
                        <a:lnSpc>
                          <a:spcPct val="115000"/>
                        </a:lnSpc>
                        <a:spcAft>
                          <a:spcPts val="0"/>
                        </a:spcAft>
                      </a:pPr>
                      <a:r>
                        <a:rPr lang="tr-TR" sz="1400" b="0" dirty="0">
                          <a:latin typeface="Times New Roman" panose="02020603050405020304"/>
                          <a:ea typeface="Times New Roman" panose="02020603050405020304"/>
                          <a:cs typeface="Times New Roman" panose="02020603050405020304"/>
                        </a:rPr>
                        <a:t>Derslik 5</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22</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22</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extLst>
                  <a:ext uri="{0D108BD9-81ED-4DB2-BD59-A6C34878D82A}">
                    <a16:rowId xmlns:a16="http://schemas.microsoft.com/office/drawing/2014/main" val="10005"/>
                  </a:ext>
                </a:extLst>
              </a:tr>
              <a:tr h="325353">
                <a:tc>
                  <a:txBody>
                    <a:bodyPr/>
                    <a:lstStyle/>
                    <a:p>
                      <a:pPr algn="l"/>
                      <a:r>
                        <a:rPr lang="tr-TR" sz="1400" b="0" dirty="0"/>
                        <a:t>6</a:t>
                      </a:r>
                    </a:p>
                  </a:txBody>
                  <a:tcPr/>
                </a:tc>
                <a:tc>
                  <a:txBody>
                    <a:bodyPr/>
                    <a:lstStyle/>
                    <a:p>
                      <a:pPr algn="l">
                        <a:lnSpc>
                          <a:spcPct val="115000"/>
                        </a:lnSpc>
                        <a:spcAft>
                          <a:spcPts val="0"/>
                        </a:spcAft>
                      </a:pPr>
                      <a:r>
                        <a:rPr lang="tr-TR" sz="1400" b="0" dirty="0">
                          <a:latin typeface="Times New Roman" panose="02020603050405020304"/>
                          <a:ea typeface="Times New Roman" panose="02020603050405020304"/>
                          <a:cs typeface="Times New Roman" panose="02020603050405020304"/>
                        </a:rPr>
                        <a:t>Derslik 6</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23</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23</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extLst>
                  <a:ext uri="{0D108BD9-81ED-4DB2-BD59-A6C34878D82A}">
                    <a16:rowId xmlns:a16="http://schemas.microsoft.com/office/drawing/2014/main" val="10006"/>
                  </a:ext>
                </a:extLst>
              </a:tr>
              <a:tr h="325353">
                <a:tc>
                  <a:txBody>
                    <a:bodyPr/>
                    <a:lstStyle/>
                    <a:p>
                      <a:pPr algn="l"/>
                      <a:r>
                        <a:rPr lang="tr-TR" sz="1400" b="0" dirty="0"/>
                        <a:t>7</a:t>
                      </a:r>
                    </a:p>
                  </a:txBody>
                  <a:tcPr/>
                </a:tc>
                <a:tc>
                  <a:txBody>
                    <a:bodyPr/>
                    <a:lstStyle/>
                    <a:p>
                      <a:pPr algn="l">
                        <a:lnSpc>
                          <a:spcPct val="115000"/>
                        </a:lnSpc>
                        <a:spcAft>
                          <a:spcPts val="0"/>
                        </a:spcAft>
                      </a:pPr>
                      <a:r>
                        <a:rPr lang="tr-TR" sz="1400" b="0" dirty="0">
                          <a:latin typeface="Times New Roman" panose="02020603050405020304"/>
                          <a:ea typeface="Times New Roman" panose="02020603050405020304"/>
                          <a:cs typeface="Times New Roman" panose="02020603050405020304"/>
                        </a:rPr>
                        <a:t>Derslik 7 </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24</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24</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extLst>
                  <a:ext uri="{0D108BD9-81ED-4DB2-BD59-A6C34878D82A}">
                    <a16:rowId xmlns:a16="http://schemas.microsoft.com/office/drawing/2014/main" val="10007"/>
                  </a:ext>
                </a:extLst>
              </a:tr>
              <a:tr h="325353">
                <a:tc>
                  <a:txBody>
                    <a:bodyPr/>
                    <a:lstStyle/>
                    <a:p>
                      <a:pPr algn="l"/>
                      <a:r>
                        <a:rPr lang="tr-TR" sz="1400" b="0" dirty="0"/>
                        <a:t>8</a:t>
                      </a:r>
                    </a:p>
                  </a:txBody>
                  <a:tcPr/>
                </a:tc>
                <a:tc>
                  <a:txBody>
                    <a:bodyPr/>
                    <a:lstStyle/>
                    <a:p>
                      <a:pPr algn="l">
                        <a:lnSpc>
                          <a:spcPct val="115000"/>
                        </a:lnSpc>
                        <a:spcAft>
                          <a:spcPts val="0"/>
                        </a:spcAft>
                      </a:pPr>
                      <a:r>
                        <a:rPr lang="tr-TR" sz="1400" b="0" dirty="0">
                          <a:latin typeface="Times New Roman" panose="02020603050405020304"/>
                          <a:ea typeface="Times New Roman" panose="02020603050405020304"/>
                          <a:cs typeface="Times New Roman" panose="02020603050405020304"/>
                        </a:rPr>
                        <a:t>Derslik</a:t>
                      </a:r>
                      <a:r>
                        <a:rPr lang="tr-TR" sz="1400" b="0" baseline="0" dirty="0">
                          <a:latin typeface="Times New Roman" panose="02020603050405020304"/>
                          <a:ea typeface="Times New Roman" panose="02020603050405020304"/>
                          <a:cs typeface="Times New Roman" panose="02020603050405020304"/>
                        </a:rPr>
                        <a:t> 8</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25</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25</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extLst>
                  <a:ext uri="{0D108BD9-81ED-4DB2-BD59-A6C34878D82A}">
                    <a16:rowId xmlns:a16="http://schemas.microsoft.com/office/drawing/2014/main" val="10008"/>
                  </a:ext>
                </a:extLst>
              </a:tr>
              <a:tr h="325353">
                <a:tc>
                  <a:txBody>
                    <a:bodyPr/>
                    <a:lstStyle/>
                    <a:p>
                      <a:pPr algn="l"/>
                      <a:r>
                        <a:rPr lang="tr-TR" sz="1400" b="0" dirty="0"/>
                        <a:t>9</a:t>
                      </a:r>
                    </a:p>
                  </a:txBody>
                  <a:tcPr/>
                </a:tc>
                <a:tc>
                  <a:txBody>
                    <a:bodyPr/>
                    <a:lstStyle/>
                    <a:p>
                      <a:pPr algn="l">
                        <a:lnSpc>
                          <a:spcPct val="115000"/>
                        </a:lnSpc>
                        <a:spcAft>
                          <a:spcPts val="0"/>
                        </a:spcAft>
                      </a:pPr>
                      <a:r>
                        <a:rPr lang="tr-TR" sz="1400" b="0" dirty="0">
                          <a:latin typeface="Times New Roman" panose="02020603050405020304"/>
                          <a:ea typeface="Times New Roman" panose="02020603050405020304"/>
                          <a:cs typeface="Times New Roman" panose="02020603050405020304"/>
                        </a:rPr>
                        <a:t>Derslik 9</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56</a:t>
                      </a: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26</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26</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extLst>
                  <a:ext uri="{0D108BD9-81ED-4DB2-BD59-A6C34878D82A}">
                    <a16:rowId xmlns:a16="http://schemas.microsoft.com/office/drawing/2014/main" val="10009"/>
                  </a:ext>
                </a:extLst>
              </a:tr>
              <a:tr h="325353">
                <a:tc>
                  <a:txBody>
                    <a:bodyPr/>
                    <a:lstStyle/>
                    <a:p>
                      <a:pPr algn="l"/>
                      <a:r>
                        <a:rPr lang="tr-TR" sz="1400" b="0" dirty="0"/>
                        <a:t>10</a:t>
                      </a:r>
                    </a:p>
                  </a:txBody>
                  <a:tcPr/>
                </a:tc>
                <a:tc>
                  <a:txBody>
                    <a:bodyPr/>
                    <a:lstStyle/>
                    <a:p>
                      <a:pPr algn="l">
                        <a:lnSpc>
                          <a:spcPct val="115000"/>
                        </a:lnSpc>
                        <a:spcAft>
                          <a:spcPts val="0"/>
                        </a:spcAft>
                      </a:pPr>
                      <a:r>
                        <a:rPr lang="tr-TR" sz="1400" b="0" dirty="0">
                          <a:latin typeface="Times New Roman" panose="02020603050405020304"/>
                          <a:ea typeface="Times New Roman" panose="02020603050405020304"/>
                          <a:cs typeface="Times New Roman" panose="02020603050405020304"/>
                        </a:rPr>
                        <a:t>Derslik 10</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tc>
                  <a:txBody>
                    <a:bodyPr/>
                    <a:lstStyle/>
                    <a:p>
                      <a:pPr algn="l"/>
                      <a:endParaRPr lang="tr-TR" sz="1400" b="0" dirty="0"/>
                    </a:p>
                  </a:txBody>
                  <a:tcPr>
                    <a:solidFill>
                      <a:schemeClr val="accent2">
                        <a:lumMod val="75000"/>
                      </a:schemeClr>
                    </a:solidFill>
                  </a:tcPr>
                </a:tc>
                <a:tc>
                  <a:txBody>
                    <a:bodyPr/>
                    <a:lstStyle/>
                    <a:p>
                      <a:pPr algn="l"/>
                      <a:r>
                        <a:rPr lang="tr-TR" sz="1400" b="0" dirty="0"/>
                        <a:t>27</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27</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56</a:t>
                      </a:r>
                    </a:p>
                  </a:txBody>
                  <a:tcPr marL="55217" marR="55217" marT="0" marB="0"/>
                </a:tc>
                <a:extLst>
                  <a:ext uri="{0D108BD9-81ED-4DB2-BD59-A6C34878D82A}">
                    <a16:rowId xmlns:a16="http://schemas.microsoft.com/office/drawing/2014/main" val="10010"/>
                  </a:ext>
                </a:extLst>
              </a:tr>
              <a:tr h="325353">
                <a:tc>
                  <a:txBody>
                    <a:bodyPr/>
                    <a:lstStyle/>
                    <a:p>
                      <a:pPr algn="l"/>
                      <a:r>
                        <a:rPr lang="tr-TR" sz="1400" b="0" dirty="0"/>
                        <a:t>11</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11</a:t>
                      </a:r>
                      <a:endParaRPr lang="tr-TR" sz="1400" b="0" dirty="0">
                        <a:latin typeface="Calibri" panose="020F0502020204030204"/>
                        <a:ea typeface="Times New Roman" panose="02020603050405020304"/>
                        <a:cs typeface="Times New Roman" panose="02020603050405020304"/>
                      </a:endParaRPr>
                    </a:p>
                  </a:txBody>
                  <a:tcPr/>
                </a:tc>
                <a:tc>
                  <a:txBody>
                    <a:bodyPr/>
                    <a:lstStyle/>
                    <a:p>
                      <a:pPr algn="l"/>
                      <a:r>
                        <a:rPr lang="tr-TR" sz="1400" b="0" dirty="0"/>
                        <a:t>56</a:t>
                      </a:r>
                    </a:p>
                  </a:txBody>
                  <a:tcPr/>
                </a:tc>
                <a:tc>
                  <a:txBody>
                    <a:bodyPr/>
                    <a:lstStyle/>
                    <a:p>
                      <a:pPr algn="l"/>
                      <a:endParaRPr lang="tr-TR" sz="1400" b="0" dirty="0"/>
                    </a:p>
                  </a:txBody>
                  <a:tcPr>
                    <a:solidFill>
                      <a:schemeClr val="accent2">
                        <a:lumMod val="75000"/>
                      </a:schemeClr>
                    </a:solidFill>
                  </a:tcPr>
                </a:tc>
                <a:tc>
                  <a:txBody>
                    <a:bodyPr/>
                    <a:lstStyle/>
                    <a:p>
                      <a:pPr algn="l"/>
                      <a:r>
                        <a:rPr lang="tr-TR" sz="1400" b="0" dirty="0"/>
                        <a:t>28</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28</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40</a:t>
                      </a:r>
                    </a:p>
                  </a:txBody>
                  <a:tcPr marL="55217" marR="55217" marT="0" marB="0"/>
                </a:tc>
                <a:extLst>
                  <a:ext uri="{0D108BD9-81ED-4DB2-BD59-A6C34878D82A}">
                    <a16:rowId xmlns:a16="http://schemas.microsoft.com/office/drawing/2014/main" val="10011"/>
                  </a:ext>
                </a:extLst>
              </a:tr>
              <a:tr h="325353">
                <a:tc>
                  <a:txBody>
                    <a:bodyPr/>
                    <a:lstStyle/>
                    <a:p>
                      <a:pPr algn="l"/>
                      <a:r>
                        <a:rPr lang="tr-TR" sz="1400" b="0" dirty="0"/>
                        <a:t>12</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12</a:t>
                      </a:r>
                      <a:endParaRPr lang="tr-TR" sz="1400" b="0" dirty="0">
                        <a:latin typeface="Calibri" panose="020F0502020204030204"/>
                        <a:ea typeface="Times New Roman" panose="02020603050405020304"/>
                        <a:cs typeface="Times New Roman" panose="02020603050405020304"/>
                      </a:endParaRPr>
                    </a:p>
                  </a:txBody>
                  <a:tcPr/>
                </a:tc>
                <a:tc>
                  <a:txBody>
                    <a:bodyPr/>
                    <a:lstStyle/>
                    <a:p>
                      <a:pPr algn="l"/>
                      <a:r>
                        <a:rPr lang="tr-TR" sz="1400" b="0" dirty="0"/>
                        <a:t>56</a:t>
                      </a:r>
                    </a:p>
                  </a:txBody>
                  <a:tcPr/>
                </a:tc>
                <a:tc>
                  <a:txBody>
                    <a:bodyPr/>
                    <a:lstStyle/>
                    <a:p>
                      <a:pPr algn="l"/>
                      <a:endParaRPr lang="tr-TR" sz="1400" b="0" dirty="0"/>
                    </a:p>
                  </a:txBody>
                  <a:tcPr>
                    <a:solidFill>
                      <a:schemeClr val="accent2">
                        <a:lumMod val="75000"/>
                      </a:schemeClr>
                    </a:solidFill>
                  </a:tcPr>
                </a:tc>
                <a:tc>
                  <a:txBody>
                    <a:bodyPr/>
                    <a:lstStyle/>
                    <a:p>
                      <a:pPr algn="l"/>
                      <a:r>
                        <a:rPr lang="tr-TR" sz="1400" b="0" dirty="0"/>
                        <a:t>29</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29</a:t>
                      </a:r>
                      <a:endParaRPr lang="tr-TR" sz="1400" b="0" dirty="0">
                        <a:latin typeface="Calibri" panose="020F0502020204030204"/>
                        <a:ea typeface="Times New Roman" panose="02020603050405020304"/>
                        <a:cs typeface="Times New Roman" panose="02020603050405020304"/>
                      </a:endParaRPr>
                    </a:p>
                  </a:txBody>
                  <a:tcPr/>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56</a:t>
                      </a:r>
                    </a:p>
                  </a:txBody>
                  <a:tcPr marL="55217" marR="55217" marT="0" marB="0"/>
                </a:tc>
                <a:extLst>
                  <a:ext uri="{0D108BD9-81ED-4DB2-BD59-A6C34878D82A}">
                    <a16:rowId xmlns:a16="http://schemas.microsoft.com/office/drawing/2014/main" val="10012"/>
                  </a:ext>
                </a:extLst>
              </a:tr>
              <a:tr h="325353">
                <a:tc>
                  <a:txBody>
                    <a:bodyPr/>
                    <a:lstStyle/>
                    <a:p>
                      <a:pPr algn="l"/>
                      <a:r>
                        <a:rPr lang="tr-TR" sz="1400" b="0" dirty="0"/>
                        <a:t>13</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13</a:t>
                      </a:r>
                      <a:endParaRPr lang="tr-TR" sz="1400" b="0" dirty="0">
                        <a:latin typeface="Calibri" panose="020F0502020204030204"/>
                        <a:ea typeface="Times New Roman" panose="02020603050405020304"/>
                        <a:cs typeface="Times New Roman" panose="02020603050405020304"/>
                      </a:endParaRPr>
                    </a:p>
                  </a:txBody>
                  <a:tcPr/>
                </a:tc>
                <a:tc>
                  <a:txBody>
                    <a:bodyPr/>
                    <a:lstStyle/>
                    <a:p>
                      <a:pPr algn="l"/>
                      <a:r>
                        <a:rPr lang="tr-TR" sz="1400" b="0" dirty="0"/>
                        <a:t>40</a:t>
                      </a:r>
                    </a:p>
                  </a:txBody>
                  <a:tcPr/>
                </a:tc>
                <a:tc>
                  <a:txBody>
                    <a:bodyPr/>
                    <a:lstStyle/>
                    <a:p>
                      <a:pPr algn="l"/>
                      <a:endParaRPr lang="tr-TR" sz="1400" b="0" dirty="0"/>
                    </a:p>
                  </a:txBody>
                  <a:tcPr>
                    <a:solidFill>
                      <a:schemeClr val="accent2">
                        <a:lumMod val="75000"/>
                      </a:schemeClr>
                    </a:solidFill>
                  </a:tcPr>
                </a:tc>
                <a:tc>
                  <a:txBody>
                    <a:bodyPr/>
                    <a:lstStyle/>
                    <a:p>
                      <a:pPr algn="l"/>
                      <a:r>
                        <a:rPr lang="tr-TR" sz="1400" b="0" dirty="0"/>
                        <a:t>30</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30</a:t>
                      </a:r>
                      <a:endParaRPr lang="tr-TR" sz="1400" b="0" dirty="0">
                        <a:latin typeface="Calibri" panose="020F0502020204030204"/>
                        <a:ea typeface="Times New Roman" panose="02020603050405020304"/>
                        <a:cs typeface="Times New Roman" panose="02020603050405020304"/>
                      </a:endParaRPr>
                    </a:p>
                  </a:txBody>
                  <a:tcPr/>
                </a:tc>
                <a:tc>
                  <a:txBody>
                    <a:bodyPr/>
                    <a:lstStyle/>
                    <a:p>
                      <a:pPr algn="l">
                        <a:lnSpc>
                          <a:spcPct val="115000"/>
                        </a:lnSpc>
                        <a:spcAft>
                          <a:spcPts val="0"/>
                        </a:spcAft>
                      </a:pPr>
                      <a:r>
                        <a:rPr lang="tr-TR" sz="1400" b="0" dirty="0">
                          <a:latin typeface="Calibri" panose="020F0502020204030204"/>
                          <a:ea typeface="Times New Roman" panose="02020603050405020304"/>
                          <a:cs typeface="Times New Roman" panose="02020603050405020304"/>
                        </a:rPr>
                        <a:t>56</a:t>
                      </a:r>
                    </a:p>
                  </a:txBody>
                  <a:tcPr marL="55217" marR="55217" marT="0" marB="0"/>
                </a:tc>
                <a:extLst>
                  <a:ext uri="{0D108BD9-81ED-4DB2-BD59-A6C34878D82A}">
                    <a16:rowId xmlns:a16="http://schemas.microsoft.com/office/drawing/2014/main" val="10013"/>
                  </a:ext>
                </a:extLst>
              </a:tr>
              <a:tr h="325353">
                <a:tc>
                  <a:txBody>
                    <a:bodyPr/>
                    <a:lstStyle/>
                    <a:p>
                      <a:pPr algn="l"/>
                      <a:r>
                        <a:rPr lang="tr-TR" sz="1400" b="0" dirty="0"/>
                        <a:t>14</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14</a:t>
                      </a:r>
                      <a:endParaRPr lang="tr-TR" sz="1400" b="0" dirty="0">
                        <a:latin typeface="Calibri" panose="020F0502020204030204"/>
                        <a:ea typeface="Times New Roman" panose="02020603050405020304"/>
                        <a:cs typeface="Times New Roman" panose="02020603050405020304"/>
                      </a:endParaRPr>
                    </a:p>
                  </a:txBody>
                  <a:tcPr/>
                </a:tc>
                <a:tc>
                  <a:txBody>
                    <a:bodyPr/>
                    <a:lstStyle/>
                    <a:p>
                      <a:pPr algn="l"/>
                      <a:r>
                        <a:rPr lang="tr-TR" sz="1400" b="0" dirty="0"/>
                        <a:t>40</a:t>
                      </a:r>
                    </a:p>
                  </a:txBody>
                  <a:tcPr/>
                </a:tc>
                <a:tc>
                  <a:txBody>
                    <a:bodyPr/>
                    <a:lstStyle/>
                    <a:p>
                      <a:pPr algn="l"/>
                      <a:endParaRPr lang="tr-TR" sz="1400" b="0" dirty="0"/>
                    </a:p>
                  </a:txBody>
                  <a:tcPr>
                    <a:solidFill>
                      <a:schemeClr val="accent2">
                        <a:lumMod val="75000"/>
                      </a:schemeClr>
                    </a:solidFill>
                  </a:tcPr>
                </a:tc>
                <a:tc>
                  <a:txBody>
                    <a:bodyPr/>
                    <a:lstStyle/>
                    <a:p>
                      <a:pPr algn="l"/>
                      <a:r>
                        <a:rPr lang="tr-TR" sz="1400" b="0" dirty="0"/>
                        <a:t>31</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Amfi</a:t>
                      </a:r>
                      <a:r>
                        <a:rPr lang="tr-TR" sz="1400" b="0" baseline="0" dirty="0">
                          <a:latin typeface="Times New Roman" panose="02020603050405020304"/>
                          <a:ea typeface="Times New Roman" panose="02020603050405020304"/>
                          <a:cs typeface="Times New Roman" panose="02020603050405020304"/>
                        </a:rPr>
                        <a:t> – 1</a:t>
                      </a:r>
                      <a:endParaRPr lang="tr-TR" sz="1400" b="0" dirty="0">
                        <a:latin typeface="Calibri" panose="020F0502020204030204"/>
                        <a:ea typeface="Times New Roman" panose="02020603050405020304"/>
                        <a:cs typeface="Times New Roman" panose="02020603050405020304"/>
                      </a:endParaRPr>
                    </a:p>
                  </a:txBody>
                  <a:tcPr/>
                </a:tc>
                <a:tc>
                  <a:txBody>
                    <a:bodyPr/>
                    <a:lstStyle/>
                    <a:p>
                      <a:pPr algn="l"/>
                      <a:r>
                        <a:rPr lang="tr-TR" sz="1400" b="0" dirty="0"/>
                        <a:t>122</a:t>
                      </a:r>
                    </a:p>
                  </a:txBody>
                  <a:tcPr/>
                </a:tc>
                <a:extLst>
                  <a:ext uri="{0D108BD9-81ED-4DB2-BD59-A6C34878D82A}">
                    <a16:rowId xmlns:a16="http://schemas.microsoft.com/office/drawing/2014/main" val="10014"/>
                  </a:ext>
                </a:extLst>
              </a:tr>
              <a:tr h="325353">
                <a:tc>
                  <a:txBody>
                    <a:bodyPr/>
                    <a:lstStyle/>
                    <a:p>
                      <a:pPr algn="l"/>
                      <a:r>
                        <a:rPr lang="tr-TR" sz="1400" b="0" dirty="0"/>
                        <a:t>15</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15</a:t>
                      </a:r>
                      <a:endParaRPr lang="tr-TR" sz="1400" b="0" dirty="0">
                        <a:latin typeface="Calibri" panose="020F0502020204030204"/>
                        <a:ea typeface="Times New Roman" panose="02020603050405020304"/>
                        <a:cs typeface="Times New Roman" panose="02020603050405020304"/>
                      </a:endParaRPr>
                    </a:p>
                  </a:txBody>
                  <a:tcPr/>
                </a:tc>
                <a:tc>
                  <a:txBody>
                    <a:bodyPr/>
                    <a:lstStyle/>
                    <a:p>
                      <a:pPr algn="l"/>
                      <a:r>
                        <a:rPr lang="tr-TR" sz="1400" b="0" dirty="0"/>
                        <a:t>40</a:t>
                      </a:r>
                    </a:p>
                  </a:txBody>
                  <a:tcPr/>
                </a:tc>
                <a:tc>
                  <a:txBody>
                    <a:bodyPr/>
                    <a:lstStyle/>
                    <a:p>
                      <a:pPr algn="l"/>
                      <a:endParaRPr lang="tr-TR" sz="1400" b="0" dirty="0"/>
                    </a:p>
                  </a:txBody>
                  <a:tcPr>
                    <a:solidFill>
                      <a:schemeClr val="accent2">
                        <a:lumMod val="75000"/>
                      </a:schemeClr>
                    </a:solidFill>
                  </a:tcPr>
                </a:tc>
                <a:tc>
                  <a:txBody>
                    <a:bodyPr/>
                    <a:lstStyle/>
                    <a:p>
                      <a:pPr algn="l"/>
                      <a:r>
                        <a:rPr lang="tr-TR" sz="1400" b="0" dirty="0"/>
                        <a:t>32</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Amfi</a:t>
                      </a:r>
                      <a:r>
                        <a:rPr lang="tr-TR" sz="1400" b="0" baseline="0" dirty="0">
                          <a:latin typeface="Times New Roman" panose="02020603050405020304"/>
                          <a:ea typeface="Times New Roman" panose="02020603050405020304"/>
                          <a:cs typeface="Times New Roman" panose="02020603050405020304"/>
                        </a:rPr>
                        <a:t> – 2</a:t>
                      </a:r>
                      <a:endParaRPr lang="tr-TR" sz="1400" b="0" dirty="0">
                        <a:latin typeface="Calibri" panose="020F0502020204030204"/>
                        <a:ea typeface="Times New Roman" panose="02020603050405020304"/>
                        <a:cs typeface="Times New Roman" panose="02020603050405020304"/>
                      </a:endParaRPr>
                    </a:p>
                  </a:txBody>
                  <a:tcPr/>
                </a:tc>
                <a:tc>
                  <a:txBody>
                    <a:bodyPr/>
                    <a:lstStyle/>
                    <a:p>
                      <a:pPr algn="l"/>
                      <a:r>
                        <a:rPr lang="tr-TR" sz="1400" b="0" dirty="0"/>
                        <a:t>122</a:t>
                      </a:r>
                    </a:p>
                  </a:txBody>
                  <a:tcPr/>
                </a:tc>
                <a:extLst>
                  <a:ext uri="{0D108BD9-81ED-4DB2-BD59-A6C34878D82A}">
                    <a16:rowId xmlns:a16="http://schemas.microsoft.com/office/drawing/2014/main" val="10015"/>
                  </a:ext>
                </a:extLst>
              </a:tr>
              <a:tr h="433804">
                <a:tc>
                  <a:txBody>
                    <a:bodyPr/>
                    <a:lstStyle/>
                    <a:p>
                      <a:pPr algn="l"/>
                      <a:r>
                        <a:rPr lang="tr-TR" sz="1400" b="0" dirty="0"/>
                        <a:t>16</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Derslik 16</a:t>
                      </a:r>
                      <a:endParaRPr lang="tr-TR" sz="1400" b="0" dirty="0">
                        <a:latin typeface="Calibri" panose="020F0502020204030204"/>
                        <a:ea typeface="Times New Roman" panose="02020603050405020304"/>
                        <a:cs typeface="Times New Roman" panose="02020603050405020304"/>
                      </a:endParaRPr>
                    </a:p>
                  </a:txBody>
                  <a:tcPr marL="55217" marR="55217" marT="0" marB="0"/>
                </a:tc>
                <a:tc>
                  <a:txBody>
                    <a:bodyPr/>
                    <a:lstStyle/>
                    <a:p>
                      <a:pPr algn="l"/>
                      <a:r>
                        <a:rPr lang="tr-TR" sz="1400" b="0" baseline="0" dirty="0"/>
                        <a:t>40</a:t>
                      </a:r>
                    </a:p>
                  </a:txBody>
                  <a:tcPr/>
                </a:tc>
                <a:tc>
                  <a:txBody>
                    <a:bodyPr/>
                    <a:lstStyle/>
                    <a:p>
                      <a:pPr algn="l"/>
                      <a:endParaRPr lang="tr-TR" sz="2000" b="0" dirty="0"/>
                    </a:p>
                  </a:txBody>
                  <a:tcPr>
                    <a:solidFill>
                      <a:schemeClr val="accent2">
                        <a:lumMod val="75000"/>
                      </a:schemeClr>
                    </a:solidFill>
                  </a:tcPr>
                </a:tc>
                <a:tc>
                  <a:txBody>
                    <a:bodyPr/>
                    <a:lstStyle/>
                    <a:p>
                      <a:pPr algn="l"/>
                      <a:r>
                        <a:rPr lang="tr-TR" sz="1400" b="0" baseline="0" dirty="0"/>
                        <a:t>33</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dirty="0">
                          <a:latin typeface="Times New Roman" panose="02020603050405020304"/>
                          <a:ea typeface="Times New Roman" panose="02020603050405020304"/>
                          <a:cs typeface="Times New Roman" panose="02020603050405020304"/>
                        </a:rPr>
                        <a:t>Amfi</a:t>
                      </a:r>
                      <a:r>
                        <a:rPr lang="tr-TR" sz="1400" b="0" baseline="0" dirty="0">
                          <a:latin typeface="Times New Roman" panose="02020603050405020304"/>
                          <a:ea typeface="Times New Roman" panose="02020603050405020304"/>
                          <a:cs typeface="Times New Roman" panose="02020603050405020304"/>
                        </a:rPr>
                        <a:t> – 3</a:t>
                      </a:r>
                      <a:endParaRPr lang="tr-TR" sz="1400" b="0" dirty="0">
                        <a:latin typeface="Calibri" panose="020F0502020204030204"/>
                        <a:ea typeface="Times New Roman" panose="02020603050405020304"/>
                        <a:cs typeface="Times New Roman" panose="02020603050405020304"/>
                      </a:endParaRPr>
                    </a:p>
                  </a:txBody>
                  <a:tcPr/>
                </a:tc>
                <a:tc>
                  <a:txBody>
                    <a:bodyPr/>
                    <a:lstStyle/>
                    <a:p>
                      <a:pPr marL="0" indent="0" algn="l">
                        <a:buFont typeface="Arial" panose="020B0604020202020204" pitchFamily="34" charset="0"/>
                        <a:buNone/>
                      </a:pPr>
                      <a:r>
                        <a:rPr lang="tr-TR" sz="1400" b="0" baseline="0" dirty="0"/>
                        <a:t>272</a:t>
                      </a:r>
                    </a:p>
                  </a:txBody>
                  <a:tcPr/>
                </a:tc>
                <a:extLst>
                  <a:ext uri="{0D108BD9-81ED-4DB2-BD59-A6C34878D82A}">
                    <a16:rowId xmlns:a16="http://schemas.microsoft.com/office/drawing/2014/main" val="10016"/>
                  </a:ext>
                </a:extLst>
              </a:tr>
              <a:tr h="433804">
                <a:tc>
                  <a:txBody>
                    <a:bodyPr/>
                    <a:lstStyle/>
                    <a:p>
                      <a:pPr algn="l"/>
                      <a:r>
                        <a:rPr lang="tr-TR" sz="1400" b="0" baseline="0" dirty="0"/>
                        <a:t>17</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tr-TR" sz="1400" b="0" baseline="0" dirty="0">
                          <a:latin typeface="Times New Roman" panose="02020603050405020304"/>
                          <a:ea typeface="Times New Roman" panose="02020603050405020304"/>
                          <a:cs typeface="Times New Roman" panose="02020603050405020304"/>
                        </a:rPr>
                        <a:t>Derslik 17</a:t>
                      </a:r>
                      <a:endParaRPr lang="tr-TR" sz="1400" b="0" baseline="0" dirty="0">
                        <a:latin typeface="Calibri" panose="020F0502020204030204"/>
                        <a:ea typeface="Times New Roman" panose="02020603050405020304"/>
                        <a:cs typeface="Times New Roman" panose="02020603050405020304"/>
                      </a:endParaRPr>
                    </a:p>
                  </a:txBody>
                  <a:tcPr marL="55217" marR="55217" marT="0" marB="0"/>
                </a:tc>
                <a:tc>
                  <a:txBody>
                    <a:bodyPr/>
                    <a:lstStyle/>
                    <a:p>
                      <a:pPr algn="l"/>
                      <a:r>
                        <a:rPr lang="tr-TR" sz="1400" b="0" baseline="0" dirty="0"/>
                        <a:t>56</a:t>
                      </a:r>
                    </a:p>
                  </a:txBody>
                  <a:tcPr/>
                </a:tc>
                <a:tc>
                  <a:txBody>
                    <a:bodyPr/>
                    <a:lstStyle/>
                    <a:p>
                      <a:pPr algn="l"/>
                      <a:endParaRPr lang="tr-TR" sz="2000" b="0" dirty="0"/>
                    </a:p>
                  </a:txBody>
                  <a:tcPr>
                    <a:solidFill>
                      <a:schemeClr val="accent2">
                        <a:lumMod val="75000"/>
                      </a:schemeClr>
                    </a:solidFill>
                  </a:tcPr>
                </a:tc>
                <a:tc gridSpan="2">
                  <a:txBody>
                    <a:bodyPr/>
                    <a:lstStyle/>
                    <a:p>
                      <a:pPr algn="r"/>
                      <a:r>
                        <a:rPr lang="tr-TR" sz="2000" b="0" dirty="0"/>
                        <a:t>Genel Toplam</a:t>
                      </a:r>
                    </a:p>
                  </a:txBody>
                  <a:tcPr/>
                </a:tc>
                <a:tc hMerge="1">
                  <a:txBody>
                    <a:bodyPr/>
                    <a:lstStyle/>
                    <a:p>
                      <a:endParaRPr lang="tr-TR"/>
                    </a:p>
                  </a:txBody>
                  <a:tcPr/>
                </a:tc>
                <a:tc>
                  <a:txBody>
                    <a:bodyPr/>
                    <a:lstStyle/>
                    <a:p>
                      <a:pPr algn="l"/>
                      <a:r>
                        <a:rPr lang="tr-TR" sz="2000" b="0" dirty="0"/>
                        <a:t>1860</a:t>
                      </a:r>
                    </a:p>
                  </a:txBody>
                  <a:tcPr/>
                </a:tc>
                <a:extLst>
                  <a:ext uri="{0D108BD9-81ED-4DB2-BD59-A6C34878D82A}">
                    <a16:rowId xmlns:a16="http://schemas.microsoft.com/office/drawing/2014/main" val="10017"/>
                  </a:ext>
                </a:extLst>
              </a:tr>
            </a:tbl>
          </a:graphicData>
        </a:graphic>
      </p:graphicFrame>
      <p:sp>
        <p:nvSpPr>
          <p:cNvPr id="5" name="Unvan 1"/>
          <p:cNvSpPr txBox="1"/>
          <p:nvPr/>
        </p:nvSpPr>
        <p:spPr>
          <a:xfrm>
            <a:off x="-15180" y="0"/>
            <a:ext cx="842763" cy="6059604"/>
          </a:xfrm>
          <a:prstGeom prst="rect">
            <a:avLst/>
          </a:prstGeom>
        </p:spPr>
        <p:txBody>
          <a:bodyPr vert="vert270"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auto"/>
            <a:r>
              <a:rPr lang="tr-TR" sz="4800" b="1" strike="noStrike" noProof="1">
                <a:solidFill>
                  <a:srgbClr val="FF0000"/>
                </a:solidFill>
                <a:latin typeface="+mj-lt"/>
                <a:ea typeface="+mj-ea"/>
                <a:cs typeface="+mj-cs"/>
              </a:rPr>
              <a:t>Derslikler ve Kapasite</a:t>
            </a:r>
            <a:endParaRPr lang="tr-TR" sz="4800" b="1" strike="noStrike" noProof="1">
              <a:solidFill>
                <a:srgbClr val="FF0000"/>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Başlık 1"/>
          <p:cNvSpPr>
            <a:spLocks noGrp="1"/>
          </p:cNvSpPr>
          <p:nvPr>
            <p:ph type="title" hasCustomPrompt="1"/>
          </p:nvPr>
        </p:nvSpPr>
        <p:spPr>
          <a:ln/>
        </p:spPr>
        <p:txBody>
          <a:bodyPr vert="horz" lIns="91440" tIns="45720" rIns="91440" bIns="45720" anchor="ctr" anchorCtr="0"/>
          <a:lstStyle/>
          <a:p>
            <a:endParaRPr lang="tr-TR" altLang="en-US"/>
          </a:p>
        </p:txBody>
      </p:sp>
      <p:graphicFrame>
        <p:nvGraphicFramePr>
          <p:cNvPr id="4" name="İçerik Yer Tutucusu 3"/>
          <p:cNvGraphicFramePr>
            <a:graphicFrameLocks noGrp="1"/>
          </p:cNvGraphicFramePr>
          <p:nvPr>
            <p:ph idx="1"/>
          </p:nvPr>
        </p:nvGraphicFramePr>
        <p:xfrm>
          <a:off x="0" y="0"/>
          <a:ext cx="12192000" cy="6879087"/>
        </p:xfrm>
        <a:graphic>
          <a:graphicData uri="http://schemas.openxmlformats.org/drawingml/2006/table">
            <a:tbl>
              <a:tblPr firstRow="1" bandRow="1">
                <a:tableStyleId>{EB9631B5-78F2-41C9-869B-9F39066F8104}</a:tableStyleId>
              </a:tblPr>
              <a:tblGrid>
                <a:gridCol w="9677384">
                  <a:extLst>
                    <a:ext uri="{9D8B030D-6E8A-4147-A177-3AD203B41FA5}">
                      <a16:colId xmlns:a16="http://schemas.microsoft.com/office/drawing/2014/main" val="20000"/>
                    </a:ext>
                  </a:extLst>
                </a:gridCol>
                <a:gridCol w="2514616">
                  <a:extLst>
                    <a:ext uri="{9D8B030D-6E8A-4147-A177-3AD203B41FA5}">
                      <a16:colId xmlns:a16="http://schemas.microsoft.com/office/drawing/2014/main" val="20001"/>
                    </a:ext>
                  </a:extLst>
                </a:gridCol>
              </a:tblGrid>
              <a:tr h="652583">
                <a:tc gridSpan="2">
                  <a:txBody>
                    <a:bodyPr/>
                    <a:lstStyle/>
                    <a:p>
                      <a:pPr algn="ctr"/>
                      <a:r>
                        <a:rPr lang="tr-TR" sz="2000" b="1" dirty="0"/>
                        <a:t>DİĞER</a:t>
                      </a:r>
                      <a:r>
                        <a:rPr lang="tr-TR" sz="2000" b="1" baseline="0" dirty="0"/>
                        <a:t> ÇALIŞMA ALANLARIMIZ</a:t>
                      </a:r>
                      <a:endParaRPr lang="tr-TR" sz="2000" b="1" dirty="0"/>
                    </a:p>
                  </a:txBody>
                  <a:tcPr>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0"/>
                  </a:ext>
                </a:extLst>
              </a:tr>
              <a:tr h="652583">
                <a:tc>
                  <a:txBody>
                    <a:bodyPr/>
                    <a:lstStyle/>
                    <a:p>
                      <a:r>
                        <a:rPr lang="tr-TR" sz="2000" b="1" dirty="0"/>
                        <a:t>Çalışma</a:t>
                      </a:r>
                      <a:r>
                        <a:rPr lang="tr-TR" sz="2000" b="1" baseline="0" dirty="0"/>
                        <a:t> Odaları</a:t>
                      </a:r>
                      <a:endParaRPr lang="tr-TR" sz="2000"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r>
                        <a:rPr lang="tr-TR" sz="2000" b="1" dirty="0"/>
                        <a:t>3 Adet</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1"/>
                  </a:ext>
                </a:extLst>
              </a:tr>
              <a:tr h="652583">
                <a:tc>
                  <a:txBody>
                    <a:bodyPr/>
                    <a:lstStyle/>
                    <a:p>
                      <a:r>
                        <a:rPr lang="tr-TR" sz="2000" b="1" dirty="0"/>
                        <a:t>Laboratuvar</a:t>
                      </a:r>
                    </a:p>
                  </a:txBody>
                  <a:tcPr>
                    <a:lnR w="12700" cap="flat" cmpd="sng" algn="ctr">
                      <a:solidFill>
                        <a:schemeClr val="tx1"/>
                      </a:solidFill>
                      <a:prstDash val="solid"/>
                      <a:round/>
                      <a:headEnd type="none" w="med" len="med"/>
                      <a:tailEnd type="none" w="med" len="med"/>
                    </a:lnR>
                  </a:tcPr>
                </a:tc>
                <a:tc>
                  <a:txBody>
                    <a:bodyPr/>
                    <a:lstStyle/>
                    <a:p>
                      <a:r>
                        <a:rPr lang="tr-TR" sz="2000" b="1" dirty="0"/>
                        <a:t>5 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652583">
                <a:tc>
                  <a:txBody>
                    <a:bodyPr/>
                    <a:lstStyle/>
                    <a:p>
                      <a:r>
                        <a:rPr lang="tr-TR" sz="2000" b="1" dirty="0"/>
                        <a:t>Yüksek lisans</a:t>
                      </a:r>
                      <a:r>
                        <a:rPr lang="tr-TR" sz="2000" b="1" baseline="0" dirty="0"/>
                        <a:t> Sınıfları</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a:t>6 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3"/>
                  </a:ext>
                </a:extLst>
              </a:tr>
              <a:tr h="652583">
                <a:tc>
                  <a:txBody>
                    <a:bodyPr/>
                    <a:lstStyle/>
                    <a:p>
                      <a:r>
                        <a:rPr lang="tr-TR" sz="2000" b="1" dirty="0"/>
                        <a:t>Hazırlık ve Multimedya Salonu</a:t>
                      </a:r>
                    </a:p>
                  </a:txBody>
                  <a:tcPr>
                    <a:lnR w="12700" cap="flat" cmpd="sng" algn="ctr">
                      <a:solidFill>
                        <a:schemeClr val="tx1"/>
                      </a:solidFill>
                      <a:prstDash val="solid"/>
                      <a:round/>
                      <a:headEnd type="none" w="med" len="med"/>
                      <a:tailEnd type="none" w="med" len="med"/>
                    </a:lnR>
                  </a:tcPr>
                </a:tc>
                <a:tc>
                  <a:txBody>
                    <a:bodyPr/>
                    <a:lstStyle/>
                    <a:p>
                      <a:r>
                        <a:rPr lang="tr-TR" sz="2000" b="1" dirty="0"/>
                        <a:t>2 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4"/>
                  </a:ext>
                </a:extLst>
              </a:tr>
              <a:tr h="652583">
                <a:tc>
                  <a:txBody>
                    <a:bodyPr/>
                    <a:lstStyle/>
                    <a:p>
                      <a:r>
                        <a:rPr lang="tr-TR" sz="2000" b="1" dirty="0"/>
                        <a:t>Akademisyen Dinlenme</a:t>
                      </a:r>
                      <a:r>
                        <a:rPr lang="tr-TR" sz="2000" b="1" baseline="0" dirty="0"/>
                        <a:t> Odası</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a:t>1 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5"/>
                  </a:ext>
                </a:extLst>
              </a:tr>
              <a:tr h="652583">
                <a:tc>
                  <a:txBody>
                    <a:bodyPr/>
                    <a:lstStyle/>
                    <a:p>
                      <a:r>
                        <a:rPr lang="tr-TR" sz="2000" b="1" dirty="0"/>
                        <a:t>Bölüm Başkanlıkları Toplantı Odası</a:t>
                      </a:r>
                    </a:p>
                  </a:txBody>
                  <a:tcPr>
                    <a:lnR w="12700" cap="flat" cmpd="sng" algn="ctr">
                      <a:solidFill>
                        <a:schemeClr val="tx1"/>
                      </a:solidFill>
                      <a:prstDash val="solid"/>
                      <a:round/>
                      <a:headEnd type="none" w="med" len="med"/>
                      <a:tailEnd type="none" w="med" len="med"/>
                    </a:lnR>
                  </a:tcPr>
                </a:tc>
                <a:tc>
                  <a:txBody>
                    <a:bodyPr/>
                    <a:lstStyle/>
                    <a:p>
                      <a:r>
                        <a:rPr lang="tr-TR" sz="2000" b="1" dirty="0"/>
                        <a:t>3 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6"/>
                  </a:ext>
                </a:extLst>
              </a:tr>
              <a:tr h="652583">
                <a:tc>
                  <a:txBody>
                    <a:bodyPr/>
                    <a:lstStyle/>
                    <a:p>
                      <a:r>
                        <a:rPr lang="tr-TR" sz="2000" b="1" dirty="0"/>
                        <a:t>Yönetim Kurulu Toplantı Odası</a:t>
                      </a:r>
                    </a:p>
                  </a:txBody>
                  <a:tcPr>
                    <a:lnR w="12700" cap="flat" cmpd="sng" algn="ctr">
                      <a:solidFill>
                        <a:schemeClr val="tx1"/>
                      </a:solidFill>
                      <a:prstDash val="solid"/>
                      <a:round/>
                      <a:headEnd type="none" w="med" len="med"/>
                      <a:tailEnd type="none" w="med" len="med"/>
                    </a:lnR>
                  </a:tcPr>
                </a:tc>
                <a:tc>
                  <a:txBody>
                    <a:bodyPr/>
                    <a:lstStyle/>
                    <a:p>
                      <a:r>
                        <a:rPr lang="tr-TR" sz="2000" b="1" dirty="0"/>
                        <a:t>1 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7"/>
                  </a:ext>
                </a:extLst>
              </a:tr>
              <a:tr h="984753">
                <a:tc>
                  <a:txBody>
                    <a:bodyPr/>
                    <a:lstStyle/>
                    <a:p>
                      <a:r>
                        <a:rPr lang="tr-TR" sz="2000" b="1" dirty="0"/>
                        <a:t>Akademisyen Odalarımız</a:t>
                      </a:r>
                    </a:p>
                  </a:txBody>
                  <a:tcPr>
                    <a:lnR w="12700" cap="flat" cmpd="sng" algn="ctr">
                      <a:solidFill>
                        <a:schemeClr val="tx1"/>
                      </a:solidFill>
                      <a:prstDash val="solid"/>
                      <a:round/>
                      <a:headEnd type="none" w="med" len="med"/>
                      <a:tailEnd type="none" w="med" len="med"/>
                    </a:lnR>
                  </a:tcPr>
                </a:tc>
                <a:tc>
                  <a:txBody>
                    <a:bodyPr/>
                    <a:lstStyle/>
                    <a:p>
                      <a:r>
                        <a:rPr lang="tr-TR" sz="2000" b="1" dirty="0"/>
                        <a:t>105</a:t>
                      </a:r>
                      <a:r>
                        <a:rPr lang="tr-TR" sz="2000" b="1" baseline="0" dirty="0"/>
                        <a:t> Adet </a:t>
                      </a:r>
                    </a:p>
                    <a:p>
                      <a:r>
                        <a:rPr lang="tr-TR" sz="2000" b="1" baseline="0" dirty="0"/>
                        <a:t>(18 Adeti YDYO)</a:t>
                      </a:r>
                    </a:p>
                    <a:p>
                      <a:r>
                        <a:rPr lang="tr-TR" sz="2000" b="1" baseline="0" dirty="0"/>
                        <a:t>(12 Adeti TOMYO)</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8"/>
                  </a:ext>
                </a:extLst>
              </a:tr>
              <a:tr h="652583">
                <a:tc>
                  <a:txBody>
                    <a:bodyPr/>
                    <a:lstStyle/>
                    <a:p>
                      <a:r>
                        <a:rPr lang="tr-TR" sz="2000" b="1" dirty="0"/>
                        <a:t>Fuaye ve Sergi Odaları</a:t>
                      </a:r>
                    </a:p>
                  </a:txBody>
                  <a:tcPr>
                    <a:lnR w="12700" cap="flat" cmpd="sng" algn="ctr">
                      <a:solidFill>
                        <a:schemeClr val="tx1"/>
                      </a:solidFill>
                      <a:prstDash val="solid"/>
                      <a:round/>
                      <a:headEnd type="none" w="med" len="med"/>
                      <a:tailEnd type="none" w="med" len="med"/>
                    </a:lnR>
                  </a:tcPr>
                </a:tc>
                <a:tc>
                  <a:txBody>
                    <a:bodyPr/>
                    <a:lstStyle/>
                    <a:p>
                      <a:r>
                        <a:rPr lang="tr-TR" sz="2000" b="1" dirty="0"/>
                        <a:t>7 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9"/>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p:cNvSpPr>
            <a:spLocks noGrp="1"/>
          </p:cNvSpPr>
          <p:nvPr>
            <p:ph type="title" hasCustomPrompt="1"/>
          </p:nvPr>
        </p:nvSpPr>
        <p:spPr>
          <a:xfrm>
            <a:off x="1087438" y="2152650"/>
            <a:ext cx="10515600" cy="2478088"/>
          </a:xfrm>
          <a:solidFill>
            <a:schemeClr val="accent2">
              <a:alpha val="50000"/>
            </a:schemeClr>
          </a:solidFill>
        </p:spPr>
        <p:style>
          <a:lnRef idx="0">
            <a:scrgbClr r="0" g="0" b="0"/>
          </a:lnRef>
          <a:fillRef idx="0">
            <a:scrgbClr r="0" g="0" b="0"/>
          </a:fillRef>
          <a:effectRef idx="0">
            <a:scrgbClr r="0" g="0" b="0"/>
          </a:effectRef>
          <a:fontRef idx="minor">
            <a:schemeClr val="lt1"/>
          </a:fontRef>
        </p:style>
        <p:txBody>
          <a:bodyPr>
            <a:normAutofit/>
          </a:bodyPr>
          <a:lstStyle/>
          <a:p>
            <a:pPr marL="0" marR="0" indent="0" algn="ctr" defTabSz="914400" rtl="0" eaLnBrk="1" fontAlgn="auto" latinLnBrk="0" hangingPunct="1">
              <a:lnSpc>
                <a:spcPct val="90000"/>
              </a:lnSpc>
              <a:spcBef>
                <a:spcPct val="0"/>
              </a:spcBef>
              <a:spcAft>
                <a:spcPct val="0"/>
              </a:spcAft>
              <a:buClrTx/>
              <a:buSzTx/>
              <a:buFontTx/>
              <a:buNone/>
            </a:pPr>
            <a:r>
              <a:rPr kumimoji="0" lang="tr-TR" sz="9600" b="0" i="0" u="none" strike="noStrike" kern="1200" cap="none" spc="0" normalizeH="0" baseline="0" noProof="1">
                <a:solidFill>
                  <a:srgbClr val="FF0000"/>
                </a:solidFill>
                <a:latin typeface="+mn-lt"/>
                <a:ea typeface="+mn-ea"/>
                <a:cs typeface="+mn-cs"/>
              </a:rPr>
              <a:t>Mali Durum</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Unvan 1"/>
          <p:cNvSpPr>
            <a:spLocks noGrp="1"/>
          </p:cNvSpPr>
          <p:nvPr>
            <p:ph type="title" hasCustomPrompt="1"/>
          </p:nvPr>
        </p:nvSpPr>
        <p:spPr>
          <a:ln/>
        </p:spPr>
        <p:txBody>
          <a:bodyPr vert="horz" lIns="91440" tIns="45720" rIns="91440" bIns="45720" anchor="ctr" anchorCtr="0"/>
          <a:lstStyle/>
          <a:p>
            <a:endParaRPr lang="tr-TR" altLang="en-US"/>
          </a:p>
        </p:txBody>
      </p:sp>
      <p:sp>
        <p:nvSpPr>
          <p:cNvPr id="31746" name="İçerik Yer Tutucusu 2"/>
          <p:cNvSpPr>
            <a:spLocks noGrp="1"/>
          </p:cNvSpPr>
          <p:nvPr>
            <p:ph idx="1" hasCustomPrompt="1"/>
          </p:nvPr>
        </p:nvSpPr>
        <p:spPr>
          <a:ln/>
        </p:spPr>
        <p:txBody>
          <a:bodyPr vert="horz" lIns="91440" tIns="45720" rIns="91440" bIns="45720" anchor="t" anchorCtr="0"/>
          <a:lstStyle/>
          <a:p>
            <a:endParaRPr lang="tr-TR" altLang="en-US"/>
          </a:p>
        </p:txBody>
      </p:sp>
      <p:graphicFrame>
        <p:nvGraphicFramePr>
          <p:cNvPr id="6" name="Tablo 5"/>
          <p:cNvGraphicFramePr>
            <a:graphicFrameLocks noGrp="1"/>
          </p:cNvGraphicFramePr>
          <p:nvPr/>
        </p:nvGraphicFramePr>
        <p:xfrm>
          <a:off x="0" y="0"/>
          <a:ext cx="12192000" cy="6863868"/>
        </p:xfrm>
        <a:graphic>
          <a:graphicData uri="http://schemas.openxmlformats.org/drawingml/2006/table">
            <a:tbl>
              <a:tblPr firstRow="1" firstCol="1" bandRow="1">
                <a:tableStyleId>{00A15C55-8517-42AA-B614-E9B94910E393}</a:tableStyleId>
              </a:tblPr>
              <a:tblGrid>
                <a:gridCol w="316509">
                  <a:extLst>
                    <a:ext uri="{9D8B030D-6E8A-4147-A177-3AD203B41FA5}">
                      <a16:colId xmlns:a16="http://schemas.microsoft.com/office/drawing/2014/main" val="20000"/>
                    </a:ext>
                  </a:extLst>
                </a:gridCol>
                <a:gridCol w="395007">
                  <a:extLst>
                    <a:ext uri="{9D8B030D-6E8A-4147-A177-3AD203B41FA5}">
                      <a16:colId xmlns:a16="http://schemas.microsoft.com/office/drawing/2014/main" val="20001"/>
                    </a:ext>
                  </a:extLst>
                </a:gridCol>
                <a:gridCol w="502619">
                  <a:extLst>
                    <a:ext uri="{9D8B030D-6E8A-4147-A177-3AD203B41FA5}">
                      <a16:colId xmlns:a16="http://schemas.microsoft.com/office/drawing/2014/main" val="20002"/>
                    </a:ext>
                  </a:extLst>
                </a:gridCol>
                <a:gridCol w="487427">
                  <a:extLst>
                    <a:ext uri="{9D8B030D-6E8A-4147-A177-3AD203B41FA5}">
                      <a16:colId xmlns:a16="http://schemas.microsoft.com/office/drawing/2014/main" val="20003"/>
                    </a:ext>
                  </a:extLst>
                </a:gridCol>
                <a:gridCol w="7634246">
                  <a:extLst>
                    <a:ext uri="{9D8B030D-6E8A-4147-A177-3AD203B41FA5}">
                      <a16:colId xmlns:a16="http://schemas.microsoft.com/office/drawing/2014/main" val="20004"/>
                    </a:ext>
                  </a:extLst>
                </a:gridCol>
                <a:gridCol w="2856192">
                  <a:extLst>
                    <a:ext uri="{9D8B030D-6E8A-4147-A177-3AD203B41FA5}">
                      <a16:colId xmlns:a16="http://schemas.microsoft.com/office/drawing/2014/main" val="20005"/>
                    </a:ext>
                  </a:extLst>
                </a:gridCol>
              </a:tblGrid>
              <a:tr h="267970">
                <a:tc gridSpan="6">
                  <a:txBody>
                    <a:bodyPr/>
                    <a:lstStyle/>
                    <a:p>
                      <a:pPr algn="ctr">
                        <a:lnSpc>
                          <a:spcPct val="115000"/>
                        </a:lnSpc>
                        <a:spcAft>
                          <a:spcPts val="0"/>
                        </a:spcAft>
                      </a:pPr>
                      <a:r>
                        <a:rPr lang="tr-TR" sz="1400" dirty="0">
                          <a:effectLst/>
                        </a:rPr>
                        <a:t>EKONOMİK SINIFLANDIRMA BAZINDA 2019 YILINDA YAPILAN HARCAMALAR</a:t>
                      </a:r>
                      <a:endParaRPr lang="tr-TR" sz="1400" dirty="0">
                        <a:effectLst/>
                        <a:latin typeface="Calibri" panose="020F0502020204030204"/>
                        <a:ea typeface="Calibri" panose="020F0502020204030204"/>
                        <a:cs typeface="Times New Roman" panose="02020603050405020304"/>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264006">
                <a:tc gridSpan="4">
                  <a:txBody>
                    <a:bodyPr/>
                    <a:lstStyle/>
                    <a:p>
                      <a:pPr algn="ctr">
                        <a:lnSpc>
                          <a:spcPct val="115000"/>
                        </a:lnSpc>
                        <a:spcAft>
                          <a:spcPts val="0"/>
                        </a:spcAft>
                      </a:pPr>
                      <a:r>
                        <a:rPr lang="tr-TR" sz="600">
                          <a:effectLst/>
                        </a:rPr>
                        <a:t>Ekonomik Kod</a:t>
                      </a:r>
                      <a:endParaRPr lang="tr-TR" sz="600">
                        <a:effectLst/>
                        <a:latin typeface="Calibri" panose="020F0502020204030204"/>
                        <a:ea typeface="Calibri" panose="020F0502020204030204"/>
                        <a:cs typeface="Times New Roman" panose="02020603050405020304"/>
                      </a:endParaRPr>
                    </a:p>
                  </a:txBody>
                  <a:tcPr marL="18995" marR="18995" marT="0" marB="0" anchor="b"/>
                </a:tc>
                <a:tc hMerge="1">
                  <a:txBody>
                    <a:bodyPr/>
                    <a:lstStyle/>
                    <a:p>
                      <a:endParaRPr lang="tr-TR"/>
                    </a:p>
                  </a:txBody>
                  <a:tcPr/>
                </a:tc>
                <a:tc hMerge="1">
                  <a:txBody>
                    <a:bodyPr/>
                    <a:lstStyle/>
                    <a:p>
                      <a:endParaRPr lang="tr-TR"/>
                    </a:p>
                  </a:txBody>
                  <a:tcPr/>
                </a:tc>
                <a:tc hMerge="1">
                  <a:txBody>
                    <a:bodyPr/>
                    <a:lstStyle/>
                    <a:p>
                      <a:endParaRPr lang="tr-TR"/>
                    </a:p>
                  </a:txBody>
                  <a:tcPr/>
                </a:tc>
                <a:tc rowSpan="2">
                  <a:txBody>
                    <a:bodyPr/>
                    <a:lstStyle/>
                    <a:p>
                      <a:pPr algn="ctr">
                        <a:lnSpc>
                          <a:spcPct val="115000"/>
                        </a:lnSpc>
                        <a:spcAft>
                          <a:spcPts val="0"/>
                        </a:spcAft>
                      </a:pPr>
                      <a:r>
                        <a:rPr lang="tr-TR" sz="2000" dirty="0">
                          <a:effectLst/>
                        </a:rPr>
                        <a:t>Ekonomik Sınıflandırmanın Adı</a:t>
                      </a:r>
                      <a:endParaRPr lang="tr-TR" sz="2000" dirty="0">
                        <a:effectLst/>
                        <a:latin typeface="Calibri" panose="020F0502020204030204"/>
                        <a:ea typeface="Calibri" panose="020F0502020204030204"/>
                        <a:cs typeface="Times New Roman" panose="02020603050405020304"/>
                      </a:endParaRPr>
                    </a:p>
                  </a:txBody>
                  <a:tcPr marL="18995" marR="18995" marT="0" marB="0" anchor="ctr"/>
                </a:tc>
                <a:tc rowSpan="2">
                  <a:txBody>
                    <a:bodyPr/>
                    <a:lstStyle/>
                    <a:p>
                      <a:pPr algn="ctr">
                        <a:lnSpc>
                          <a:spcPct val="115000"/>
                        </a:lnSpc>
                        <a:spcAft>
                          <a:spcPts val="0"/>
                        </a:spcAft>
                      </a:pPr>
                      <a:r>
                        <a:rPr lang="tr-TR" sz="1800" dirty="0">
                          <a:effectLst/>
                        </a:rPr>
                        <a:t>Harcama Tutarı</a:t>
                      </a:r>
                      <a:endParaRPr lang="tr-TR" sz="1800" dirty="0">
                        <a:effectLst/>
                        <a:latin typeface="Calibri" panose="020F0502020204030204"/>
                        <a:ea typeface="Calibri" panose="020F0502020204030204"/>
                        <a:cs typeface="Times New Roman" panose="02020603050405020304"/>
                      </a:endParaRPr>
                    </a:p>
                  </a:txBody>
                  <a:tcPr marL="18995" marR="18995" marT="0" marB="0" anchor="ctr"/>
                </a:tc>
                <a:extLst>
                  <a:ext uri="{0D108BD9-81ED-4DB2-BD59-A6C34878D82A}">
                    <a16:rowId xmlns:a16="http://schemas.microsoft.com/office/drawing/2014/main" val="10001"/>
                  </a:ext>
                </a:extLst>
              </a:tr>
              <a:tr h="128706">
                <a:tc>
                  <a:txBody>
                    <a:bodyPr/>
                    <a:lstStyle/>
                    <a:p>
                      <a:pPr algn="ctr">
                        <a:lnSpc>
                          <a:spcPct val="115000"/>
                        </a:lnSpc>
                        <a:spcAft>
                          <a:spcPts val="0"/>
                        </a:spcAft>
                      </a:pPr>
                      <a:r>
                        <a:rPr lang="tr-TR" sz="600">
                          <a:effectLst/>
                        </a:rPr>
                        <a:t>I</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II</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III</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IV</a:t>
                      </a:r>
                      <a:endParaRPr lang="tr-TR" sz="600">
                        <a:effectLst/>
                        <a:latin typeface="Calibri" panose="020F0502020204030204"/>
                        <a:ea typeface="Calibri" panose="020F0502020204030204"/>
                        <a:cs typeface="Times New Roman" panose="02020603050405020304"/>
                      </a:endParaRPr>
                    </a:p>
                  </a:txBody>
                  <a:tcPr marL="18995" marR="18995" marT="0" marB="0" anchor="b"/>
                </a:tc>
                <a:tc vMerge="1">
                  <a:txBody>
                    <a:bodyPr/>
                    <a:lstStyle/>
                    <a:p>
                      <a:endParaRPr lang="tr-TR"/>
                    </a:p>
                  </a:txBody>
                  <a:tcPr/>
                </a:tc>
                <a:tc vMerge="1">
                  <a:txBody>
                    <a:bodyPr/>
                    <a:lstStyle/>
                    <a:p>
                      <a:endParaRPr lang="tr-TR"/>
                    </a:p>
                  </a:txBody>
                  <a:tcPr/>
                </a:tc>
                <a:extLst>
                  <a:ext uri="{0D108BD9-81ED-4DB2-BD59-A6C34878D82A}">
                    <a16:rowId xmlns:a16="http://schemas.microsoft.com/office/drawing/2014/main" val="10002"/>
                  </a:ext>
                </a:extLst>
              </a:tr>
              <a:tr h="229535">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Temel Maaşlar</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400" dirty="0">
                          <a:effectLst/>
                          <a:latin typeface="Calibri" panose="020F0502020204030204"/>
                          <a:ea typeface="Calibri" panose="020F0502020204030204"/>
                          <a:cs typeface="Times New Roman" panose="02020603050405020304"/>
                        </a:rPr>
                        <a:t>3.241.960,07</a:t>
                      </a:r>
                    </a:p>
                  </a:txBody>
                  <a:tcPr marL="18995" marR="18995" marT="0" marB="0" anchor="b"/>
                </a:tc>
                <a:extLst>
                  <a:ext uri="{0D108BD9-81ED-4DB2-BD59-A6C34878D82A}">
                    <a16:rowId xmlns:a16="http://schemas.microsoft.com/office/drawing/2014/main" val="10003"/>
                  </a:ext>
                </a:extLst>
              </a:tr>
              <a:tr h="210407">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Taban Aylık</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latin typeface="Calibri" panose="020F0502020204030204"/>
                          <a:ea typeface="Calibri" panose="020F0502020204030204"/>
                          <a:cs typeface="Times New Roman" panose="02020603050405020304"/>
                        </a:rPr>
                        <a:t>318.277,38</a:t>
                      </a:r>
                    </a:p>
                  </a:txBody>
                  <a:tcPr marL="18995" marR="18995" marT="0" marB="0" anchor="b"/>
                </a:tc>
                <a:extLst>
                  <a:ext uri="{0D108BD9-81ED-4DB2-BD59-A6C34878D82A}">
                    <a16:rowId xmlns:a16="http://schemas.microsoft.com/office/drawing/2014/main" val="10004"/>
                  </a:ext>
                </a:extLst>
              </a:tr>
              <a:tr h="210407">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Zamlar ve Tazminatlar</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latin typeface="Calibri" panose="020F0502020204030204"/>
                          <a:ea typeface="Calibri" panose="020F0502020204030204"/>
                          <a:cs typeface="Times New Roman" panose="02020603050405020304"/>
                        </a:rPr>
                        <a:t>166.487,16</a:t>
                      </a:r>
                    </a:p>
                  </a:txBody>
                  <a:tcPr marL="18995" marR="18995" marT="0" marB="0" anchor="b"/>
                </a:tc>
                <a:extLst>
                  <a:ext uri="{0D108BD9-81ED-4DB2-BD59-A6C34878D82A}">
                    <a16:rowId xmlns:a16="http://schemas.microsoft.com/office/drawing/2014/main" val="10005"/>
                  </a:ext>
                </a:extLst>
              </a:tr>
              <a:tr h="210407">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Ödenekler</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marL="0" marR="0" indent="0" algn="r" defTabSz="914400" rtl="0" eaLnBrk="1" fontAlgn="auto" latinLnBrk="0" hangingPunct="1">
                        <a:lnSpc>
                          <a:spcPct val="115000"/>
                        </a:lnSpc>
                        <a:spcBef>
                          <a:spcPts val="0"/>
                        </a:spcBef>
                        <a:spcAft>
                          <a:spcPts val="0"/>
                        </a:spcAft>
                        <a:buClrTx/>
                        <a:buSzTx/>
                        <a:buFontTx/>
                        <a:buNone/>
                        <a:defRPr/>
                      </a:pPr>
                      <a:r>
                        <a:rPr lang="tr-TR" sz="1200" dirty="0">
                          <a:effectLst/>
                          <a:latin typeface="Calibri" panose="020F0502020204030204"/>
                          <a:ea typeface="Calibri" panose="020F0502020204030204"/>
                          <a:cs typeface="Times New Roman" panose="02020603050405020304"/>
                        </a:rPr>
                        <a:t>2.500.,95</a:t>
                      </a:r>
                    </a:p>
                  </a:txBody>
                  <a:tcPr marL="18995" marR="18995" marT="0" marB="0" anchor="b"/>
                </a:tc>
                <a:extLst>
                  <a:ext uri="{0D108BD9-81ED-4DB2-BD59-A6C34878D82A}">
                    <a16:rowId xmlns:a16="http://schemas.microsoft.com/office/drawing/2014/main" val="10006"/>
                  </a:ext>
                </a:extLst>
              </a:tr>
              <a:tr h="210185">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4</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Sosyal Haklar</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latin typeface="Calibri" panose="020F0502020204030204"/>
                          <a:ea typeface="Calibri" panose="020F0502020204030204"/>
                          <a:cs typeface="Times New Roman" panose="02020603050405020304"/>
                        </a:rPr>
                        <a:t>117.299,22</a:t>
                      </a:r>
                    </a:p>
                  </a:txBody>
                  <a:tcPr marL="18995" marR="18995" marT="0" marB="0" anchor="b"/>
                </a:tc>
                <a:extLst>
                  <a:ext uri="{0D108BD9-81ED-4DB2-BD59-A6C34878D82A}">
                    <a16:rowId xmlns:a16="http://schemas.microsoft.com/office/drawing/2014/main" val="10007"/>
                  </a:ext>
                </a:extLst>
              </a:tr>
              <a:tr h="229535">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5</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Ek Çalışma Karşılıkları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400" dirty="0">
                          <a:effectLst/>
                          <a:latin typeface="Calibri" panose="020F0502020204030204"/>
                          <a:ea typeface="Calibri" panose="020F0502020204030204"/>
                          <a:cs typeface="Times New Roman" panose="02020603050405020304"/>
                        </a:rPr>
                        <a:t>202.777,71</a:t>
                      </a:r>
                    </a:p>
                  </a:txBody>
                  <a:tcPr marL="18995" marR="18995" marT="0" marB="0" anchor="b"/>
                </a:tc>
                <a:extLst>
                  <a:ext uri="{0D108BD9-81ED-4DB2-BD59-A6C34878D82A}">
                    <a16:rowId xmlns:a16="http://schemas.microsoft.com/office/drawing/2014/main" val="10008"/>
                  </a:ext>
                </a:extLst>
              </a:tr>
              <a:tr h="210407">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5</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Ek Ders Ücretleri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a:effectLst/>
                          <a:latin typeface="Calibri" panose="020F0502020204030204"/>
                          <a:ea typeface="Calibri" panose="020F0502020204030204"/>
                          <a:cs typeface="Times New Roman" panose="02020603050405020304"/>
                        </a:rPr>
                        <a:t>402.115,38</a:t>
                      </a:r>
                      <a:endParaRPr lang="tr-TR" sz="12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09"/>
                  </a:ext>
                </a:extLst>
              </a:tr>
              <a:tr h="210185">
                <a:tc gridSpan="5">
                  <a:txBody>
                    <a:bodyPr/>
                    <a:lstStyle/>
                    <a:p>
                      <a:pPr algn="ctr">
                        <a:lnSpc>
                          <a:spcPct val="115000"/>
                        </a:lnSpc>
                        <a:spcAft>
                          <a:spcPts val="0"/>
                        </a:spcAft>
                      </a:pPr>
                      <a:r>
                        <a:rPr lang="tr-TR" sz="1200" dirty="0">
                          <a:effectLst/>
                        </a:rPr>
                        <a:t>PERSONEL GİDERLERİ TOPLAMI</a:t>
                      </a:r>
                      <a:endParaRPr lang="tr-TR" sz="1200" dirty="0">
                        <a:effectLst/>
                        <a:latin typeface="Calibri" panose="020F0502020204030204"/>
                        <a:ea typeface="Calibri" panose="020F0502020204030204"/>
                        <a:cs typeface="Times New Roman" panose="02020603050405020304"/>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panose="020F0502020204030204"/>
                        <a:ea typeface="Calibri" panose="020F0502020204030204"/>
                        <a:cs typeface="Times New Roman" panose="02020603050405020304"/>
                      </a:endParaRPr>
                    </a:p>
                  </a:txBody>
                  <a:tcPr marL="18995" marR="18995" marT="0" marB="0" anchor="ctr"/>
                </a:tc>
                <a:extLst>
                  <a:ext uri="{0D108BD9-81ED-4DB2-BD59-A6C34878D82A}">
                    <a16:rowId xmlns:a16="http://schemas.microsoft.com/office/drawing/2014/main" val="10010"/>
                  </a:ext>
                </a:extLst>
              </a:tr>
              <a:tr h="210407">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4</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Ders Ücreti Karşılığında Görevlendirilenlerin Ücretleri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latin typeface="Calibri" panose="020F0502020204030204"/>
                          <a:ea typeface="Calibri" panose="020F0502020204030204"/>
                          <a:cs typeface="Times New Roman" panose="02020603050405020304"/>
                        </a:rPr>
                        <a:t>7.212,60</a:t>
                      </a:r>
                    </a:p>
                  </a:txBody>
                  <a:tcPr marL="18995" marR="18995" marT="0" marB="0" anchor="b"/>
                </a:tc>
                <a:extLst>
                  <a:ext uri="{0D108BD9-81ED-4DB2-BD59-A6C34878D82A}">
                    <a16:rowId xmlns:a16="http://schemas.microsoft.com/office/drawing/2014/main" val="10011"/>
                  </a:ext>
                </a:extLst>
              </a:tr>
              <a:tr h="210185">
                <a:tc gridSpan="5">
                  <a:txBody>
                    <a:bodyPr/>
                    <a:lstStyle/>
                    <a:p>
                      <a:pPr algn="ctr">
                        <a:lnSpc>
                          <a:spcPct val="115000"/>
                        </a:lnSpc>
                        <a:spcAft>
                          <a:spcPts val="0"/>
                        </a:spcAft>
                      </a:pPr>
                      <a:r>
                        <a:rPr lang="tr-TR" sz="1200" dirty="0">
                          <a:effectLst/>
                        </a:rPr>
                        <a:t>DERS ÜCRETİ KARŞILIĞINDA GÖREVLENDİRİLENLERİN ÜCRETLERİ</a:t>
                      </a:r>
                      <a:endParaRPr lang="tr-TR" sz="1200" dirty="0">
                        <a:effectLst/>
                        <a:latin typeface="Calibri" panose="020F0502020204030204"/>
                        <a:ea typeface="Calibri" panose="020F0502020204030204"/>
                        <a:cs typeface="Times New Roman" panose="02020603050405020304"/>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dirty="0">
                        <a:effectLst/>
                        <a:latin typeface="Calibri" panose="020F0502020204030204"/>
                        <a:ea typeface="Calibri" panose="020F0502020204030204"/>
                        <a:cs typeface="Times New Roman" panose="02020603050405020304"/>
                      </a:endParaRPr>
                    </a:p>
                  </a:txBody>
                  <a:tcPr marL="18995" marR="18995" marT="0" marB="0" anchor="ctr"/>
                </a:tc>
                <a:extLst>
                  <a:ext uri="{0D108BD9-81ED-4DB2-BD59-A6C34878D82A}">
                    <a16:rowId xmlns:a16="http://schemas.microsoft.com/office/drawing/2014/main" val="10012"/>
                  </a:ext>
                </a:extLst>
              </a:tr>
              <a:tr h="210407">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Sağlık Güvenlik Primi Ödemeleri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marL="0" marR="0" indent="0" algn="r" defTabSz="914400" rtl="0" eaLnBrk="1" fontAlgn="auto" latinLnBrk="0" hangingPunct="1">
                        <a:lnSpc>
                          <a:spcPct val="115000"/>
                        </a:lnSpc>
                        <a:spcBef>
                          <a:spcPts val="0"/>
                        </a:spcBef>
                        <a:spcAft>
                          <a:spcPts val="0"/>
                        </a:spcAft>
                        <a:buClrTx/>
                        <a:buSzTx/>
                        <a:buFontTx/>
                        <a:buNone/>
                        <a:defRPr/>
                      </a:pPr>
                      <a:r>
                        <a:rPr lang="tr-TR" sz="1200" dirty="0">
                          <a:effectLst/>
                          <a:latin typeface="Calibri" panose="020F0502020204030204"/>
                          <a:ea typeface="Calibri" panose="020F0502020204030204"/>
                          <a:cs typeface="Times New Roman" panose="02020603050405020304"/>
                        </a:rPr>
                        <a:t>429.323,70</a:t>
                      </a:r>
                    </a:p>
                  </a:txBody>
                  <a:tcPr marL="18995" marR="18995" marT="0" marB="0" anchor="b"/>
                </a:tc>
                <a:extLst>
                  <a:ext uri="{0D108BD9-81ED-4DB2-BD59-A6C34878D82A}">
                    <a16:rowId xmlns:a16="http://schemas.microsoft.com/office/drawing/2014/main" val="10013"/>
                  </a:ext>
                </a:extLst>
              </a:tr>
              <a:tr h="210407">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Sosyal Primi Ödemeleri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latin typeface="Calibri" panose="020F0502020204030204"/>
                          <a:ea typeface="Calibri" panose="020F0502020204030204"/>
                          <a:cs typeface="Times New Roman" panose="02020603050405020304"/>
                        </a:rPr>
                        <a:t>252.415,99</a:t>
                      </a:r>
                    </a:p>
                  </a:txBody>
                  <a:tcPr marL="18995" marR="18995" marT="0" marB="0" anchor="b"/>
                </a:tc>
                <a:extLst>
                  <a:ext uri="{0D108BD9-81ED-4DB2-BD59-A6C34878D82A}">
                    <a16:rowId xmlns:a16="http://schemas.microsoft.com/office/drawing/2014/main" val="10014"/>
                  </a:ext>
                </a:extLst>
              </a:tr>
              <a:tr h="210407">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4</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Geçici Personel Sağlık Güvenlik Primi Ödemeleri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endParaRPr lang="tr-TR" sz="12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15"/>
                  </a:ext>
                </a:extLst>
              </a:tr>
              <a:tr h="210407">
                <a:tc gridSpan="5">
                  <a:txBody>
                    <a:bodyPr/>
                    <a:lstStyle/>
                    <a:p>
                      <a:pPr algn="ctr">
                        <a:lnSpc>
                          <a:spcPct val="115000"/>
                        </a:lnSpc>
                        <a:spcAft>
                          <a:spcPts val="0"/>
                        </a:spcAft>
                      </a:pPr>
                      <a:r>
                        <a:rPr lang="tr-TR" sz="1200" dirty="0">
                          <a:effectLst/>
                        </a:rPr>
                        <a:t>MAL</a:t>
                      </a:r>
                      <a:r>
                        <a:rPr lang="tr-TR" sz="1200" baseline="0" dirty="0">
                          <a:effectLst/>
                        </a:rPr>
                        <a:t> VE HİZMET</a:t>
                      </a:r>
                      <a:endParaRPr lang="tr-TR" sz="1200" dirty="0">
                        <a:effectLst/>
                        <a:latin typeface="Calibri" panose="020F0502020204030204"/>
                        <a:ea typeface="Calibri" panose="020F0502020204030204"/>
                        <a:cs typeface="Times New Roman" panose="02020603050405020304"/>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panose="020F0502020204030204"/>
                        <a:ea typeface="Calibri" panose="020F0502020204030204"/>
                        <a:cs typeface="Times New Roman" panose="02020603050405020304"/>
                      </a:endParaRPr>
                    </a:p>
                  </a:txBody>
                  <a:tcPr marL="18995" marR="18995" marT="0" marB="0" anchor="ctr"/>
                </a:tc>
                <a:extLst>
                  <a:ext uri="{0D108BD9-81ED-4DB2-BD59-A6C34878D82A}">
                    <a16:rowId xmlns:a16="http://schemas.microsoft.com/office/drawing/2014/main" val="10016"/>
                  </a:ext>
                </a:extLst>
              </a:tr>
              <a:tr h="210185">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Kırtasiye Alımları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latin typeface="Calibri" panose="020F0502020204030204"/>
                          <a:ea typeface="Calibri" panose="020F0502020204030204"/>
                          <a:cs typeface="Times New Roman" panose="02020603050405020304"/>
                        </a:rPr>
                        <a:t>00</a:t>
                      </a:r>
                    </a:p>
                  </a:txBody>
                  <a:tcPr marL="18995" marR="18995" marT="0" marB="0" anchor="b"/>
                </a:tc>
                <a:extLst>
                  <a:ext uri="{0D108BD9-81ED-4DB2-BD59-A6C34878D82A}">
                    <a16:rowId xmlns:a16="http://schemas.microsoft.com/office/drawing/2014/main" val="10017"/>
                  </a:ext>
                </a:extLst>
              </a:tr>
              <a:tr h="210407">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Tefrişat ve Bakım-Onarım Giderleri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latin typeface="Calibri" panose="020F0502020204030204"/>
                          <a:ea typeface="Calibri" panose="020F0502020204030204"/>
                          <a:cs typeface="Times New Roman" panose="02020603050405020304"/>
                        </a:rPr>
                        <a:t>00</a:t>
                      </a:r>
                    </a:p>
                  </a:txBody>
                  <a:tcPr marL="18995" marR="18995" marT="0" marB="0" anchor="b"/>
                </a:tc>
                <a:extLst>
                  <a:ext uri="{0D108BD9-81ED-4DB2-BD59-A6C34878D82A}">
                    <a16:rowId xmlns:a16="http://schemas.microsoft.com/office/drawing/2014/main" val="10018"/>
                  </a:ext>
                </a:extLst>
              </a:tr>
              <a:tr h="210407">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Kırtasiye ve Büro </a:t>
                      </a:r>
                      <a:r>
                        <a:rPr lang="tr-TR" sz="1200" dirty="0" err="1">
                          <a:effectLst/>
                        </a:rPr>
                        <a:t>Malz</a:t>
                      </a:r>
                      <a:r>
                        <a:rPr lang="tr-TR" sz="1200" dirty="0">
                          <a:effectLst/>
                        </a:rPr>
                        <a:t>. Alım.</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rPr>
                        <a:t>00</a:t>
                      </a:r>
                      <a:endParaRPr lang="tr-TR" sz="12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19"/>
                  </a:ext>
                </a:extLst>
              </a:tr>
              <a:tr h="210407">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Temizlik Malzemesi Alımları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rPr>
                        <a:t>00</a:t>
                      </a:r>
                      <a:endParaRPr lang="tr-TR" sz="12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20"/>
                  </a:ext>
                </a:extLst>
              </a:tr>
              <a:tr h="210407">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9</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Diğer tüketim Mal ve Malzeme Alımları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rPr>
                        <a:t>36.917,95</a:t>
                      </a:r>
                      <a:endParaRPr lang="tr-TR" sz="12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21"/>
                  </a:ext>
                </a:extLst>
              </a:tr>
              <a:tr h="210185">
                <a:tc gridSpan="5">
                  <a:txBody>
                    <a:bodyPr/>
                    <a:lstStyle/>
                    <a:p>
                      <a:pPr algn="ctr">
                        <a:lnSpc>
                          <a:spcPct val="115000"/>
                        </a:lnSpc>
                        <a:spcAft>
                          <a:spcPts val="0"/>
                        </a:spcAft>
                      </a:pPr>
                      <a:r>
                        <a:rPr lang="tr-TR" sz="1200" dirty="0">
                          <a:effectLst/>
                        </a:rPr>
                        <a:t>YOLLUKLAR</a:t>
                      </a:r>
                      <a:endParaRPr lang="tr-TR" sz="1200" dirty="0">
                        <a:effectLst/>
                        <a:latin typeface="Calibri" panose="020F0502020204030204"/>
                        <a:ea typeface="Calibri" panose="020F0502020204030204"/>
                        <a:cs typeface="Times New Roman" panose="02020603050405020304"/>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panose="020F0502020204030204"/>
                        <a:ea typeface="Calibri" panose="020F0502020204030204"/>
                        <a:cs typeface="Times New Roman" panose="02020603050405020304"/>
                      </a:endParaRPr>
                    </a:p>
                  </a:txBody>
                  <a:tcPr marL="18995" marR="18995" marT="0" marB="0" anchor="ctr"/>
                </a:tc>
                <a:extLst>
                  <a:ext uri="{0D108BD9-81ED-4DB2-BD59-A6C34878D82A}">
                    <a16:rowId xmlns:a16="http://schemas.microsoft.com/office/drawing/2014/main" val="10022"/>
                  </a:ext>
                </a:extLst>
              </a:tr>
              <a:tr h="229535">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Yurtiçi Geçici Görev Yollukları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400" dirty="0">
                          <a:effectLst/>
                        </a:rPr>
                        <a:t>00 </a:t>
                      </a:r>
                      <a:endParaRPr lang="tr-TR" sz="14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23"/>
                  </a:ext>
                </a:extLst>
              </a:tr>
              <a:tr h="229535">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Yurtiçi Sürekli Görev Yollukları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400" dirty="0">
                          <a:effectLst/>
                          <a:latin typeface="Calibri" panose="020F0502020204030204"/>
                          <a:ea typeface="Calibri" panose="020F0502020204030204"/>
                          <a:cs typeface="Times New Roman" panose="02020603050405020304"/>
                        </a:rPr>
                        <a:t>00</a:t>
                      </a:r>
                    </a:p>
                  </a:txBody>
                  <a:tcPr marL="18995" marR="18995" marT="0" marB="0" anchor="b"/>
                </a:tc>
                <a:extLst>
                  <a:ext uri="{0D108BD9-81ED-4DB2-BD59-A6C34878D82A}">
                    <a16:rowId xmlns:a16="http://schemas.microsoft.com/office/drawing/2014/main" val="10024"/>
                  </a:ext>
                </a:extLst>
              </a:tr>
              <a:tr h="229535">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Yurtdışı Geçici Görev Yollukları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400" dirty="0">
                          <a:effectLst/>
                          <a:latin typeface="Calibri" panose="020F0502020204030204"/>
                          <a:ea typeface="Calibri" panose="020F0502020204030204"/>
                          <a:cs typeface="Times New Roman" panose="02020603050405020304"/>
                        </a:rPr>
                        <a:t>00</a:t>
                      </a:r>
                    </a:p>
                  </a:txBody>
                  <a:tcPr marL="18995" marR="18995" marT="0" marB="0" anchor="b"/>
                </a:tc>
                <a:extLst>
                  <a:ext uri="{0D108BD9-81ED-4DB2-BD59-A6C34878D82A}">
                    <a16:rowId xmlns:a16="http://schemas.microsoft.com/office/drawing/2014/main" val="10025"/>
                  </a:ext>
                </a:extLst>
              </a:tr>
              <a:tr h="210407">
                <a:tc gridSpan="5">
                  <a:txBody>
                    <a:bodyPr/>
                    <a:lstStyle/>
                    <a:p>
                      <a:pPr algn="ctr">
                        <a:lnSpc>
                          <a:spcPct val="115000"/>
                        </a:lnSpc>
                        <a:spcAft>
                          <a:spcPts val="0"/>
                        </a:spcAft>
                      </a:pPr>
                      <a:r>
                        <a:rPr lang="tr-TR" sz="1200" dirty="0">
                          <a:effectLst/>
                        </a:rPr>
                        <a:t>İLETİŞİM</a:t>
                      </a:r>
                      <a:endParaRPr lang="tr-TR" sz="1200" dirty="0">
                        <a:effectLst/>
                        <a:latin typeface="Calibri" panose="020F0502020204030204"/>
                        <a:ea typeface="Calibri" panose="020F0502020204030204"/>
                        <a:cs typeface="Times New Roman" panose="02020603050405020304"/>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26"/>
                  </a:ext>
                </a:extLst>
              </a:tr>
              <a:tr h="210407">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5</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Telefon ve Abonelik Kullanım Ücretleri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rPr>
                        <a:t>693,47</a:t>
                      </a:r>
                      <a:endParaRPr lang="tr-TR" sz="12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27"/>
                  </a:ext>
                </a:extLst>
              </a:tr>
              <a:tr h="210407">
                <a:tc gridSpan="5">
                  <a:txBody>
                    <a:bodyPr/>
                    <a:lstStyle/>
                    <a:p>
                      <a:pPr algn="ctr">
                        <a:lnSpc>
                          <a:spcPct val="115000"/>
                        </a:lnSpc>
                        <a:spcAft>
                          <a:spcPts val="0"/>
                        </a:spcAft>
                      </a:pPr>
                      <a:r>
                        <a:rPr lang="tr-TR" sz="1200" dirty="0">
                          <a:effectLst/>
                        </a:rPr>
                        <a:t>HİZMET ALIM GİDERİ</a:t>
                      </a:r>
                      <a:endParaRPr lang="tr-TR" sz="1200" dirty="0">
                        <a:effectLst/>
                        <a:latin typeface="Calibri" panose="020F0502020204030204"/>
                        <a:ea typeface="Calibri" panose="020F0502020204030204"/>
                        <a:cs typeface="Times New Roman" panose="02020603050405020304"/>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dirty="0">
                        <a:effectLst/>
                        <a:latin typeface="Calibri" panose="020F0502020204030204"/>
                        <a:ea typeface="Calibri" panose="020F0502020204030204"/>
                        <a:cs typeface="Times New Roman" panose="02020603050405020304"/>
                      </a:endParaRPr>
                    </a:p>
                  </a:txBody>
                  <a:tcPr marL="18995" marR="18995" marT="0" marB="0" anchor="ctr"/>
                </a:tc>
                <a:extLst>
                  <a:ext uri="{0D108BD9-81ED-4DB2-BD59-A6C34878D82A}">
                    <a16:rowId xmlns:a16="http://schemas.microsoft.com/office/drawing/2014/main" val="10028"/>
                  </a:ext>
                </a:extLst>
              </a:tr>
              <a:tr h="210407">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7</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Diğer Dayanıklı Mal ve Malzeme Alımları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endParaRPr lang="tr-TR" sz="1200" b="1"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29"/>
                  </a:ext>
                </a:extLst>
              </a:tr>
              <a:tr h="210185">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7</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Diğer Bakım ve Onarım Giderleri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latin typeface="Calibri" panose="020F0502020204030204"/>
                          <a:ea typeface="Calibri" panose="020F0502020204030204"/>
                          <a:cs typeface="Times New Roman" panose="02020603050405020304"/>
                        </a:rPr>
                        <a:t>00</a:t>
                      </a:r>
                    </a:p>
                  </a:txBody>
                  <a:tcPr marL="18995" marR="18995" marT="0" marB="0" anchor="b"/>
                </a:tc>
                <a:extLst>
                  <a:ext uri="{0D108BD9-81ED-4DB2-BD59-A6C34878D82A}">
                    <a16:rowId xmlns:a16="http://schemas.microsoft.com/office/drawing/2014/main" val="10030"/>
                  </a:ext>
                </a:extLst>
              </a:tr>
              <a:tr h="210407">
                <a:tc gridSpan="5">
                  <a:txBody>
                    <a:bodyPr/>
                    <a:lstStyle/>
                    <a:p>
                      <a:pPr algn="ctr">
                        <a:lnSpc>
                          <a:spcPct val="115000"/>
                        </a:lnSpc>
                        <a:spcAft>
                          <a:spcPts val="600"/>
                        </a:spcAft>
                      </a:pPr>
                      <a:r>
                        <a:rPr lang="tr-TR" sz="1200" dirty="0">
                          <a:effectLst/>
                        </a:rPr>
                        <a:t>DAYANIKLI MAL MALZEME ALIMI VE BAKIM ONARIM GİDERLERİ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r>
                        <a:rPr lang="tr-TR" sz="1200" b="1" dirty="0">
                          <a:effectLst/>
                          <a:latin typeface="Calibri" panose="020F0502020204030204"/>
                          <a:ea typeface="Calibri" panose="020F0502020204030204"/>
                          <a:cs typeface="Times New Roman" panose="02020603050405020304"/>
                        </a:rPr>
                        <a:t>00</a:t>
                      </a:r>
                    </a:p>
                  </a:txBody>
                  <a:tcPr marL="18995" marR="18995" marT="0" marB="0" anchor="ctr"/>
                </a:tc>
                <a:extLst>
                  <a:ext uri="{0D108BD9-81ED-4DB2-BD59-A6C34878D82A}">
                    <a16:rowId xmlns:a16="http://schemas.microsoft.com/office/drawing/2014/main" val="10031"/>
                  </a:ext>
                </a:extLst>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van 1"/>
          <p:cNvSpPr txBox="1"/>
          <p:nvPr/>
        </p:nvSpPr>
        <p:spPr>
          <a:xfrm>
            <a:off x="681038" y="2286000"/>
            <a:ext cx="10515600" cy="2476500"/>
          </a:xfrm>
          <a:prstGeom prst="rect">
            <a:avLst/>
          </a:prstGeom>
          <a:solidFill>
            <a:schemeClr val="accent2">
              <a:alpha val="50000"/>
            </a:schemeClr>
          </a:solidFill>
        </p:spPr>
        <p:style>
          <a:lnRef idx="0">
            <a:scrgbClr r="0" g="0" b="0"/>
          </a:lnRef>
          <a:fillRef idx="0">
            <a:scrgbClr r="0" g="0" b="0"/>
          </a:fillRef>
          <a:effectRef idx="0">
            <a:scrgbClr r="0" g="0" b="0"/>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fontAlgn="auto"/>
            <a:r>
              <a:rPr lang="tr-TR" sz="9600" strike="noStrike" noProof="1">
                <a:solidFill>
                  <a:srgbClr val="FF0000"/>
                </a:solidFill>
              </a:rPr>
              <a:t>EKİPMAN</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Başlık 1"/>
          <p:cNvSpPr>
            <a:spLocks noGrp="1"/>
          </p:cNvSpPr>
          <p:nvPr>
            <p:ph type="title" hasCustomPrompt="1"/>
          </p:nvPr>
        </p:nvSpPr>
        <p:spPr>
          <a:ln/>
        </p:spPr>
        <p:txBody>
          <a:bodyPr vert="horz" lIns="91440" tIns="45720" rIns="91440" bIns="45720" anchor="ctr" anchorCtr="0"/>
          <a:lstStyle/>
          <a:p>
            <a:endParaRPr lang="tr-TR" altLang="en-US"/>
          </a:p>
        </p:txBody>
      </p:sp>
      <p:graphicFrame>
        <p:nvGraphicFramePr>
          <p:cNvPr id="4" name="İçerik Yer Tutucusu 3"/>
          <p:cNvGraphicFramePr>
            <a:graphicFrameLocks noGrp="1"/>
          </p:cNvGraphicFramePr>
          <p:nvPr>
            <p:ph idx="1"/>
          </p:nvPr>
        </p:nvGraphicFramePr>
        <p:xfrm>
          <a:off x="0" y="0"/>
          <a:ext cx="12192000" cy="6525830"/>
        </p:xfrm>
        <a:graphic>
          <a:graphicData uri="http://schemas.openxmlformats.org/drawingml/2006/table">
            <a:tbl>
              <a:tblPr firstRow="1" bandRow="1">
                <a:tableStyleId>{EB9631B5-78F2-41C9-869B-9F39066F8104}</a:tableStyleId>
              </a:tblPr>
              <a:tblGrid>
                <a:gridCol w="9677384">
                  <a:extLst>
                    <a:ext uri="{9D8B030D-6E8A-4147-A177-3AD203B41FA5}">
                      <a16:colId xmlns:a16="http://schemas.microsoft.com/office/drawing/2014/main" val="20000"/>
                    </a:ext>
                  </a:extLst>
                </a:gridCol>
                <a:gridCol w="2514616">
                  <a:extLst>
                    <a:ext uri="{9D8B030D-6E8A-4147-A177-3AD203B41FA5}">
                      <a16:colId xmlns:a16="http://schemas.microsoft.com/office/drawing/2014/main" val="20001"/>
                    </a:ext>
                  </a:extLst>
                </a:gridCol>
              </a:tblGrid>
              <a:tr h="652583">
                <a:tc gridSpan="2">
                  <a:txBody>
                    <a:bodyPr/>
                    <a:lstStyle/>
                    <a:p>
                      <a:pPr algn="ctr"/>
                      <a:r>
                        <a:rPr lang="tr-TR" sz="2000" b="1" dirty="0"/>
                        <a:t>Akademik Personel ve Eğitim - Öğretim’ de Kullanılan Metaryeller</a:t>
                      </a:r>
                    </a:p>
                  </a:txBody>
                  <a:tcPr>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0"/>
                  </a:ext>
                </a:extLst>
              </a:tr>
              <a:tr h="652583">
                <a:tc>
                  <a:txBody>
                    <a:bodyPr/>
                    <a:lstStyle/>
                    <a:p>
                      <a:r>
                        <a:rPr lang="tr-TR" sz="2000" b="1" dirty="0"/>
                        <a:t>Akıllı</a:t>
                      </a:r>
                      <a:r>
                        <a:rPr lang="tr-TR" sz="2000" b="1" baseline="0" dirty="0"/>
                        <a:t> Tahta</a:t>
                      </a:r>
                      <a:endParaRPr lang="tr-TR" sz="2000"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tr-TR" sz="2000" b="1" dirty="0"/>
                        <a:t>4</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52583">
                <a:tc>
                  <a:txBody>
                    <a:bodyPr/>
                    <a:lstStyle/>
                    <a:p>
                      <a:r>
                        <a:rPr lang="tr-TR" sz="2000" b="1" dirty="0"/>
                        <a:t>Yazı</a:t>
                      </a:r>
                      <a:r>
                        <a:rPr lang="tr-TR" sz="2000" b="1" baseline="0" dirty="0"/>
                        <a:t> </a:t>
                      </a:r>
                      <a:r>
                        <a:rPr lang="tr-TR" sz="2000" b="1" dirty="0"/>
                        <a:t> Tahtası</a:t>
                      </a:r>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r>
                        <a:rPr lang="tr-TR" sz="2000" b="1"/>
                        <a:t>29</a:t>
                      </a:r>
                      <a:endParaRPr lang="tr-TR" sz="2000" b="1"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2"/>
                  </a:ext>
                </a:extLst>
              </a:tr>
              <a:tr h="652583">
                <a:tc>
                  <a:txBody>
                    <a:bodyPr/>
                    <a:lstStyle/>
                    <a:p>
                      <a:r>
                        <a:rPr lang="tr-TR" sz="2000" b="1" dirty="0"/>
                        <a:t>Masaüstü</a:t>
                      </a:r>
                      <a:r>
                        <a:rPr lang="tr-TR" sz="2000" b="1" baseline="0" dirty="0"/>
                        <a:t> Bilgisayar</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a:t>58</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3"/>
                  </a:ext>
                </a:extLst>
              </a:tr>
              <a:tr h="652583">
                <a:tc>
                  <a:txBody>
                    <a:bodyPr/>
                    <a:lstStyle/>
                    <a:p>
                      <a:r>
                        <a:rPr lang="tr-TR" sz="2000" b="1" dirty="0"/>
                        <a:t>Dizüstü</a:t>
                      </a:r>
                      <a:r>
                        <a:rPr lang="tr-TR" sz="2000" b="1" baseline="0" dirty="0"/>
                        <a:t> Bilgisayar</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a:t>32</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4"/>
                  </a:ext>
                </a:extLst>
              </a:tr>
              <a:tr h="652583">
                <a:tc>
                  <a:txBody>
                    <a:bodyPr/>
                    <a:lstStyle/>
                    <a:p>
                      <a:r>
                        <a:rPr lang="tr-TR" sz="2000" b="1" dirty="0"/>
                        <a:t>Projeksiyon</a:t>
                      </a:r>
                    </a:p>
                  </a:txBody>
                  <a:tcPr>
                    <a:lnR w="12700" cap="flat" cmpd="sng" algn="ctr">
                      <a:solidFill>
                        <a:schemeClr val="tx1"/>
                      </a:solidFill>
                      <a:prstDash val="solid"/>
                      <a:round/>
                      <a:headEnd type="none" w="med" len="med"/>
                      <a:tailEnd type="none" w="med" len="med"/>
                    </a:lnR>
                  </a:tcPr>
                </a:tc>
                <a:tc>
                  <a:txBody>
                    <a:bodyPr/>
                    <a:lstStyle/>
                    <a:p>
                      <a:r>
                        <a:rPr lang="tr-TR" sz="2000" b="1" dirty="0"/>
                        <a:t>8</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5"/>
                  </a:ext>
                </a:extLst>
              </a:tr>
              <a:tr h="652583">
                <a:tc>
                  <a:txBody>
                    <a:bodyPr/>
                    <a:lstStyle/>
                    <a:p>
                      <a:r>
                        <a:rPr lang="tr-TR" sz="2000" b="1" dirty="0"/>
                        <a:t>Ses Sistemleri</a:t>
                      </a:r>
                    </a:p>
                  </a:txBody>
                  <a:tcPr>
                    <a:lnR w="12700" cap="flat" cmpd="sng" algn="ctr">
                      <a:solidFill>
                        <a:schemeClr val="tx1"/>
                      </a:solidFill>
                      <a:prstDash val="solid"/>
                      <a:round/>
                      <a:headEnd type="none" w="med" len="med"/>
                      <a:tailEnd type="none" w="med" len="med"/>
                    </a:lnR>
                  </a:tcPr>
                </a:tc>
                <a:tc>
                  <a:txBody>
                    <a:bodyPr/>
                    <a:lstStyle/>
                    <a:p>
                      <a:r>
                        <a:rPr lang="tr-TR" sz="2000" b="1" dirty="0"/>
                        <a:t>3 Adet (Amfilerde)</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6"/>
                  </a:ext>
                </a:extLst>
              </a:tr>
              <a:tr h="652583">
                <a:tc>
                  <a:txBody>
                    <a:bodyPr/>
                    <a:lstStyle/>
                    <a:p>
                      <a:r>
                        <a:rPr lang="tr-TR" sz="2000" b="1" dirty="0"/>
                        <a:t>Yazıcılar</a:t>
                      </a:r>
                    </a:p>
                  </a:txBody>
                  <a:tcPr>
                    <a:lnR w="12700" cap="flat" cmpd="sng" algn="ctr">
                      <a:solidFill>
                        <a:schemeClr val="tx1"/>
                      </a:solidFill>
                      <a:prstDash val="solid"/>
                      <a:round/>
                      <a:headEnd type="none" w="med" len="med"/>
                      <a:tailEnd type="none" w="med" len="med"/>
                    </a:lnR>
                  </a:tcPr>
                </a:tc>
                <a:tc>
                  <a:txBody>
                    <a:bodyPr/>
                    <a:lstStyle/>
                    <a:p>
                      <a:r>
                        <a:rPr lang="tr-TR" sz="2000" b="1" dirty="0"/>
                        <a:t>24</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7"/>
                  </a:ext>
                </a:extLst>
              </a:tr>
              <a:tr h="652583">
                <a:tc>
                  <a:txBody>
                    <a:bodyPr/>
                    <a:lstStyle/>
                    <a:p>
                      <a:r>
                        <a:rPr lang="tr-TR" sz="2000" b="1" dirty="0"/>
                        <a:t>Fotokopi Makinesi</a:t>
                      </a:r>
                    </a:p>
                  </a:txBody>
                  <a:tcPr>
                    <a:lnR w="12700" cap="flat" cmpd="sng" algn="ctr">
                      <a:solidFill>
                        <a:schemeClr val="tx1"/>
                      </a:solidFill>
                      <a:prstDash val="solid"/>
                      <a:round/>
                      <a:headEnd type="none" w="med" len="med"/>
                      <a:tailEnd type="none" w="med" len="med"/>
                    </a:lnR>
                  </a:tcPr>
                </a:tc>
                <a:tc>
                  <a:txBody>
                    <a:bodyPr/>
                    <a:lstStyle/>
                    <a:p>
                      <a:r>
                        <a:rPr lang="tr-TR" sz="2000" b="1" dirty="0"/>
                        <a:t>2</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8"/>
                  </a:ext>
                </a:extLst>
              </a:tr>
              <a:tr h="652583">
                <a:tc>
                  <a:txBody>
                    <a:bodyPr/>
                    <a:lstStyle/>
                    <a:p>
                      <a:endParaRPr lang="tr-TR" sz="2000" b="1" dirty="0"/>
                    </a:p>
                  </a:txBody>
                  <a:tcPr>
                    <a:lnR w="12700" cap="flat" cmpd="sng" algn="ctr">
                      <a:solidFill>
                        <a:schemeClr val="tx1"/>
                      </a:solidFill>
                      <a:prstDash val="solid"/>
                      <a:round/>
                      <a:headEnd type="none" w="med" len="med"/>
                      <a:tailEnd type="none" w="med" len="med"/>
                    </a:lnR>
                  </a:tcPr>
                </a:tc>
                <a:tc>
                  <a:txBody>
                    <a:bodyPr/>
                    <a:lstStyle/>
                    <a:p>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9"/>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3"/>
          <p:cNvSpPr>
            <a:spLocks noGrp="1"/>
          </p:cNvSpPr>
          <p:nvPr>
            <p:ph idx="1" hasCustomPrompt="1"/>
          </p:nvPr>
        </p:nvSpPr>
        <p:spPr>
          <a:xfrm>
            <a:off x="2095500" y="1177925"/>
            <a:ext cx="4281488" cy="4656138"/>
          </a:xfrm>
        </p:spPr>
        <p:txBody>
          <a:bodyPr/>
          <a:lstStyle/>
          <a:p>
            <a:pPr marL="0" marR="0" indent="0" algn="ctr" defTabSz="914400" rtl="0" eaLnBrk="1" fontAlgn="auto" latinLnBrk="0" hangingPunct="1">
              <a:lnSpc>
                <a:spcPct val="90000"/>
              </a:lnSpc>
              <a:spcBef>
                <a:spcPts val="600"/>
              </a:spcBef>
              <a:spcAft>
                <a:spcPct val="0"/>
              </a:spcAft>
              <a:buClrTx/>
              <a:buSzTx/>
              <a:buFont typeface="Arial" panose="020B0604020202020204" pitchFamily="34" charset="0"/>
              <a:buNone/>
            </a:pPr>
            <a:endParaRPr kumimoji="0" lang="tr-TR" sz="3600" b="1" i="0" u="none" strike="noStrike" kern="1200" cap="none" spc="0" normalizeH="0" baseline="0" noProof="1">
              <a:solidFill>
                <a:srgbClr val="00B0F0"/>
              </a:solidFill>
              <a:effectLst>
                <a:outerShdw blurRad="38100" dist="38100" dir="2700000" algn="tl">
                  <a:srgbClr val="000000">
                    <a:alpha val="43137"/>
                  </a:srgbClr>
                </a:outerShdw>
              </a:effectLst>
              <a:latin typeface="Calibri" panose="020F0502020204030204" charset="0"/>
              <a:ea typeface="+mn-ea"/>
              <a:cs typeface="Calibri" panose="020F0502020204030204" charset="0"/>
            </a:endParaRPr>
          </a:p>
          <a:p>
            <a:pPr marL="0" marR="0" indent="0" algn="ctr" defTabSz="914400" rtl="0" eaLnBrk="1" fontAlgn="auto" latinLnBrk="0" hangingPunct="1">
              <a:lnSpc>
                <a:spcPct val="90000"/>
              </a:lnSpc>
              <a:spcBef>
                <a:spcPts val="600"/>
              </a:spcBef>
              <a:spcAft>
                <a:spcPct val="0"/>
              </a:spcAft>
              <a:buClrTx/>
              <a:buSzTx/>
              <a:buFont typeface="Arial" panose="020B0604020202020204" pitchFamily="34" charset="0"/>
              <a:buNone/>
            </a:pPr>
            <a:r>
              <a:rPr kumimoji="0" lang="tr-TR" sz="5400" b="1" i="0" u="none" strike="noStrike" kern="1200" cap="none" spc="0" normalizeH="0" baseline="0" noProof="1">
                <a:solidFill>
                  <a:srgbClr val="00B0F0"/>
                </a:solidFill>
                <a:effectLst>
                  <a:outerShdw blurRad="38100" dist="38100" dir="2700000" algn="tl">
                    <a:srgbClr val="000000">
                      <a:alpha val="43137"/>
                    </a:srgbClr>
                  </a:outerShdw>
                </a:effectLst>
                <a:latin typeface="Calibri" panose="020F0502020204030204" charset="0"/>
                <a:ea typeface="+mn-ea"/>
                <a:cs typeface="Calibri" panose="020F0502020204030204" charset="0"/>
              </a:rPr>
              <a:t>PLANLAR</a:t>
            </a:r>
          </a:p>
          <a:p>
            <a:pPr marL="0" marR="0" indent="0" algn="ctr" defTabSz="914400" rtl="0" eaLnBrk="1" fontAlgn="auto" latinLnBrk="0" hangingPunct="1">
              <a:lnSpc>
                <a:spcPct val="90000"/>
              </a:lnSpc>
              <a:spcBef>
                <a:spcPts val="600"/>
              </a:spcBef>
              <a:spcAft>
                <a:spcPct val="0"/>
              </a:spcAft>
              <a:buClrTx/>
              <a:buSzTx/>
              <a:buFont typeface="Arial" panose="020B0604020202020204" pitchFamily="34" charset="0"/>
              <a:buNone/>
            </a:pPr>
            <a:r>
              <a:rPr kumimoji="0" lang="tr-TR" sz="5400" b="1" i="0" u="none" strike="noStrike" kern="1200" cap="none" spc="0" normalizeH="0" baseline="0" noProof="1">
                <a:solidFill>
                  <a:srgbClr val="00B0F0"/>
                </a:solidFill>
                <a:effectLst>
                  <a:outerShdw blurRad="38100" dist="38100" dir="2700000" algn="tl">
                    <a:srgbClr val="000000">
                      <a:alpha val="43137"/>
                    </a:srgbClr>
                  </a:outerShdw>
                </a:effectLst>
                <a:latin typeface="Calibri" panose="020F0502020204030204" charset="0"/>
                <a:ea typeface="+mn-ea"/>
                <a:cs typeface="Calibri" panose="020F0502020204030204" charset="0"/>
              </a:rPr>
              <a:t>VE</a:t>
            </a:r>
          </a:p>
          <a:p>
            <a:pPr marL="0" marR="0" indent="0" algn="ctr" defTabSz="914400" rtl="0" eaLnBrk="1" fontAlgn="auto" latinLnBrk="0" hangingPunct="1">
              <a:lnSpc>
                <a:spcPct val="90000"/>
              </a:lnSpc>
              <a:spcBef>
                <a:spcPts val="600"/>
              </a:spcBef>
              <a:spcAft>
                <a:spcPct val="0"/>
              </a:spcAft>
              <a:buClrTx/>
              <a:buSzTx/>
              <a:buFont typeface="Arial" panose="020B0604020202020204" pitchFamily="34" charset="0"/>
              <a:buNone/>
            </a:pPr>
            <a:r>
              <a:rPr kumimoji="0" lang="tr-TR" sz="5400" b="1" i="0" u="none" strike="noStrike" kern="1200" cap="none" spc="0" normalizeH="0" baseline="0" noProof="1">
                <a:solidFill>
                  <a:srgbClr val="00B0F0"/>
                </a:solidFill>
                <a:effectLst>
                  <a:outerShdw blurRad="38100" dist="38100" dir="2700000" algn="tl">
                    <a:srgbClr val="000000">
                      <a:alpha val="43137"/>
                    </a:srgbClr>
                  </a:outerShdw>
                </a:effectLst>
                <a:latin typeface="Calibri" panose="020F0502020204030204" charset="0"/>
                <a:ea typeface="+mn-ea"/>
                <a:cs typeface="Calibri" panose="020F0502020204030204" charset="0"/>
              </a:rPr>
              <a:t>ETKİNLİKLER</a:t>
            </a:r>
          </a:p>
          <a:p>
            <a:pPr marL="0" marR="0" indent="0" algn="l" defTabSz="914400" rtl="0" eaLnBrk="1" fontAlgn="auto" latinLnBrk="0" hangingPunct="1">
              <a:lnSpc>
                <a:spcPct val="90000"/>
              </a:lnSpc>
              <a:spcBef>
                <a:spcPts val="1000"/>
              </a:spcBef>
              <a:spcAft>
                <a:spcPct val="0"/>
              </a:spcAft>
              <a:buClrTx/>
              <a:buSzTx/>
              <a:buFont typeface="Arial" panose="020B0604020202020204" pitchFamily="34" charset="0"/>
              <a:buNone/>
            </a:pPr>
            <a:endParaRPr kumimoji="0" lang="tr-TR" sz="4400" b="0" i="0" u="none" strike="noStrike" kern="1200" cap="none" spc="0" normalizeH="0" baseline="0" noProof="1">
              <a:solidFill>
                <a:schemeClr val="tx1"/>
              </a:solidFill>
              <a:latin typeface="+mn-lt"/>
              <a:ea typeface="+mn-ea"/>
              <a:cs typeface="+mn-cs"/>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44595" y="1250071"/>
            <a:ext cx="5034439" cy="3052935"/>
          </a:xfrm>
          <a:prstGeom prst="rect">
            <a:avLst/>
          </a:prstGeom>
          <a:solidFill>
            <a:srgbClr val="FFFFFF">
              <a:shade val="85000"/>
            </a:srgbClr>
          </a:solidFill>
          <a:ln w="190500" cap="rnd">
            <a:solidFill>
              <a:srgbClr val="FFFFFF"/>
            </a:solidFill>
          </a:ln>
          <a:effectLst>
            <a:outerShdw blurRad="36195" dir="11400000" algn="tl" rotWithShape="0">
              <a:srgbClr val="000000">
                <a:alpha val="33000"/>
              </a:srgbClr>
            </a:outerShdw>
            <a:reflection stA="71000" endPos="87000" dist="50800" dir="5400000" sy="-100000" algn="bl" rotWithShape="0"/>
          </a:effectLst>
          <a:scene3d>
            <a:camera prst="perspectiveContrastingLeftFacing">
              <a:rot lat="540000" lon="2100000" rev="0"/>
            </a:camera>
            <a:lightRig rig="soft" dir="t"/>
          </a:scene3d>
          <a:sp3d contourW="12700" prstMaterial="matte">
            <a:bevelT w="63500" h="50800"/>
            <a:contourClr>
              <a:srgbClr val="C0C0C0"/>
            </a:contourClr>
          </a:sp3d>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028E90A-E087-4DCF-903C-F37FD33D4577}"/>
              </a:ext>
            </a:extLst>
          </p:cNvPr>
          <p:cNvSpPr>
            <a:spLocks noGrp="1"/>
          </p:cNvSpPr>
          <p:nvPr>
            <p:ph type="title"/>
          </p:nvPr>
        </p:nvSpPr>
        <p:spPr>
          <a:xfrm>
            <a:off x="1828800" y="365125"/>
            <a:ext cx="9525000" cy="988187"/>
          </a:xfrm>
        </p:spPr>
        <p:txBody>
          <a:bodyPr/>
          <a:lstStyle/>
          <a:p>
            <a:r>
              <a:rPr lang="tr-TR" sz="3200" b="1" dirty="0"/>
              <a:t>ÇARŞAMBA SEMİNERLERİ</a:t>
            </a:r>
          </a:p>
        </p:txBody>
      </p:sp>
      <p:pic>
        <p:nvPicPr>
          <p:cNvPr id="5" name="İçerik Yer Tutucusu 4" descr="metin içeren bir resim&#10;&#10;Açıklama otomatik olarak oluşturuldu">
            <a:extLst>
              <a:ext uri="{FF2B5EF4-FFF2-40B4-BE49-F238E27FC236}">
                <a16:creationId xmlns:a16="http://schemas.microsoft.com/office/drawing/2014/main" id="{820A05AE-2467-4C53-BA9F-A809A1BA684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76218" y="1353312"/>
            <a:ext cx="3085323" cy="4351338"/>
          </a:xfrm>
        </p:spPr>
      </p:pic>
      <p:pic>
        <p:nvPicPr>
          <p:cNvPr id="7" name="Resim 6">
            <a:extLst>
              <a:ext uri="{FF2B5EF4-FFF2-40B4-BE49-F238E27FC236}">
                <a16:creationId xmlns:a16="http://schemas.microsoft.com/office/drawing/2014/main" id="{64FA4AB6-46D5-4F94-8160-49375D4ECC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81996" y="1354419"/>
            <a:ext cx="3085323" cy="4379470"/>
          </a:xfrm>
          <a:prstGeom prst="rect">
            <a:avLst/>
          </a:prstGeom>
        </p:spPr>
      </p:pic>
      <p:pic>
        <p:nvPicPr>
          <p:cNvPr id="13" name="Resim 12">
            <a:extLst>
              <a:ext uri="{FF2B5EF4-FFF2-40B4-BE49-F238E27FC236}">
                <a16:creationId xmlns:a16="http://schemas.microsoft.com/office/drawing/2014/main" id="{D7E6587F-5ACB-41A9-9750-BD4235525005}"/>
              </a:ext>
            </a:extLst>
          </p:cNvPr>
          <p:cNvPicPr>
            <a:picLocks noChangeAspect="1"/>
          </p:cNvPicPr>
          <p:nvPr/>
        </p:nvPicPr>
        <p:blipFill>
          <a:blip r:embed="rId4"/>
          <a:stretch>
            <a:fillRect/>
          </a:stretch>
        </p:blipFill>
        <p:spPr>
          <a:xfrm>
            <a:off x="4610193" y="1353312"/>
            <a:ext cx="3085323" cy="4380577"/>
          </a:xfrm>
          <a:prstGeom prst="rect">
            <a:avLst/>
          </a:prstGeom>
        </p:spPr>
      </p:pic>
    </p:spTree>
    <p:extLst>
      <p:ext uri="{BB962C8B-B14F-4D97-AF65-F5344CB8AC3E}">
        <p14:creationId xmlns:p14="http://schemas.microsoft.com/office/powerpoint/2010/main" val="15008097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028E90A-E087-4DCF-903C-F37FD33D4577}"/>
              </a:ext>
            </a:extLst>
          </p:cNvPr>
          <p:cNvSpPr>
            <a:spLocks noGrp="1"/>
          </p:cNvSpPr>
          <p:nvPr>
            <p:ph type="title"/>
          </p:nvPr>
        </p:nvSpPr>
        <p:spPr>
          <a:xfrm>
            <a:off x="1828800" y="365125"/>
            <a:ext cx="9525000" cy="988187"/>
          </a:xfrm>
        </p:spPr>
        <p:txBody>
          <a:bodyPr/>
          <a:lstStyle/>
          <a:p>
            <a:r>
              <a:rPr lang="tr-TR" sz="3200" b="1" dirty="0"/>
              <a:t>ÇARŞAMBA SEMİNERLERİ</a:t>
            </a:r>
          </a:p>
        </p:txBody>
      </p:sp>
      <p:pic>
        <p:nvPicPr>
          <p:cNvPr id="8" name="İçerik Yer Tutucusu 7" descr="metin içeren bir resim&#10;&#10;Açıklama otomatik olarak oluşturuldu">
            <a:extLst>
              <a:ext uri="{FF2B5EF4-FFF2-40B4-BE49-F238E27FC236}">
                <a16:creationId xmlns:a16="http://schemas.microsoft.com/office/drawing/2014/main" id="{34A652FB-64A4-4083-AFF8-D1CD21027920}"/>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7574139" y="1239264"/>
            <a:ext cx="3293039" cy="4360034"/>
          </a:xfrm>
        </p:spPr>
      </p:pic>
      <p:pic>
        <p:nvPicPr>
          <p:cNvPr id="10" name="Resim 9">
            <a:extLst>
              <a:ext uri="{FF2B5EF4-FFF2-40B4-BE49-F238E27FC236}">
                <a16:creationId xmlns:a16="http://schemas.microsoft.com/office/drawing/2014/main" id="{1E98C195-E4FC-4FDF-A6E5-7E0DF1C0DB6D}"/>
              </a:ext>
            </a:extLst>
          </p:cNvPr>
          <p:cNvPicPr>
            <a:picLocks noChangeAspect="1"/>
          </p:cNvPicPr>
          <p:nvPr/>
        </p:nvPicPr>
        <p:blipFill>
          <a:blip r:embed="rId3"/>
          <a:stretch>
            <a:fillRect/>
          </a:stretch>
        </p:blipFill>
        <p:spPr>
          <a:xfrm>
            <a:off x="3794480" y="1239263"/>
            <a:ext cx="3293038" cy="4379471"/>
          </a:xfrm>
          <a:prstGeom prst="rect">
            <a:avLst/>
          </a:prstGeom>
        </p:spPr>
      </p:pic>
      <p:pic>
        <p:nvPicPr>
          <p:cNvPr id="11" name="Resim 10" descr="metin içeren bir resim&#10;&#10;Açıklama otomatik olarak oluşturuldu">
            <a:extLst>
              <a:ext uri="{FF2B5EF4-FFF2-40B4-BE49-F238E27FC236}">
                <a16:creationId xmlns:a16="http://schemas.microsoft.com/office/drawing/2014/main" id="{E421BF50-0353-4D88-B7BF-8D2FF14714D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8821" y="1239264"/>
            <a:ext cx="3095738" cy="4379471"/>
          </a:xfrm>
          <a:prstGeom prst="rect">
            <a:avLst/>
          </a:prstGeom>
        </p:spPr>
      </p:pic>
    </p:spTree>
    <p:extLst>
      <p:ext uri="{BB962C8B-B14F-4D97-AF65-F5344CB8AC3E}">
        <p14:creationId xmlns:p14="http://schemas.microsoft.com/office/powerpoint/2010/main" val="2061619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38EEA20-9F68-435D-B4F3-2857A1A23245}"/>
              </a:ext>
            </a:extLst>
          </p:cNvPr>
          <p:cNvSpPr>
            <a:spLocks noGrp="1"/>
          </p:cNvSpPr>
          <p:nvPr>
            <p:ph type="title"/>
          </p:nvPr>
        </p:nvSpPr>
        <p:spPr>
          <a:xfrm>
            <a:off x="1700784" y="365125"/>
            <a:ext cx="9653016" cy="915035"/>
          </a:xfrm>
        </p:spPr>
        <p:txBody>
          <a:bodyPr/>
          <a:lstStyle/>
          <a:p>
            <a:r>
              <a:rPr lang="tr-TR" b="1" dirty="0"/>
              <a:t>Atölyeler</a:t>
            </a:r>
          </a:p>
        </p:txBody>
      </p:sp>
      <p:pic>
        <p:nvPicPr>
          <p:cNvPr id="5" name="Resim 4">
            <a:extLst>
              <a:ext uri="{FF2B5EF4-FFF2-40B4-BE49-F238E27FC236}">
                <a16:creationId xmlns:a16="http://schemas.microsoft.com/office/drawing/2014/main" id="{FDBE0956-50B6-4E78-AA6B-B7D5F56462FF}"/>
              </a:ext>
            </a:extLst>
          </p:cNvPr>
          <p:cNvPicPr>
            <a:picLocks noChangeAspect="1"/>
          </p:cNvPicPr>
          <p:nvPr/>
        </p:nvPicPr>
        <p:blipFill>
          <a:blip r:embed="rId2"/>
          <a:stretch>
            <a:fillRect/>
          </a:stretch>
        </p:blipFill>
        <p:spPr>
          <a:xfrm>
            <a:off x="1486355" y="1105175"/>
            <a:ext cx="3462319" cy="4701309"/>
          </a:xfrm>
          <a:prstGeom prst="rect">
            <a:avLst/>
          </a:prstGeom>
        </p:spPr>
      </p:pic>
      <p:pic>
        <p:nvPicPr>
          <p:cNvPr id="7" name="Resim 6">
            <a:extLst>
              <a:ext uri="{FF2B5EF4-FFF2-40B4-BE49-F238E27FC236}">
                <a16:creationId xmlns:a16="http://schemas.microsoft.com/office/drawing/2014/main" id="{EAF1845E-CC17-46B5-B6C5-5596BB8656EF}"/>
              </a:ext>
            </a:extLst>
          </p:cNvPr>
          <p:cNvPicPr>
            <a:picLocks noChangeAspect="1"/>
          </p:cNvPicPr>
          <p:nvPr/>
        </p:nvPicPr>
        <p:blipFill>
          <a:blip r:embed="rId3"/>
          <a:stretch>
            <a:fillRect/>
          </a:stretch>
        </p:blipFill>
        <p:spPr>
          <a:xfrm>
            <a:off x="5453080" y="1105175"/>
            <a:ext cx="3462319" cy="4701309"/>
          </a:xfrm>
          <a:prstGeom prst="rect">
            <a:avLst/>
          </a:prstGeom>
        </p:spPr>
      </p:pic>
    </p:spTree>
    <p:extLst>
      <p:ext uri="{BB962C8B-B14F-4D97-AF65-F5344CB8AC3E}">
        <p14:creationId xmlns:p14="http://schemas.microsoft.com/office/powerpoint/2010/main" val="34847739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38EEA20-9F68-435D-B4F3-2857A1A23245}"/>
              </a:ext>
            </a:extLst>
          </p:cNvPr>
          <p:cNvSpPr>
            <a:spLocks noGrp="1"/>
          </p:cNvSpPr>
          <p:nvPr>
            <p:ph type="title"/>
          </p:nvPr>
        </p:nvSpPr>
        <p:spPr>
          <a:xfrm>
            <a:off x="1700784" y="365125"/>
            <a:ext cx="9653016" cy="915035"/>
          </a:xfrm>
        </p:spPr>
        <p:txBody>
          <a:bodyPr/>
          <a:lstStyle/>
          <a:p>
            <a:r>
              <a:rPr lang="tr-TR" b="1" dirty="0"/>
              <a:t>Atölyeler</a:t>
            </a:r>
          </a:p>
        </p:txBody>
      </p:sp>
      <p:pic>
        <p:nvPicPr>
          <p:cNvPr id="6" name="Resim 5">
            <a:extLst>
              <a:ext uri="{FF2B5EF4-FFF2-40B4-BE49-F238E27FC236}">
                <a16:creationId xmlns:a16="http://schemas.microsoft.com/office/drawing/2014/main" id="{B21928FB-2EA2-4F36-9F09-DA0A81BCC67E}"/>
              </a:ext>
            </a:extLst>
          </p:cNvPr>
          <p:cNvPicPr>
            <a:picLocks noChangeAspect="1"/>
          </p:cNvPicPr>
          <p:nvPr/>
        </p:nvPicPr>
        <p:blipFill>
          <a:blip r:embed="rId2"/>
          <a:stretch>
            <a:fillRect/>
          </a:stretch>
        </p:blipFill>
        <p:spPr>
          <a:xfrm>
            <a:off x="5465063" y="1052946"/>
            <a:ext cx="3468625" cy="4701308"/>
          </a:xfrm>
          <a:prstGeom prst="rect">
            <a:avLst/>
          </a:prstGeom>
        </p:spPr>
      </p:pic>
      <p:pic>
        <p:nvPicPr>
          <p:cNvPr id="9" name="Picture 2">
            <a:extLst>
              <a:ext uri="{FF2B5EF4-FFF2-40B4-BE49-F238E27FC236}">
                <a16:creationId xmlns:a16="http://schemas.microsoft.com/office/drawing/2014/main" id="{2A656A67-7FE1-496E-8CFD-FF2122BE216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9258" y="1078346"/>
            <a:ext cx="3584747" cy="4701308"/>
          </a:xfrm>
          <a:prstGeom prst="rect">
            <a:avLst/>
          </a:prstGeom>
          <a:noFill/>
          <a:ln w="9525">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510347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38EEA20-9F68-435D-B4F3-2857A1A23245}"/>
              </a:ext>
            </a:extLst>
          </p:cNvPr>
          <p:cNvSpPr>
            <a:spLocks noGrp="1"/>
          </p:cNvSpPr>
          <p:nvPr>
            <p:ph type="title"/>
          </p:nvPr>
        </p:nvSpPr>
        <p:spPr>
          <a:xfrm>
            <a:off x="1700784" y="365125"/>
            <a:ext cx="9653016" cy="915035"/>
          </a:xfrm>
        </p:spPr>
        <p:txBody>
          <a:bodyPr/>
          <a:lstStyle/>
          <a:p>
            <a:r>
              <a:rPr lang="tr-TR" b="1" dirty="0"/>
              <a:t>Fakülte Dergisi</a:t>
            </a:r>
          </a:p>
        </p:txBody>
      </p:sp>
      <p:pic>
        <p:nvPicPr>
          <p:cNvPr id="4" name="Resim 3">
            <a:extLst>
              <a:ext uri="{FF2B5EF4-FFF2-40B4-BE49-F238E27FC236}">
                <a16:creationId xmlns:a16="http://schemas.microsoft.com/office/drawing/2014/main" id="{E01078B1-490A-464A-9462-DD5E0CACD4A3}"/>
              </a:ext>
            </a:extLst>
          </p:cNvPr>
          <p:cNvPicPr>
            <a:picLocks noChangeAspect="1"/>
          </p:cNvPicPr>
          <p:nvPr/>
        </p:nvPicPr>
        <p:blipFill>
          <a:blip r:embed="rId2"/>
          <a:stretch>
            <a:fillRect/>
          </a:stretch>
        </p:blipFill>
        <p:spPr>
          <a:xfrm>
            <a:off x="1062183" y="1280160"/>
            <a:ext cx="7970982" cy="1784361"/>
          </a:xfrm>
          <a:prstGeom prst="rect">
            <a:avLst/>
          </a:prstGeom>
        </p:spPr>
      </p:pic>
      <p:pic>
        <p:nvPicPr>
          <p:cNvPr id="7" name="Resim 6">
            <a:extLst>
              <a:ext uri="{FF2B5EF4-FFF2-40B4-BE49-F238E27FC236}">
                <a16:creationId xmlns:a16="http://schemas.microsoft.com/office/drawing/2014/main" id="{B7F6348E-8F41-490D-ACFA-EA733C3ACC0B}"/>
              </a:ext>
            </a:extLst>
          </p:cNvPr>
          <p:cNvPicPr>
            <a:picLocks noChangeAspect="1"/>
          </p:cNvPicPr>
          <p:nvPr/>
        </p:nvPicPr>
        <p:blipFill>
          <a:blip r:embed="rId3"/>
          <a:stretch>
            <a:fillRect/>
          </a:stretch>
        </p:blipFill>
        <p:spPr>
          <a:xfrm>
            <a:off x="9033165" y="1218401"/>
            <a:ext cx="2956224" cy="4421198"/>
          </a:xfrm>
          <a:prstGeom prst="rect">
            <a:avLst/>
          </a:prstGeom>
        </p:spPr>
      </p:pic>
    </p:spTree>
    <p:extLst>
      <p:ext uri="{BB962C8B-B14F-4D97-AF65-F5344CB8AC3E}">
        <p14:creationId xmlns:p14="http://schemas.microsoft.com/office/powerpoint/2010/main" val="25295741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1"/>
          <p:cNvSpPr>
            <a:spLocks noGrp="1"/>
          </p:cNvSpPr>
          <p:nvPr>
            <p:ph type="title" hasCustomPrompt="1"/>
          </p:nvPr>
        </p:nvSpPr>
        <p:spPr>
          <a:xfrm>
            <a:off x="1630363" y="714375"/>
            <a:ext cx="9144000" cy="839788"/>
          </a:xfrm>
        </p:spPr>
        <p:txBody>
          <a:bodyPr>
            <a:normAutofit fontScale="90000"/>
          </a:bodyPr>
          <a:lstStyle/>
          <a:p>
            <a:pPr marL="0" marR="0" indent="0" algn="l" defTabSz="914400" rtl="0" eaLnBrk="1" fontAlgn="auto" latinLnBrk="0" hangingPunct="1">
              <a:lnSpc>
                <a:spcPct val="90000"/>
              </a:lnSpc>
              <a:spcBef>
                <a:spcPct val="0"/>
              </a:spcBef>
              <a:spcAft>
                <a:spcPct val="0"/>
              </a:spcAft>
              <a:buClrTx/>
              <a:buSzTx/>
              <a:buFontTx/>
              <a:buNone/>
            </a:pPr>
            <a:r>
              <a:rPr kumimoji="0" lang="tr-TR" sz="4400" b="0" i="0" u="none" strike="noStrike" kern="1200" cap="none" spc="0" normalizeH="0" baseline="0" noProof="1">
                <a:solidFill>
                  <a:schemeClr val="tx1"/>
                </a:solidFill>
                <a:latin typeface="+mj-lt"/>
                <a:ea typeface="+mj-ea"/>
                <a:cs typeface="+mj-cs"/>
              </a:rPr>
              <a:t>2021-2022 Eğitim-Öğretim Dönemi</a:t>
            </a:r>
            <a:br>
              <a:rPr lang="tr-TR" dirty="0"/>
            </a:br>
            <a:r>
              <a:rPr kumimoji="0" lang="tr-TR" sz="4400" b="0" i="0" u="none" strike="noStrike" kern="1200" cap="none" spc="0" normalizeH="0" baseline="0" noProof="1">
                <a:solidFill>
                  <a:schemeClr val="tx1"/>
                </a:solidFill>
                <a:latin typeface="+mj-lt"/>
                <a:ea typeface="+mj-ea"/>
                <a:cs typeface="+mj-cs"/>
              </a:rPr>
              <a:t> Planlanan Etkinlikler</a:t>
            </a:r>
          </a:p>
        </p:txBody>
      </p:sp>
      <p:sp>
        <p:nvSpPr>
          <p:cNvPr id="35842" name="İçerik Yer Tutucusu 3"/>
          <p:cNvSpPr>
            <a:spLocks noGrp="1"/>
          </p:cNvSpPr>
          <p:nvPr>
            <p:ph idx="4294967295"/>
          </p:nvPr>
        </p:nvSpPr>
        <p:spPr>
          <a:xfrm>
            <a:off x="2374900" y="1709738"/>
            <a:ext cx="7993063" cy="4141787"/>
          </a:xfrm>
          <a:ln/>
        </p:spPr>
        <p:txBody>
          <a:bodyPr lIns="91440" tIns="45720" rIns="91440" bIns="45720" anchor="t" anchorCtr="0"/>
          <a:lstStyle/>
          <a:p>
            <a:pPr marL="285750" indent="-285750">
              <a:lnSpc>
                <a:spcPct val="210000"/>
              </a:lnSpc>
            </a:pPr>
            <a:r>
              <a:rPr lang="tr-TR" altLang="en-US" sz="2400" b="1" dirty="0"/>
              <a:t>Çarşamba Seminerleri</a:t>
            </a:r>
          </a:p>
          <a:p>
            <a:pPr marL="285750" indent="-285750">
              <a:lnSpc>
                <a:spcPct val="210000"/>
              </a:lnSpc>
            </a:pPr>
            <a:r>
              <a:rPr lang="tr-TR" altLang="en-US" sz="2400" b="1" dirty="0"/>
              <a:t>Ulusal Öğrenci Sempozyumu </a:t>
            </a:r>
          </a:p>
          <a:p>
            <a:pPr marL="285750" indent="-285750">
              <a:lnSpc>
                <a:spcPct val="210000"/>
              </a:lnSpc>
            </a:pPr>
            <a:r>
              <a:rPr lang="tr-TR" altLang="en-US" sz="2400" b="1" dirty="0"/>
              <a:t>Diyanetle ortak yürütülen Diyanet Akademi Programı </a:t>
            </a:r>
          </a:p>
          <a:p>
            <a:pPr marL="285750" indent="-285750">
              <a:lnSpc>
                <a:spcPct val="210000"/>
              </a:lnSpc>
            </a:pPr>
            <a:r>
              <a:rPr lang="tr-TR" altLang="en-US" sz="2400" b="1" dirty="0"/>
              <a:t>Farklı alanlarda okuma atölyeleri</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İçerik Yer Tutucusu 2"/>
          <p:cNvSpPr>
            <a:spLocks noGrp="1"/>
          </p:cNvSpPr>
          <p:nvPr>
            <p:ph idx="1" hasCustomPrompt="1"/>
          </p:nvPr>
        </p:nvSpPr>
        <p:spPr>
          <a:ln/>
        </p:spPr>
        <p:txBody>
          <a:bodyPr vert="horz" lIns="91440" tIns="45720" rIns="91440" bIns="45720" anchor="t" anchorCtr="0"/>
          <a:lstStyle/>
          <a:p>
            <a:r>
              <a:rPr lang="tr-TR" altLang="en-US" dirty="0"/>
              <a:t>İlahiyat Fakültesi Geleneksel Futbol Turnuvası </a:t>
            </a:r>
          </a:p>
          <a:p>
            <a:r>
              <a:rPr lang="tr-TR" altLang="en-US" dirty="0"/>
              <a:t>Eğitim-Öğretim ve Sanat ile ilgili Sergiler</a:t>
            </a:r>
          </a:p>
          <a:p>
            <a:r>
              <a:rPr lang="tr-TR" altLang="en-US" dirty="0"/>
              <a:t>Sosyal Sorumluluk Projesi adı altında Kermes, Köy ziyaretleri vs.</a:t>
            </a:r>
          </a:p>
          <a:p>
            <a:r>
              <a:rPr lang="tr-TR" altLang="en-US" dirty="0"/>
              <a:t>İlahiyat Mikrofon</a:t>
            </a:r>
          </a:p>
          <a:p>
            <a:endParaRPr lang="tr-TR" altLang="en-US"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p:cNvSpPr txBox="1"/>
          <p:nvPr/>
        </p:nvSpPr>
        <p:spPr>
          <a:xfrm>
            <a:off x="1763713" y="2211388"/>
            <a:ext cx="9372600" cy="1801813"/>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fontAlgn="auto"/>
            <a:r>
              <a:rPr lang="tr-TR" sz="6600" strike="noStrike" noProof="1"/>
              <a:t>İDARİ PERSONEL</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nvGraphicFramePr>
        <p:xfrm>
          <a:off x="1652588" y="1104900"/>
          <a:ext cx="7027810" cy="4394583"/>
        </p:xfrm>
        <a:graphic>
          <a:graphicData uri="http://schemas.openxmlformats.org/drawingml/2006/table">
            <a:tbl>
              <a:tblPr firstRow="1" firstCol="1" bandRow="1">
                <a:tableStyleId>{9DCAF9ED-07DC-4A11-8D7F-57B35C25682E}</a:tableStyleId>
              </a:tblPr>
              <a:tblGrid>
                <a:gridCol w="3243605">
                  <a:extLst>
                    <a:ext uri="{9D8B030D-6E8A-4147-A177-3AD203B41FA5}">
                      <a16:colId xmlns:a16="http://schemas.microsoft.com/office/drawing/2014/main" val="20000"/>
                    </a:ext>
                  </a:extLst>
                </a:gridCol>
                <a:gridCol w="3784205">
                  <a:extLst>
                    <a:ext uri="{9D8B030D-6E8A-4147-A177-3AD203B41FA5}">
                      <a16:colId xmlns:a16="http://schemas.microsoft.com/office/drawing/2014/main" val="20001"/>
                    </a:ext>
                  </a:extLst>
                </a:gridCol>
              </a:tblGrid>
              <a:tr h="488287">
                <a:tc>
                  <a:txBody>
                    <a:bodyPr/>
                    <a:lstStyle/>
                    <a:p>
                      <a:pPr>
                        <a:lnSpc>
                          <a:spcPct val="115000"/>
                        </a:lnSpc>
                        <a:spcAft>
                          <a:spcPts val="0"/>
                        </a:spcAft>
                      </a:pPr>
                      <a:r>
                        <a:rPr lang="tr-TR" sz="1800" dirty="0">
                          <a:effectLst/>
                          <a:latin typeface="Calibri" panose="020F0502020204030204" charset="0"/>
                          <a:ea typeface="Times New Roman" panose="02020603050405020304" charset="0"/>
                          <a:cs typeface="Calibri" panose="020F0502020204030204" charset="0"/>
                        </a:rPr>
                        <a:t>İdari Görev</a:t>
                      </a:r>
                    </a:p>
                  </a:txBody>
                  <a:tcPr marL="44450" marR="44450" marT="0" marB="0" anchor="ctr"/>
                </a:tc>
                <a:tc>
                  <a:txBody>
                    <a:bodyPr/>
                    <a:lstStyle/>
                    <a:p>
                      <a:pPr algn="ctr">
                        <a:lnSpc>
                          <a:spcPct val="115000"/>
                        </a:lnSpc>
                        <a:spcAft>
                          <a:spcPts val="0"/>
                        </a:spcAft>
                      </a:pPr>
                      <a:r>
                        <a:rPr lang="tr-TR" sz="1800" dirty="0">
                          <a:effectLst/>
                          <a:latin typeface="Calibri" panose="020F0502020204030204" charset="0"/>
                          <a:ea typeface="Times New Roman" panose="02020603050405020304" charset="0"/>
                          <a:cs typeface="Calibri" panose="020F0502020204030204" charset="0"/>
                        </a:rPr>
                        <a:t>Sayı</a:t>
                      </a:r>
                    </a:p>
                  </a:txBody>
                  <a:tcPr marL="44450" marR="44450" marT="0" marB="0" anchor="ctr"/>
                </a:tc>
                <a:extLst>
                  <a:ext uri="{0D108BD9-81ED-4DB2-BD59-A6C34878D82A}">
                    <a16:rowId xmlns:a16="http://schemas.microsoft.com/office/drawing/2014/main" val="10000"/>
                  </a:ext>
                </a:extLst>
              </a:tr>
              <a:tr h="488287">
                <a:tc>
                  <a:txBody>
                    <a:bodyPr/>
                    <a:lstStyle/>
                    <a:p>
                      <a:pPr algn="l">
                        <a:lnSpc>
                          <a:spcPct val="115000"/>
                        </a:lnSpc>
                        <a:spcAft>
                          <a:spcPts val="0"/>
                        </a:spcAft>
                      </a:pPr>
                      <a:r>
                        <a:rPr lang="tr-TR" sz="2000" b="0" dirty="0">
                          <a:latin typeface="Calibri" panose="020F0502020204030204" charset="0"/>
                          <a:ea typeface="Times New Roman" panose="02020603050405020304"/>
                          <a:cs typeface="Calibri" panose="020F0502020204030204" charset="0"/>
                        </a:rPr>
                        <a:t>Fakülte Sekreteri</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1</a:t>
                      </a:r>
                    </a:p>
                  </a:txBody>
                  <a:tcPr marL="68580" marR="68580" marT="0" marB="0" anchor="ctr"/>
                </a:tc>
                <a:extLst>
                  <a:ext uri="{0D108BD9-81ED-4DB2-BD59-A6C34878D82A}">
                    <a16:rowId xmlns:a16="http://schemas.microsoft.com/office/drawing/2014/main" val="10001"/>
                  </a:ext>
                </a:extLst>
              </a:tr>
              <a:tr h="488287">
                <a:tc>
                  <a:txBody>
                    <a:bodyPr/>
                    <a:lstStyle/>
                    <a:p>
                      <a:pPr algn="l">
                        <a:lnSpc>
                          <a:spcPct val="115000"/>
                        </a:lnSpc>
                        <a:spcAft>
                          <a:spcPts val="0"/>
                        </a:spcAft>
                      </a:pPr>
                      <a:r>
                        <a:rPr lang="tr-TR" sz="2000" b="0" dirty="0">
                          <a:latin typeface="Calibri" panose="020F0502020204030204" charset="0"/>
                          <a:ea typeface="Times New Roman" panose="02020603050405020304"/>
                          <a:cs typeface="Calibri" panose="020F0502020204030204" charset="0"/>
                        </a:rPr>
                        <a:t>Şef (Taşınır Kontrol Yetkilisi)</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1</a:t>
                      </a:r>
                    </a:p>
                  </a:txBody>
                  <a:tcPr marL="68580" marR="68580" marT="0" marB="0" anchor="ctr"/>
                </a:tc>
                <a:extLst>
                  <a:ext uri="{0D108BD9-81ED-4DB2-BD59-A6C34878D82A}">
                    <a16:rowId xmlns:a16="http://schemas.microsoft.com/office/drawing/2014/main" val="10002"/>
                  </a:ext>
                </a:extLst>
              </a:tr>
              <a:tr h="488287">
                <a:tc>
                  <a:txBody>
                    <a:bodyPr/>
                    <a:lstStyle/>
                    <a:p>
                      <a:pPr algn="l">
                        <a:lnSpc>
                          <a:spcPct val="115000"/>
                        </a:lnSpc>
                        <a:spcAft>
                          <a:spcPts val="0"/>
                        </a:spcAft>
                      </a:pPr>
                      <a:r>
                        <a:rPr lang="tr-TR" sz="2000" b="0" dirty="0">
                          <a:latin typeface="Calibri" panose="020F0502020204030204" charset="0"/>
                          <a:ea typeface="Times New Roman" panose="02020603050405020304"/>
                          <a:cs typeface="Calibri" panose="020F0502020204030204" charset="0"/>
                        </a:rPr>
                        <a:t>Dekanlık Sekreterliği</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0</a:t>
                      </a:r>
                    </a:p>
                  </a:txBody>
                  <a:tcPr marL="68580" marR="68580" marT="0" marB="0" anchor="ctr"/>
                </a:tc>
                <a:extLst>
                  <a:ext uri="{0D108BD9-81ED-4DB2-BD59-A6C34878D82A}">
                    <a16:rowId xmlns:a16="http://schemas.microsoft.com/office/drawing/2014/main" val="10003"/>
                  </a:ext>
                </a:extLst>
              </a:tr>
              <a:tr h="488287">
                <a:tc>
                  <a:txBody>
                    <a:bodyPr/>
                    <a:lstStyle/>
                    <a:p>
                      <a:pPr marL="0" marR="0" indent="0" algn="l" defTabSz="914400" rtl="0" eaLnBrk="1" fontAlgn="auto" latinLnBrk="1" hangingPunct="1">
                        <a:lnSpc>
                          <a:spcPct val="115000"/>
                        </a:lnSpc>
                        <a:spcBef>
                          <a:spcPts val="0"/>
                        </a:spcBef>
                        <a:spcAft>
                          <a:spcPts val="0"/>
                        </a:spcAft>
                        <a:buClrTx/>
                        <a:buSzTx/>
                        <a:buFontTx/>
                        <a:buNone/>
                        <a:defRPr/>
                      </a:pPr>
                      <a:r>
                        <a:rPr lang="tr-TR" sz="2000" b="0" dirty="0">
                          <a:latin typeface="Calibri" panose="020F0502020204030204" charset="0"/>
                          <a:ea typeface="Times New Roman" panose="02020603050405020304"/>
                          <a:cs typeface="Calibri" panose="020F0502020204030204" charset="0"/>
                        </a:rPr>
                        <a:t>Yazı İşleri</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1</a:t>
                      </a:r>
                    </a:p>
                  </a:txBody>
                  <a:tcPr marL="68580" marR="68580" marT="0" marB="0" anchor="ctr"/>
                </a:tc>
                <a:extLst>
                  <a:ext uri="{0D108BD9-81ED-4DB2-BD59-A6C34878D82A}">
                    <a16:rowId xmlns:a16="http://schemas.microsoft.com/office/drawing/2014/main" val="10004"/>
                  </a:ext>
                </a:extLst>
              </a:tr>
              <a:tr h="488287">
                <a:tc>
                  <a:txBody>
                    <a:bodyPr/>
                    <a:lstStyle/>
                    <a:p>
                      <a:pPr marL="0" marR="0" indent="0" algn="l" defTabSz="914400" rtl="0" eaLnBrk="1" fontAlgn="auto" latinLnBrk="1" hangingPunct="1">
                        <a:lnSpc>
                          <a:spcPct val="115000"/>
                        </a:lnSpc>
                        <a:spcBef>
                          <a:spcPts val="0"/>
                        </a:spcBef>
                        <a:spcAft>
                          <a:spcPts val="0"/>
                        </a:spcAft>
                        <a:buClrTx/>
                        <a:buSzTx/>
                        <a:buFontTx/>
                        <a:buNone/>
                        <a:defRPr/>
                      </a:pPr>
                      <a:r>
                        <a:rPr lang="tr-TR" sz="2000" b="0" dirty="0">
                          <a:latin typeface="Calibri" panose="020F0502020204030204" charset="0"/>
                          <a:ea typeface="Times New Roman" panose="02020603050405020304"/>
                          <a:cs typeface="Calibri" panose="020F0502020204030204" charset="0"/>
                        </a:rPr>
                        <a:t>Teknik Personel</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0</a:t>
                      </a:r>
                    </a:p>
                  </a:txBody>
                  <a:tcPr marL="68580" marR="68580" marT="0" marB="0" anchor="ctr"/>
                </a:tc>
                <a:extLst>
                  <a:ext uri="{0D108BD9-81ED-4DB2-BD59-A6C34878D82A}">
                    <a16:rowId xmlns:a16="http://schemas.microsoft.com/office/drawing/2014/main" val="10005"/>
                  </a:ext>
                </a:extLst>
              </a:tr>
              <a:tr h="488287">
                <a:tc>
                  <a:txBody>
                    <a:bodyPr/>
                    <a:lstStyle/>
                    <a:p>
                      <a:pPr marL="0" marR="0" indent="0" algn="l" defTabSz="914400" rtl="0" eaLnBrk="1" fontAlgn="auto" latinLnBrk="1" hangingPunct="1">
                        <a:lnSpc>
                          <a:spcPct val="115000"/>
                        </a:lnSpc>
                        <a:spcBef>
                          <a:spcPts val="0"/>
                        </a:spcBef>
                        <a:spcAft>
                          <a:spcPts val="0"/>
                        </a:spcAft>
                        <a:buClrTx/>
                        <a:buSzTx/>
                        <a:buFontTx/>
                        <a:buNone/>
                        <a:defRPr/>
                      </a:pPr>
                      <a:r>
                        <a:rPr lang="tr-TR" sz="2000" b="0" dirty="0">
                          <a:latin typeface="Calibri" panose="020F0502020204030204" charset="0"/>
                          <a:ea typeface="Times New Roman" panose="02020603050405020304"/>
                          <a:cs typeface="Calibri" panose="020F0502020204030204" charset="0"/>
                        </a:rPr>
                        <a:t>Öğrenci İşleri</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2</a:t>
                      </a:r>
                    </a:p>
                  </a:txBody>
                  <a:tcPr marL="68580" marR="68580" marT="0" marB="0" anchor="ctr"/>
                </a:tc>
                <a:extLst>
                  <a:ext uri="{0D108BD9-81ED-4DB2-BD59-A6C34878D82A}">
                    <a16:rowId xmlns:a16="http://schemas.microsoft.com/office/drawing/2014/main" val="10006"/>
                  </a:ext>
                </a:extLst>
              </a:tr>
              <a:tr h="488287">
                <a:tc>
                  <a:txBody>
                    <a:bodyPr/>
                    <a:lstStyle/>
                    <a:p>
                      <a:pPr algn="l">
                        <a:lnSpc>
                          <a:spcPct val="115000"/>
                        </a:lnSpc>
                        <a:spcAft>
                          <a:spcPts val="0"/>
                        </a:spcAft>
                      </a:pPr>
                      <a:r>
                        <a:rPr lang="tr-TR" sz="2000" b="0" dirty="0">
                          <a:latin typeface="Calibri" panose="020F0502020204030204" charset="0"/>
                          <a:ea typeface="Times New Roman" panose="02020603050405020304"/>
                          <a:cs typeface="Calibri" panose="020F0502020204030204" charset="0"/>
                        </a:rPr>
                        <a:t>Mutemetlik</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1</a:t>
                      </a:r>
                    </a:p>
                  </a:txBody>
                  <a:tcPr marL="68580" marR="68580" marT="0" marB="0" anchor="ctr"/>
                </a:tc>
                <a:extLst>
                  <a:ext uri="{0D108BD9-81ED-4DB2-BD59-A6C34878D82A}">
                    <a16:rowId xmlns:a16="http://schemas.microsoft.com/office/drawing/2014/main" val="10007"/>
                  </a:ext>
                </a:extLst>
              </a:tr>
              <a:tr h="488287">
                <a:tc>
                  <a:txBody>
                    <a:bodyPr/>
                    <a:lstStyle/>
                    <a:p>
                      <a:pPr algn="l">
                        <a:lnSpc>
                          <a:spcPct val="115000"/>
                        </a:lnSpc>
                        <a:spcAft>
                          <a:spcPts val="0"/>
                        </a:spcAft>
                      </a:pPr>
                      <a:r>
                        <a:rPr lang="tr-TR" sz="2000" b="0" dirty="0">
                          <a:latin typeface="Calibri" panose="020F0502020204030204" charset="0"/>
                          <a:ea typeface="Times New Roman" panose="02020603050405020304"/>
                          <a:cs typeface="Calibri" panose="020F0502020204030204" charset="0"/>
                        </a:rPr>
                        <a:t>Yardımcı Hizmetli</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2</a:t>
                      </a:r>
                    </a:p>
                  </a:txBody>
                  <a:tcPr marL="68580" marR="68580" marT="0" marB="0" anchor="ctr"/>
                </a:tc>
                <a:extLst>
                  <a:ext uri="{0D108BD9-81ED-4DB2-BD59-A6C34878D82A}">
                    <a16:rowId xmlns:a16="http://schemas.microsoft.com/office/drawing/2014/main" val="10008"/>
                  </a:ext>
                </a:extLst>
              </a:tr>
            </a:tbl>
          </a:graphicData>
        </a:graphic>
      </p:graphicFrame>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İçerik Yer Tutucusu 5"/>
          <p:cNvPicPr>
            <a:picLocks noGrp="1" noChangeAspect="1"/>
          </p:cNvPicPr>
          <p:nvPr>
            <p:ph idx="1" hasCustomPrompt="1"/>
          </p:nvPr>
        </p:nvPicPr>
        <p:blipFill>
          <a:blip r:embed="rId2"/>
          <a:stretch>
            <a:fillRect/>
          </a:stretch>
        </p:blipFill>
        <p:spPr>
          <a:xfrm>
            <a:off x="858982" y="1063770"/>
            <a:ext cx="6271491" cy="4967575"/>
          </a:xfrm>
          <a:ln/>
        </p:spPr>
      </p:pic>
      <p:pic>
        <p:nvPicPr>
          <p:cNvPr id="39939" name="Resim 1"/>
          <p:cNvPicPr>
            <a:picLocks noChangeAspect="1"/>
          </p:cNvPicPr>
          <p:nvPr/>
        </p:nvPicPr>
        <p:blipFill>
          <a:blip r:embed="rId3"/>
          <a:stretch>
            <a:fillRect/>
          </a:stretch>
        </p:blipFill>
        <p:spPr>
          <a:xfrm>
            <a:off x="1291503" y="1445346"/>
            <a:ext cx="5663479" cy="1306172"/>
          </a:xfrm>
          <a:prstGeom prst="rect">
            <a:avLst/>
          </a:prstGeom>
          <a:noFill/>
          <a:ln w="9525">
            <a:noFill/>
          </a:ln>
        </p:spPr>
      </p:pic>
      <p:pic>
        <p:nvPicPr>
          <p:cNvPr id="3" name="Resim 2">
            <a:extLst>
              <a:ext uri="{FF2B5EF4-FFF2-40B4-BE49-F238E27FC236}">
                <a16:creationId xmlns:a16="http://schemas.microsoft.com/office/drawing/2014/main" id="{C8BEA12F-9D04-40D4-85CA-A1B2BC07632B}"/>
              </a:ext>
            </a:extLst>
          </p:cNvPr>
          <p:cNvPicPr>
            <a:picLocks noChangeAspect="1"/>
          </p:cNvPicPr>
          <p:nvPr/>
        </p:nvPicPr>
        <p:blipFill>
          <a:blip r:embed="rId4"/>
          <a:stretch>
            <a:fillRect/>
          </a:stretch>
        </p:blipFill>
        <p:spPr>
          <a:xfrm>
            <a:off x="7232074" y="1445346"/>
            <a:ext cx="1707825" cy="2230727"/>
          </a:xfrm>
          <a:prstGeom prst="rect">
            <a:avLst/>
          </a:prstGeom>
        </p:spPr>
      </p:pic>
      <p:pic>
        <p:nvPicPr>
          <p:cNvPr id="5" name="Resim 4">
            <a:extLst>
              <a:ext uri="{FF2B5EF4-FFF2-40B4-BE49-F238E27FC236}">
                <a16:creationId xmlns:a16="http://schemas.microsoft.com/office/drawing/2014/main" id="{D0C306D6-AF94-43F8-87B0-1BFD3548B6FC}"/>
              </a:ext>
            </a:extLst>
          </p:cNvPr>
          <p:cNvPicPr>
            <a:picLocks noChangeAspect="1"/>
          </p:cNvPicPr>
          <p:nvPr/>
        </p:nvPicPr>
        <p:blipFill>
          <a:blip r:embed="rId5"/>
          <a:stretch>
            <a:fillRect/>
          </a:stretch>
        </p:blipFill>
        <p:spPr>
          <a:xfrm>
            <a:off x="7232074" y="3836119"/>
            <a:ext cx="1891404" cy="2195225"/>
          </a:xfrm>
          <a:prstGeom prst="rect">
            <a:avLst/>
          </a:prstGeom>
        </p:spPr>
      </p:pic>
      <p:pic>
        <p:nvPicPr>
          <p:cNvPr id="7" name="Resim 6">
            <a:extLst>
              <a:ext uri="{FF2B5EF4-FFF2-40B4-BE49-F238E27FC236}">
                <a16:creationId xmlns:a16="http://schemas.microsoft.com/office/drawing/2014/main" id="{497CAE87-3DF4-46F8-8FFF-97461ECCAEB5}"/>
              </a:ext>
            </a:extLst>
          </p:cNvPr>
          <p:cNvPicPr>
            <a:picLocks noChangeAspect="1"/>
          </p:cNvPicPr>
          <p:nvPr/>
        </p:nvPicPr>
        <p:blipFill>
          <a:blip r:embed="rId6"/>
          <a:stretch>
            <a:fillRect/>
          </a:stretch>
        </p:blipFill>
        <p:spPr>
          <a:xfrm>
            <a:off x="7576942" y="3932095"/>
            <a:ext cx="1201667" cy="1319222"/>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van 1"/>
          <p:cNvSpPr txBox="1"/>
          <p:nvPr/>
        </p:nvSpPr>
        <p:spPr>
          <a:xfrm>
            <a:off x="1712913" y="2244725"/>
            <a:ext cx="9372600" cy="1800225"/>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fontAlgn="auto"/>
            <a:r>
              <a:rPr lang="tr-TR" sz="6600" strike="noStrike" noProof="1"/>
              <a:t>İDARİ KISIM FİZİKİ YAPI </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Başlık 1"/>
          <p:cNvSpPr>
            <a:spLocks noGrp="1"/>
          </p:cNvSpPr>
          <p:nvPr>
            <p:ph type="title" hasCustomPrompt="1"/>
          </p:nvPr>
        </p:nvSpPr>
        <p:spPr>
          <a:ln/>
        </p:spPr>
        <p:txBody>
          <a:bodyPr vert="horz" lIns="91440" tIns="45720" rIns="91440" bIns="45720" anchor="ctr" anchorCtr="0"/>
          <a:lstStyle/>
          <a:p>
            <a:endParaRPr lang="tr-TR" altLang="en-US"/>
          </a:p>
        </p:txBody>
      </p:sp>
      <p:graphicFrame>
        <p:nvGraphicFramePr>
          <p:cNvPr id="4" name="İçerik Yer Tutucusu 3"/>
          <p:cNvGraphicFramePr>
            <a:graphicFrameLocks noGrp="1"/>
          </p:cNvGraphicFramePr>
          <p:nvPr>
            <p:ph idx="1"/>
          </p:nvPr>
        </p:nvGraphicFramePr>
        <p:xfrm>
          <a:off x="0" y="0"/>
          <a:ext cx="12192000" cy="6906457"/>
        </p:xfrm>
        <a:graphic>
          <a:graphicData uri="http://schemas.openxmlformats.org/drawingml/2006/table">
            <a:tbl>
              <a:tblPr firstRow="1" bandRow="1">
                <a:tableStyleId>{EB9631B5-78F2-41C9-869B-9F39066F8104}</a:tableStyleId>
              </a:tblPr>
              <a:tblGrid>
                <a:gridCol w="9677384">
                  <a:extLst>
                    <a:ext uri="{9D8B030D-6E8A-4147-A177-3AD203B41FA5}">
                      <a16:colId xmlns:a16="http://schemas.microsoft.com/office/drawing/2014/main" val="20000"/>
                    </a:ext>
                  </a:extLst>
                </a:gridCol>
                <a:gridCol w="2514616">
                  <a:extLst>
                    <a:ext uri="{9D8B030D-6E8A-4147-A177-3AD203B41FA5}">
                      <a16:colId xmlns:a16="http://schemas.microsoft.com/office/drawing/2014/main" val="20001"/>
                    </a:ext>
                  </a:extLst>
                </a:gridCol>
              </a:tblGrid>
              <a:tr h="652583">
                <a:tc gridSpan="2">
                  <a:txBody>
                    <a:bodyPr/>
                    <a:lstStyle/>
                    <a:p>
                      <a:pPr algn="ctr"/>
                      <a:r>
                        <a:rPr lang="tr-TR" sz="2000" b="1" dirty="0"/>
                        <a:t>İDARİ</a:t>
                      </a:r>
                      <a:r>
                        <a:rPr lang="tr-TR" sz="2000" b="1" baseline="0" dirty="0"/>
                        <a:t> KISIM</a:t>
                      </a:r>
                      <a:endParaRPr lang="tr-TR" sz="2000" b="1" dirty="0"/>
                    </a:p>
                  </a:txBody>
                  <a:tcPr>
                    <a:lnB w="12700" cap="flat" cmpd="sng" algn="ctr">
                      <a:solidFill>
                        <a:schemeClr val="tx1"/>
                      </a:solidFill>
                      <a:prstDash val="solid"/>
                      <a:round/>
                      <a:headEnd type="none" w="med" len="med"/>
                      <a:tailEnd type="none" w="med" len="med"/>
                    </a:lnB>
                  </a:tcPr>
                </a:tc>
                <a:tc hMerge="1">
                  <a:txBody>
                    <a:bodyPr/>
                    <a:lstStyle/>
                    <a:p>
                      <a:endParaRPr lang="tr-TR"/>
                    </a:p>
                  </a:txBody>
                  <a:tcPr/>
                </a:tc>
                <a:extLst>
                  <a:ext uri="{0D108BD9-81ED-4DB2-BD59-A6C34878D82A}">
                    <a16:rowId xmlns:a16="http://schemas.microsoft.com/office/drawing/2014/main" val="10000"/>
                  </a:ext>
                </a:extLst>
              </a:tr>
              <a:tr h="652583">
                <a:tc>
                  <a:txBody>
                    <a:bodyPr/>
                    <a:lstStyle/>
                    <a:p>
                      <a:r>
                        <a:rPr lang="tr-TR" sz="2000" b="1" dirty="0"/>
                        <a:t>Konferans</a:t>
                      </a:r>
                      <a:r>
                        <a:rPr lang="tr-TR" sz="2000" b="1" baseline="0" dirty="0"/>
                        <a:t> Salonu</a:t>
                      </a:r>
                      <a:endParaRPr lang="tr-TR" sz="2000" b="1"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r>
                        <a:rPr lang="tr-TR" sz="2000" b="1" dirty="0"/>
                        <a:t>478 Oturma Kapasiteli</a:t>
                      </a: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1"/>
                  </a:ext>
                </a:extLst>
              </a:tr>
              <a:tr h="652583">
                <a:tc>
                  <a:txBody>
                    <a:bodyPr/>
                    <a:lstStyle/>
                    <a:p>
                      <a:r>
                        <a:rPr lang="tr-TR" sz="2000" b="1" dirty="0"/>
                        <a:t>Yönetim Kurulu Toplantı Odası</a:t>
                      </a:r>
                    </a:p>
                  </a:txBody>
                  <a:tcPr>
                    <a:lnR w="12700" cap="flat" cmpd="sng" algn="ctr">
                      <a:solidFill>
                        <a:schemeClr val="tx1"/>
                      </a:solidFill>
                      <a:prstDash val="solid"/>
                      <a:round/>
                      <a:headEnd type="none" w="med" len="med"/>
                      <a:tailEnd type="none" w="med" len="med"/>
                    </a:lnR>
                  </a:tcPr>
                </a:tc>
                <a:tc>
                  <a:txBody>
                    <a:bodyPr/>
                    <a:lstStyle/>
                    <a:p>
                      <a:r>
                        <a:rPr lang="tr-TR" sz="2000" b="1" dirty="0"/>
                        <a:t>1</a:t>
                      </a:r>
                      <a:r>
                        <a:rPr lang="tr-TR" sz="2000" b="1" baseline="0" dirty="0"/>
                        <a:t> Adet</a:t>
                      </a:r>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2"/>
                  </a:ext>
                </a:extLst>
              </a:tr>
              <a:tr h="652583">
                <a:tc>
                  <a:txBody>
                    <a:bodyPr/>
                    <a:lstStyle/>
                    <a:p>
                      <a:r>
                        <a:rPr lang="tr-TR" sz="2000" b="1" dirty="0"/>
                        <a:t>Dekan Odası</a:t>
                      </a:r>
                    </a:p>
                  </a:txBody>
                  <a:tcPr>
                    <a:lnR w="12700" cap="flat" cmpd="sng" algn="ctr">
                      <a:solidFill>
                        <a:schemeClr val="tx1"/>
                      </a:solidFill>
                      <a:prstDash val="solid"/>
                      <a:round/>
                      <a:headEnd type="none" w="med" len="med"/>
                      <a:tailEnd type="none" w="med" len="med"/>
                    </a:lnR>
                  </a:tcPr>
                </a:tc>
                <a:tc>
                  <a:txBody>
                    <a:bodyPr/>
                    <a:lstStyle/>
                    <a:p>
                      <a:r>
                        <a:rPr lang="tr-TR" sz="2000" b="1" dirty="0"/>
                        <a:t>1 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3"/>
                  </a:ext>
                </a:extLst>
              </a:tr>
              <a:tr h="652583">
                <a:tc>
                  <a:txBody>
                    <a:bodyPr/>
                    <a:lstStyle/>
                    <a:p>
                      <a:r>
                        <a:rPr lang="tr-TR" sz="2000" b="1" dirty="0"/>
                        <a:t>Dekan Yardımcıları</a:t>
                      </a:r>
                      <a:r>
                        <a:rPr lang="tr-TR" sz="2000" b="1" baseline="0" dirty="0"/>
                        <a:t> Odası</a:t>
                      </a:r>
                      <a:endParaRPr lang="tr-TR" sz="2000" b="1" dirty="0"/>
                    </a:p>
                  </a:txBody>
                  <a:tcPr>
                    <a:lnR w="12700" cap="flat" cmpd="sng" algn="ctr">
                      <a:solidFill>
                        <a:schemeClr val="tx1"/>
                      </a:solidFill>
                      <a:prstDash val="solid"/>
                      <a:round/>
                      <a:headEnd type="none" w="med" len="med"/>
                      <a:tailEnd type="none" w="med" len="med"/>
                    </a:lnR>
                  </a:tcPr>
                </a:tc>
                <a:tc>
                  <a:txBody>
                    <a:bodyPr/>
                    <a:lstStyle/>
                    <a:p>
                      <a:r>
                        <a:rPr lang="tr-TR" sz="2000" b="1" dirty="0"/>
                        <a:t>2 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4"/>
                  </a:ext>
                </a:extLst>
              </a:tr>
              <a:tr h="652583">
                <a:tc>
                  <a:txBody>
                    <a:bodyPr/>
                    <a:lstStyle/>
                    <a:p>
                      <a:r>
                        <a:rPr lang="tr-TR" sz="2000" b="1" dirty="0"/>
                        <a:t>İdari Personel Odaları</a:t>
                      </a:r>
                    </a:p>
                  </a:txBody>
                  <a:tcPr>
                    <a:lnR w="12700" cap="flat" cmpd="sng" algn="ctr">
                      <a:solidFill>
                        <a:schemeClr val="tx1"/>
                      </a:solidFill>
                      <a:prstDash val="solid"/>
                      <a:round/>
                      <a:headEnd type="none" w="med" len="med"/>
                      <a:tailEnd type="none" w="med" len="med"/>
                    </a:lnR>
                  </a:tcPr>
                </a:tc>
                <a:tc>
                  <a:txBody>
                    <a:bodyPr/>
                    <a:lstStyle/>
                    <a:p>
                      <a:r>
                        <a:rPr lang="tr-TR" sz="2000" b="1" dirty="0"/>
                        <a:t>10 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5"/>
                  </a:ext>
                </a:extLst>
              </a:tr>
              <a:tr h="652583">
                <a:tc>
                  <a:txBody>
                    <a:bodyPr/>
                    <a:lstStyle/>
                    <a:p>
                      <a:r>
                        <a:rPr lang="tr-TR" sz="2000" b="1" dirty="0"/>
                        <a:t>Çay Ocağı </a:t>
                      </a:r>
                    </a:p>
                  </a:txBody>
                  <a:tcPr>
                    <a:lnR w="12700" cap="flat" cmpd="sng" algn="ctr">
                      <a:solidFill>
                        <a:schemeClr val="tx1"/>
                      </a:solidFill>
                      <a:prstDash val="solid"/>
                      <a:round/>
                      <a:headEnd type="none" w="med" len="med"/>
                      <a:tailEnd type="none" w="med" len="med"/>
                    </a:lnR>
                  </a:tcPr>
                </a:tc>
                <a:tc>
                  <a:txBody>
                    <a:bodyPr/>
                    <a:lstStyle/>
                    <a:p>
                      <a:r>
                        <a:rPr lang="tr-TR" sz="2000" b="1" dirty="0"/>
                        <a:t>1</a:t>
                      </a:r>
                      <a:r>
                        <a:rPr lang="tr-TR" sz="2000" b="1" baseline="0" dirty="0"/>
                        <a:t> </a:t>
                      </a:r>
                      <a:r>
                        <a:rPr lang="tr-TR" sz="2000" b="1" dirty="0"/>
                        <a:t>Adet</a:t>
                      </a:r>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6"/>
                  </a:ext>
                </a:extLst>
              </a:tr>
              <a:tr h="652583">
                <a:tc>
                  <a:txBody>
                    <a:bodyPr/>
                    <a:lstStyle/>
                    <a:p>
                      <a:endParaRPr lang="tr-TR" sz="2000" b="1" dirty="0"/>
                    </a:p>
                  </a:txBody>
                  <a:tcPr>
                    <a:lnR w="12700" cap="flat" cmpd="sng" algn="ctr">
                      <a:solidFill>
                        <a:schemeClr val="tx1"/>
                      </a:solidFill>
                      <a:prstDash val="solid"/>
                      <a:round/>
                      <a:headEnd type="none" w="med" len="med"/>
                      <a:tailEnd type="none" w="med" len="med"/>
                    </a:lnR>
                  </a:tcPr>
                </a:tc>
                <a:tc>
                  <a:txBody>
                    <a:bodyPr/>
                    <a:lstStyle/>
                    <a:p>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7"/>
                  </a:ext>
                </a:extLst>
              </a:tr>
              <a:tr h="984753">
                <a:tc>
                  <a:txBody>
                    <a:bodyPr/>
                    <a:lstStyle/>
                    <a:p>
                      <a:endParaRPr lang="tr-TR" sz="2000" b="1" dirty="0"/>
                    </a:p>
                  </a:txBody>
                  <a:tcPr>
                    <a:lnR w="12700" cap="flat" cmpd="sng" algn="ctr">
                      <a:solidFill>
                        <a:schemeClr val="tx1"/>
                      </a:solidFill>
                      <a:prstDash val="solid"/>
                      <a:round/>
                      <a:headEnd type="none" w="med" len="med"/>
                      <a:tailEnd type="none" w="med" len="med"/>
                    </a:lnR>
                  </a:tcPr>
                </a:tc>
                <a:tc>
                  <a:txBody>
                    <a:bodyPr/>
                    <a:lstStyle/>
                    <a:p>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8"/>
                  </a:ext>
                </a:extLst>
              </a:tr>
              <a:tr h="652583">
                <a:tc>
                  <a:txBody>
                    <a:bodyPr/>
                    <a:lstStyle/>
                    <a:p>
                      <a:endParaRPr lang="tr-TR" sz="2000" b="1" dirty="0"/>
                    </a:p>
                  </a:txBody>
                  <a:tcPr>
                    <a:lnR w="12700" cap="flat" cmpd="sng" algn="ctr">
                      <a:solidFill>
                        <a:schemeClr val="tx1"/>
                      </a:solidFill>
                      <a:prstDash val="solid"/>
                      <a:round/>
                      <a:headEnd type="none" w="med" len="med"/>
                      <a:tailEnd type="none" w="med" len="med"/>
                    </a:lnR>
                  </a:tcPr>
                </a:tc>
                <a:tc>
                  <a:txBody>
                    <a:bodyPr/>
                    <a:lstStyle/>
                    <a:p>
                      <a:endParaRPr lang="tr-TR" sz="2000" b="1" dirty="0"/>
                    </a:p>
                  </a:txBody>
                  <a:tcPr>
                    <a:lnL w="12700" cap="flat" cmpd="sng" algn="ctr">
                      <a:solidFill>
                        <a:schemeClr val="tx1"/>
                      </a:solidFill>
                      <a:prstDash val="solid"/>
                      <a:round/>
                      <a:headEnd type="none" w="med" len="med"/>
                      <a:tailEnd type="none" w="med" len="med"/>
                    </a:lnL>
                  </a:tcPr>
                </a:tc>
                <a:extLst>
                  <a:ext uri="{0D108BD9-81ED-4DB2-BD59-A6C34878D82A}">
                    <a16:rowId xmlns:a16="http://schemas.microsoft.com/office/drawing/2014/main" val="10009"/>
                  </a:ext>
                </a:extLst>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p:cNvSpPr txBox="1"/>
          <p:nvPr/>
        </p:nvSpPr>
        <p:spPr>
          <a:xfrm>
            <a:off x="1763713" y="2211388"/>
            <a:ext cx="9372600" cy="1801813"/>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fontAlgn="auto"/>
            <a:r>
              <a:rPr lang="tr-TR" sz="6600" strike="noStrike" noProof="1"/>
              <a:t>MALİ DURUM </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Unvan 1"/>
          <p:cNvSpPr>
            <a:spLocks noGrp="1"/>
          </p:cNvSpPr>
          <p:nvPr>
            <p:ph type="title" hasCustomPrompt="1"/>
          </p:nvPr>
        </p:nvSpPr>
        <p:spPr>
          <a:ln/>
        </p:spPr>
        <p:txBody>
          <a:bodyPr vert="horz" lIns="91440" tIns="45720" rIns="91440" bIns="45720" anchor="ctr" anchorCtr="0"/>
          <a:lstStyle/>
          <a:p>
            <a:endParaRPr lang="tr-TR" altLang="en-US"/>
          </a:p>
        </p:txBody>
      </p:sp>
      <p:sp>
        <p:nvSpPr>
          <p:cNvPr id="44034" name="İçerik Yer Tutucusu 2"/>
          <p:cNvSpPr>
            <a:spLocks noGrp="1"/>
          </p:cNvSpPr>
          <p:nvPr>
            <p:ph idx="1" hasCustomPrompt="1"/>
          </p:nvPr>
        </p:nvSpPr>
        <p:spPr>
          <a:ln/>
        </p:spPr>
        <p:txBody>
          <a:bodyPr vert="horz" lIns="91440" tIns="45720" rIns="91440" bIns="45720" anchor="t" anchorCtr="0"/>
          <a:lstStyle/>
          <a:p>
            <a:endParaRPr lang="tr-TR" altLang="en-US"/>
          </a:p>
        </p:txBody>
      </p:sp>
      <p:graphicFrame>
        <p:nvGraphicFramePr>
          <p:cNvPr id="5" name="Tablo 4"/>
          <p:cNvGraphicFramePr>
            <a:graphicFrameLocks noGrp="1"/>
          </p:cNvGraphicFramePr>
          <p:nvPr/>
        </p:nvGraphicFramePr>
        <p:xfrm>
          <a:off x="0" y="0"/>
          <a:ext cx="12192000" cy="6865064"/>
        </p:xfrm>
        <a:graphic>
          <a:graphicData uri="http://schemas.openxmlformats.org/drawingml/2006/table">
            <a:tbl>
              <a:tblPr firstRow="1" firstCol="1" bandRow="1">
                <a:tableStyleId>{00A15C55-8517-42AA-B614-E9B94910E393}</a:tableStyleId>
              </a:tblPr>
              <a:tblGrid>
                <a:gridCol w="316509">
                  <a:extLst>
                    <a:ext uri="{9D8B030D-6E8A-4147-A177-3AD203B41FA5}">
                      <a16:colId xmlns:a16="http://schemas.microsoft.com/office/drawing/2014/main" val="20000"/>
                    </a:ext>
                  </a:extLst>
                </a:gridCol>
                <a:gridCol w="395007">
                  <a:extLst>
                    <a:ext uri="{9D8B030D-6E8A-4147-A177-3AD203B41FA5}">
                      <a16:colId xmlns:a16="http://schemas.microsoft.com/office/drawing/2014/main" val="20001"/>
                    </a:ext>
                  </a:extLst>
                </a:gridCol>
                <a:gridCol w="502619">
                  <a:extLst>
                    <a:ext uri="{9D8B030D-6E8A-4147-A177-3AD203B41FA5}">
                      <a16:colId xmlns:a16="http://schemas.microsoft.com/office/drawing/2014/main" val="20002"/>
                    </a:ext>
                  </a:extLst>
                </a:gridCol>
                <a:gridCol w="487427">
                  <a:extLst>
                    <a:ext uri="{9D8B030D-6E8A-4147-A177-3AD203B41FA5}">
                      <a16:colId xmlns:a16="http://schemas.microsoft.com/office/drawing/2014/main" val="20003"/>
                    </a:ext>
                  </a:extLst>
                </a:gridCol>
                <a:gridCol w="7634246">
                  <a:extLst>
                    <a:ext uri="{9D8B030D-6E8A-4147-A177-3AD203B41FA5}">
                      <a16:colId xmlns:a16="http://schemas.microsoft.com/office/drawing/2014/main" val="20004"/>
                    </a:ext>
                  </a:extLst>
                </a:gridCol>
                <a:gridCol w="2856192">
                  <a:extLst>
                    <a:ext uri="{9D8B030D-6E8A-4147-A177-3AD203B41FA5}">
                      <a16:colId xmlns:a16="http://schemas.microsoft.com/office/drawing/2014/main" val="20005"/>
                    </a:ext>
                  </a:extLst>
                </a:gridCol>
              </a:tblGrid>
              <a:tr h="267834">
                <a:tc gridSpan="6">
                  <a:txBody>
                    <a:bodyPr/>
                    <a:lstStyle/>
                    <a:p>
                      <a:pPr algn="ctr">
                        <a:lnSpc>
                          <a:spcPct val="115000"/>
                        </a:lnSpc>
                        <a:spcAft>
                          <a:spcPts val="0"/>
                        </a:spcAft>
                      </a:pPr>
                      <a:r>
                        <a:rPr lang="tr-TR" sz="1400" dirty="0">
                          <a:effectLst/>
                        </a:rPr>
                        <a:t>EKONOMİK SINIFLANDIRMA BAZINDA 2019 YILINDA YAPILAN HARCAMALAR</a:t>
                      </a:r>
                      <a:endParaRPr lang="tr-TR" sz="1400" dirty="0">
                        <a:effectLst/>
                        <a:latin typeface="Calibri" panose="020F0502020204030204"/>
                        <a:ea typeface="Calibri" panose="020F0502020204030204"/>
                        <a:cs typeface="Times New Roman" panose="02020603050405020304"/>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10000"/>
                  </a:ext>
                </a:extLst>
              </a:tr>
              <a:tr h="264006">
                <a:tc gridSpan="4">
                  <a:txBody>
                    <a:bodyPr/>
                    <a:lstStyle/>
                    <a:p>
                      <a:pPr algn="ctr">
                        <a:lnSpc>
                          <a:spcPct val="115000"/>
                        </a:lnSpc>
                        <a:spcAft>
                          <a:spcPts val="0"/>
                        </a:spcAft>
                      </a:pPr>
                      <a:r>
                        <a:rPr lang="tr-TR" sz="600">
                          <a:effectLst/>
                        </a:rPr>
                        <a:t>Ekonomik Kod</a:t>
                      </a:r>
                      <a:endParaRPr lang="tr-TR" sz="600">
                        <a:effectLst/>
                        <a:latin typeface="Calibri" panose="020F0502020204030204"/>
                        <a:ea typeface="Calibri" panose="020F0502020204030204"/>
                        <a:cs typeface="Times New Roman" panose="02020603050405020304"/>
                      </a:endParaRPr>
                    </a:p>
                  </a:txBody>
                  <a:tcPr marL="18995" marR="18995" marT="0" marB="0" anchor="b"/>
                </a:tc>
                <a:tc hMerge="1">
                  <a:txBody>
                    <a:bodyPr/>
                    <a:lstStyle/>
                    <a:p>
                      <a:endParaRPr lang="tr-TR"/>
                    </a:p>
                  </a:txBody>
                  <a:tcPr/>
                </a:tc>
                <a:tc hMerge="1">
                  <a:txBody>
                    <a:bodyPr/>
                    <a:lstStyle/>
                    <a:p>
                      <a:endParaRPr lang="tr-TR"/>
                    </a:p>
                  </a:txBody>
                  <a:tcPr/>
                </a:tc>
                <a:tc hMerge="1">
                  <a:txBody>
                    <a:bodyPr/>
                    <a:lstStyle/>
                    <a:p>
                      <a:endParaRPr lang="tr-TR"/>
                    </a:p>
                  </a:txBody>
                  <a:tcPr/>
                </a:tc>
                <a:tc rowSpan="2">
                  <a:txBody>
                    <a:bodyPr/>
                    <a:lstStyle/>
                    <a:p>
                      <a:pPr algn="ctr">
                        <a:lnSpc>
                          <a:spcPct val="115000"/>
                        </a:lnSpc>
                        <a:spcAft>
                          <a:spcPts val="0"/>
                        </a:spcAft>
                      </a:pPr>
                      <a:r>
                        <a:rPr lang="tr-TR" sz="2000" dirty="0">
                          <a:effectLst/>
                        </a:rPr>
                        <a:t>Ekonomik Sınıflandırmanın Adı</a:t>
                      </a:r>
                      <a:endParaRPr lang="tr-TR" sz="2000" dirty="0">
                        <a:effectLst/>
                        <a:latin typeface="Calibri" panose="020F0502020204030204"/>
                        <a:ea typeface="Calibri" panose="020F0502020204030204"/>
                        <a:cs typeface="Times New Roman" panose="02020603050405020304"/>
                      </a:endParaRPr>
                    </a:p>
                  </a:txBody>
                  <a:tcPr marL="18995" marR="18995" marT="0" marB="0" anchor="ctr"/>
                </a:tc>
                <a:tc rowSpan="2">
                  <a:txBody>
                    <a:bodyPr/>
                    <a:lstStyle/>
                    <a:p>
                      <a:pPr algn="ctr">
                        <a:lnSpc>
                          <a:spcPct val="115000"/>
                        </a:lnSpc>
                        <a:spcAft>
                          <a:spcPts val="0"/>
                        </a:spcAft>
                      </a:pPr>
                      <a:r>
                        <a:rPr lang="tr-TR" sz="1800" dirty="0">
                          <a:effectLst/>
                        </a:rPr>
                        <a:t>Harcama Tutarı</a:t>
                      </a:r>
                      <a:endParaRPr lang="tr-TR" sz="1800" dirty="0">
                        <a:effectLst/>
                        <a:latin typeface="Calibri" panose="020F0502020204030204"/>
                        <a:ea typeface="Calibri" panose="020F0502020204030204"/>
                        <a:cs typeface="Times New Roman" panose="02020603050405020304"/>
                      </a:endParaRPr>
                    </a:p>
                  </a:txBody>
                  <a:tcPr marL="18995" marR="18995" marT="0" marB="0" anchor="ctr"/>
                </a:tc>
                <a:extLst>
                  <a:ext uri="{0D108BD9-81ED-4DB2-BD59-A6C34878D82A}">
                    <a16:rowId xmlns:a16="http://schemas.microsoft.com/office/drawing/2014/main" val="10001"/>
                  </a:ext>
                </a:extLst>
              </a:tr>
              <a:tr h="128706">
                <a:tc>
                  <a:txBody>
                    <a:bodyPr/>
                    <a:lstStyle/>
                    <a:p>
                      <a:pPr algn="ctr">
                        <a:lnSpc>
                          <a:spcPct val="115000"/>
                        </a:lnSpc>
                        <a:spcAft>
                          <a:spcPts val="0"/>
                        </a:spcAft>
                      </a:pPr>
                      <a:r>
                        <a:rPr lang="tr-TR" sz="600">
                          <a:effectLst/>
                        </a:rPr>
                        <a:t>I</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II</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III</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IV</a:t>
                      </a:r>
                      <a:endParaRPr lang="tr-TR" sz="600">
                        <a:effectLst/>
                        <a:latin typeface="Calibri" panose="020F0502020204030204"/>
                        <a:ea typeface="Calibri" panose="020F0502020204030204"/>
                        <a:cs typeface="Times New Roman" panose="02020603050405020304"/>
                      </a:endParaRPr>
                    </a:p>
                  </a:txBody>
                  <a:tcPr marL="18995" marR="18995" marT="0" marB="0" anchor="b"/>
                </a:tc>
                <a:tc vMerge="1">
                  <a:txBody>
                    <a:bodyPr/>
                    <a:lstStyle/>
                    <a:p>
                      <a:endParaRPr lang="tr-TR"/>
                    </a:p>
                  </a:txBody>
                  <a:tcPr/>
                </a:tc>
                <a:tc vMerge="1">
                  <a:txBody>
                    <a:bodyPr/>
                    <a:lstStyle/>
                    <a:p>
                      <a:endParaRPr lang="tr-TR"/>
                    </a:p>
                  </a:txBody>
                  <a:tcPr/>
                </a:tc>
                <a:extLst>
                  <a:ext uri="{0D108BD9-81ED-4DB2-BD59-A6C34878D82A}">
                    <a16:rowId xmlns:a16="http://schemas.microsoft.com/office/drawing/2014/main" val="10002"/>
                  </a:ext>
                </a:extLst>
              </a:tr>
              <a:tr h="229535">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Temel Maaşlar</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400" dirty="0">
                          <a:effectLst/>
                          <a:latin typeface="Calibri" panose="020F0502020204030204"/>
                          <a:ea typeface="Calibri" panose="020F0502020204030204"/>
                          <a:cs typeface="Times New Roman" panose="02020603050405020304"/>
                        </a:rPr>
                        <a:t>264.960,07</a:t>
                      </a:r>
                    </a:p>
                  </a:txBody>
                  <a:tcPr marL="18995" marR="18995" marT="0" marB="0" anchor="b"/>
                </a:tc>
                <a:extLst>
                  <a:ext uri="{0D108BD9-81ED-4DB2-BD59-A6C34878D82A}">
                    <a16:rowId xmlns:a16="http://schemas.microsoft.com/office/drawing/2014/main" val="10003"/>
                  </a:ext>
                </a:extLst>
              </a:tr>
              <a:tr h="210407">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Taban Aylık</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latin typeface="Calibri" panose="020F0502020204030204"/>
                          <a:ea typeface="Calibri" panose="020F0502020204030204"/>
                          <a:cs typeface="Times New Roman" panose="02020603050405020304"/>
                        </a:rPr>
                        <a:t>995.277,38</a:t>
                      </a:r>
                    </a:p>
                  </a:txBody>
                  <a:tcPr marL="18995" marR="18995" marT="0" marB="0" anchor="b"/>
                </a:tc>
                <a:extLst>
                  <a:ext uri="{0D108BD9-81ED-4DB2-BD59-A6C34878D82A}">
                    <a16:rowId xmlns:a16="http://schemas.microsoft.com/office/drawing/2014/main" val="10004"/>
                  </a:ext>
                </a:extLst>
              </a:tr>
              <a:tr h="210407">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Zamlar ve Tazminatlar</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latin typeface="Calibri" panose="020F0502020204030204"/>
                          <a:ea typeface="Calibri" panose="020F0502020204030204"/>
                          <a:cs typeface="Times New Roman" panose="02020603050405020304"/>
                        </a:rPr>
                        <a:t>1.151.487,16</a:t>
                      </a:r>
                    </a:p>
                  </a:txBody>
                  <a:tcPr marL="18995" marR="18995" marT="0" marB="0" anchor="b"/>
                </a:tc>
                <a:extLst>
                  <a:ext uri="{0D108BD9-81ED-4DB2-BD59-A6C34878D82A}">
                    <a16:rowId xmlns:a16="http://schemas.microsoft.com/office/drawing/2014/main" val="10005"/>
                  </a:ext>
                </a:extLst>
              </a:tr>
              <a:tr h="210407">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Ödenekler</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marL="0" marR="0" indent="0" algn="r" defTabSz="914400" rtl="0" eaLnBrk="1" fontAlgn="auto" latinLnBrk="0" hangingPunct="1">
                        <a:lnSpc>
                          <a:spcPct val="115000"/>
                        </a:lnSpc>
                        <a:spcBef>
                          <a:spcPts val="0"/>
                        </a:spcBef>
                        <a:spcAft>
                          <a:spcPts val="0"/>
                        </a:spcAft>
                        <a:buClrTx/>
                        <a:buSzTx/>
                        <a:buFontTx/>
                        <a:buNone/>
                        <a:defRPr/>
                      </a:pPr>
                      <a:r>
                        <a:rPr lang="tr-TR" sz="1200" dirty="0">
                          <a:effectLst/>
                          <a:latin typeface="Calibri" panose="020F0502020204030204"/>
                          <a:ea typeface="Calibri" panose="020F0502020204030204"/>
                          <a:cs typeface="Times New Roman" panose="02020603050405020304"/>
                        </a:rPr>
                        <a:t>1.867.554,95</a:t>
                      </a:r>
                    </a:p>
                  </a:txBody>
                  <a:tcPr marL="18995" marR="18995" marT="0" marB="0" anchor="b"/>
                </a:tc>
                <a:extLst>
                  <a:ext uri="{0D108BD9-81ED-4DB2-BD59-A6C34878D82A}">
                    <a16:rowId xmlns:a16="http://schemas.microsoft.com/office/drawing/2014/main" val="10006"/>
                  </a:ext>
                </a:extLst>
              </a:tr>
              <a:tr h="210407">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4</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Sosyal Haklar</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latin typeface="Calibri" panose="020F0502020204030204"/>
                          <a:ea typeface="Calibri" panose="020F0502020204030204"/>
                          <a:cs typeface="Times New Roman" panose="02020603050405020304"/>
                        </a:rPr>
                        <a:t>117.299,22</a:t>
                      </a:r>
                    </a:p>
                  </a:txBody>
                  <a:tcPr marL="18995" marR="18995" marT="0" marB="0" anchor="b"/>
                </a:tc>
                <a:extLst>
                  <a:ext uri="{0D108BD9-81ED-4DB2-BD59-A6C34878D82A}">
                    <a16:rowId xmlns:a16="http://schemas.microsoft.com/office/drawing/2014/main" val="10007"/>
                  </a:ext>
                </a:extLst>
              </a:tr>
              <a:tr h="229535">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5</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Ek Çalışma Karşılıkları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400" dirty="0">
                          <a:effectLst/>
                          <a:latin typeface="Calibri" panose="020F0502020204030204"/>
                          <a:ea typeface="Calibri" panose="020F0502020204030204"/>
                          <a:cs typeface="Times New Roman" panose="02020603050405020304"/>
                        </a:rPr>
                        <a:t>109.777,71</a:t>
                      </a:r>
                    </a:p>
                  </a:txBody>
                  <a:tcPr marL="18995" marR="18995" marT="0" marB="0" anchor="b"/>
                </a:tc>
                <a:extLst>
                  <a:ext uri="{0D108BD9-81ED-4DB2-BD59-A6C34878D82A}">
                    <a16:rowId xmlns:a16="http://schemas.microsoft.com/office/drawing/2014/main" val="10008"/>
                  </a:ext>
                </a:extLst>
              </a:tr>
              <a:tr h="210407">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5</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Ek Ders Ücretleri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a:effectLst/>
                          <a:latin typeface="Calibri" panose="020F0502020204030204"/>
                          <a:ea typeface="Calibri" panose="020F0502020204030204"/>
                          <a:cs typeface="Times New Roman" panose="02020603050405020304"/>
                        </a:rPr>
                        <a:t>376.115,38</a:t>
                      </a:r>
                      <a:endParaRPr lang="tr-TR" sz="12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09"/>
                  </a:ext>
                </a:extLst>
              </a:tr>
              <a:tr h="210407">
                <a:tc gridSpan="5">
                  <a:txBody>
                    <a:bodyPr/>
                    <a:lstStyle/>
                    <a:p>
                      <a:pPr algn="ctr">
                        <a:lnSpc>
                          <a:spcPct val="115000"/>
                        </a:lnSpc>
                        <a:spcAft>
                          <a:spcPts val="0"/>
                        </a:spcAft>
                      </a:pPr>
                      <a:r>
                        <a:rPr lang="tr-TR" sz="1200" dirty="0">
                          <a:effectLst/>
                        </a:rPr>
                        <a:t>PERSONEL GİDERLERİ TOPLAMI</a:t>
                      </a:r>
                      <a:endParaRPr lang="tr-TR" sz="1200" dirty="0">
                        <a:effectLst/>
                        <a:latin typeface="Calibri" panose="020F0502020204030204"/>
                        <a:ea typeface="Calibri" panose="020F0502020204030204"/>
                        <a:cs typeface="Times New Roman" panose="02020603050405020304"/>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panose="020F0502020204030204"/>
                        <a:ea typeface="Calibri" panose="020F0502020204030204"/>
                        <a:cs typeface="Times New Roman" panose="02020603050405020304"/>
                      </a:endParaRPr>
                    </a:p>
                  </a:txBody>
                  <a:tcPr marL="18995" marR="18995" marT="0" marB="0" anchor="ctr"/>
                </a:tc>
                <a:extLst>
                  <a:ext uri="{0D108BD9-81ED-4DB2-BD59-A6C34878D82A}">
                    <a16:rowId xmlns:a16="http://schemas.microsoft.com/office/drawing/2014/main" val="10010"/>
                  </a:ext>
                </a:extLst>
              </a:tr>
              <a:tr h="210407">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4</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Ders Ücreti Karşılığında Görevlendirilenlerin Ücretleri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latin typeface="Calibri" panose="020F0502020204030204"/>
                          <a:ea typeface="Calibri" panose="020F0502020204030204"/>
                          <a:cs typeface="Times New Roman" panose="02020603050405020304"/>
                        </a:rPr>
                        <a:t>7.212,60</a:t>
                      </a:r>
                    </a:p>
                  </a:txBody>
                  <a:tcPr marL="18995" marR="18995" marT="0" marB="0" anchor="b"/>
                </a:tc>
                <a:extLst>
                  <a:ext uri="{0D108BD9-81ED-4DB2-BD59-A6C34878D82A}">
                    <a16:rowId xmlns:a16="http://schemas.microsoft.com/office/drawing/2014/main" val="10011"/>
                  </a:ext>
                </a:extLst>
              </a:tr>
              <a:tr h="210407">
                <a:tc gridSpan="5">
                  <a:txBody>
                    <a:bodyPr/>
                    <a:lstStyle/>
                    <a:p>
                      <a:pPr algn="ctr">
                        <a:lnSpc>
                          <a:spcPct val="115000"/>
                        </a:lnSpc>
                        <a:spcAft>
                          <a:spcPts val="0"/>
                        </a:spcAft>
                      </a:pPr>
                      <a:r>
                        <a:rPr lang="tr-TR" sz="1200" dirty="0">
                          <a:effectLst/>
                        </a:rPr>
                        <a:t>DERS ÜCRETİ KARŞILIĞINDA GÖREVLENDİRİLENLERİN ÜCRETLERİ</a:t>
                      </a:r>
                      <a:endParaRPr lang="tr-TR" sz="1200" dirty="0">
                        <a:effectLst/>
                        <a:latin typeface="Calibri" panose="020F0502020204030204"/>
                        <a:ea typeface="Calibri" panose="020F0502020204030204"/>
                        <a:cs typeface="Times New Roman" panose="02020603050405020304"/>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dirty="0">
                        <a:effectLst/>
                        <a:latin typeface="Calibri" panose="020F0502020204030204"/>
                        <a:ea typeface="Calibri" panose="020F0502020204030204"/>
                        <a:cs typeface="Times New Roman" panose="02020603050405020304"/>
                      </a:endParaRPr>
                    </a:p>
                  </a:txBody>
                  <a:tcPr marL="18995" marR="18995" marT="0" marB="0" anchor="ctr"/>
                </a:tc>
                <a:extLst>
                  <a:ext uri="{0D108BD9-81ED-4DB2-BD59-A6C34878D82A}">
                    <a16:rowId xmlns:a16="http://schemas.microsoft.com/office/drawing/2014/main" val="10012"/>
                  </a:ext>
                </a:extLst>
              </a:tr>
              <a:tr h="210407">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Sağlık Güvenlik Primi Ödemeleri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marL="0" marR="0" indent="0" algn="r" defTabSz="914400" rtl="0" eaLnBrk="1" fontAlgn="auto" latinLnBrk="0" hangingPunct="1">
                        <a:lnSpc>
                          <a:spcPct val="115000"/>
                        </a:lnSpc>
                        <a:spcBef>
                          <a:spcPts val="0"/>
                        </a:spcBef>
                        <a:spcAft>
                          <a:spcPts val="0"/>
                        </a:spcAft>
                        <a:buClrTx/>
                        <a:buSzTx/>
                        <a:buFontTx/>
                        <a:buNone/>
                        <a:defRPr/>
                      </a:pPr>
                      <a:r>
                        <a:rPr lang="tr-TR" sz="1200" dirty="0">
                          <a:effectLst/>
                          <a:latin typeface="Calibri" panose="020F0502020204030204"/>
                          <a:ea typeface="Calibri" panose="020F0502020204030204"/>
                          <a:cs typeface="Times New Roman" panose="02020603050405020304"/>
                        </a:rPr>
                        <a:t>329.323,70</a:t>
                      </a:r>
                    </a:p>
                  </a:txBody>
                  <a:tcPr marL="18995" marR="18995" marT="0" marB="0" anchor="b"/>
                </a:tc>
                <a:extLst>
                  <a:ext uri="{0D108BD9-81ED-4DB2-BD59-A6C34878D82A}">
                    <a16:rowId xmlns:a16="http://schemas.microsoft.com/office/drawing/2014/main" val="10013"/>
                  </a:ext>
                </a:extLst>
              </a:tr>
              <a:tr h="210407">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Sosyal Primi Ödemeleri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latin typeface="Calibri" panose="020F0502020204030204"/>
                          <a:ea typeface="Calibri" panose="020F0502020204030204"/>
                          <a:cs typeface="Times New Roman" panose="02020603050405020304"/>
                        </a:rPr>
                        <a:t>202.415,99</a:t>
                      </a:r>
                    </a:p>
                  </a:txBody>
                  <a:tcPr marL="18995" marR="18995" marT="0" marB="0" anchor="b"/>
                </a:tc>
                <a:extLst>
                  <a:ext uri="{0D108BD9-81ED-4DB2-BD59-A6C34878D82A}">
                    <a16:rowId xmlns:a16="http://schemas.microsoft.com/office/drawing/2014/main" val="10014"/>
                  </a:ext>
                </a:extLst>
              </a:tr>
              <a:tr h="210407">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4</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6</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Geçici Personel Sağlık Güvenlik Primi Ödemeleri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endParaRPr lang="tr-TR" sz="12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15"/>
                  </a:ext>
                </a:extLst>
              </a:tr>
              <a:tr h="210407">
                <a:tc gridSpan="5">
                  <a:txBody>
                    <a:bodyPr/>
                    <a:lstStyle/>
                    <a:p>
                      <a:pPr algn="ctr">
                        <a:lnSpc>
                          <a:spcPct val="115000"/>
                        </a:lnSpc>
                        <a:spcAft>
                          <a:spcPts val="0"/>
                        </a:spcAft>
                      </a:pPr>
                      <a:r>
                        <a:rPr lang="tr-TR" sz="1200" dirty="0">
                          <a:effectLst/>
                        </a:rPr>
                        <a:t>MAL</a:t>
                      </a:r>
                      <a:r>
                        <a:rPr lang="tr-TR" sz="1200" baseline="0" dirty="0">
                          <a:effectLst/>
                        </a:rPr>
                        <a:t> VE HİZMET</a:t>
                      </a:r>
                      <a:endParaRPr lang="tr-TR" sz="1200" dirty="0">
                        <a:effectLst/>
                        <a:latin typeface="Calibri" panose="020F0502020204030204"/>
                        <a:ea typeface="Calibri" panose="020F0502020204030204"/>
                        <a:cs typeface="Times New Roman" panose="02020603050405020304"/>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panose="020F0502020204030204"/>
                        <a:ea typeface="Calibri" panose="020F0502020204030204"/>
                        <a:cs typeface="Times New Roman" panose="02020603050405020304"/>
                      </a:endParaRPr>
                    </a:p>
                  </a:txBody>
                  <a:tcPr marL="18995" marR="18995" marT="0" marB="0" anchor="ctr"/>
                </a:tc>
                <a:extLst>
                  <a:ext uri="{0D108BD9-81ED-4DB2-BD59-A6C34878D82A}">
                    <a16:rowId xmlns:a16="http://schemas.microsoft.com/office/drawing/2014/main" val="10016"/>
                  </a:ext>
                </a:extLst>
              </a:tr>
              <a:tr h="210407">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Kırtasiye Alımları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rPr>
                        <a:t>3.798</a:t>
                      </a:r>
                      <a:endParaRPr lang="tr-TR" sz="12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17"/>
                  </a:ext>
                </a:extLst>
              </a:tr>
              <a:tr h="210407">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Tefrişat ve Bakım-Onarım Giderleri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rPr>
                        <a:t>2.099</a:t>
                      </a:r>
                      <a:endParaRPr lang="tr-TR" sz="12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18"/>
                  </a:ext>
                </a:extLst>
              </a:tr>
              <a:tr h="210407">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Kırtasiye ve Büro </a:t>
                      </a:r>
                      <a:r>
                        <a:rPr lang="tr-TR" sz="1200" dirty="0" err="1">
                          <a:effectLst/>
                        </a:rPr>
                        <a:t>Malz</a:t>
                      </a:r>
                      <a:r>
                        <a:rPr lang="tr-TR" sz="1200" dirty="0">
                          <a:effectLst/>
                        </a:rPr>
                        <a:t>. Alım.</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rPr>
                        <a:t>00</a:t>
                      </a:r>
                      <a:endParaRPr lang="tr-TR" sz="12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19"/>
                  </a:ext>
                </a:extLst>
              </a:tr>
              <a:tr h="210407">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Temizlik Malzemesi Alımları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rPr>
                        <a:t>00</a:t>
                      </a:r>
                      <a:endParaRPr lang="tr-TR" sz="12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20"/>
                  </a:ext>
                </a:extLst>
              </a:tr>
              <a:tr h="210407">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9</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Diğer tüketim Mal ve Malzeme Alımları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rPr>
                        <a:t>97.205,47</a:t>
                      </a:r>
                      <a:endParaRPr lang="tr-TR" sz="12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21"/>
                  </a:ext>
                </a:extLst>
              </a:tr>
              <a:tr h="210407">
                <a:tc gridSpan="5">
                  <a:txBody>
                    <a:bodyPr/>
                    <a:lstStyle/>
                    <a:p>
                      <a:pPr algn="ctr">
                        <a:lnSpc>
                          <a:spcPct val="115000"/>
                        </a:lnSpc>
                        <a:spcAft>
                          <a:spcPts val="0"/>
                        </a:spcAft>
                      </a:pPr>
                      <a:r>
                        <a:rPr lang="tr-TR" sz="1200" dirty="0">
                          <a:effectLst/>
                        </a:rPr>
                        <a:t>YOLLUKLAR</a:t>
                      </a:r>
                      <a:endParaRPr lang="tr-TR" sz="1200" dirty="0">
                        <a:effectLst/>
                        <a:latin typeface="Calibri" panose="020F0502020204030204"/>
                        <a:ea typeface="Calibri" panose="020F0502020204030204"/>
                        <a:cs typeface="Times New Roman" panose="02020603050405020304"/>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panose="020F0502020204030204"/>
                        <a:ea typeface="Calibri" panose="020F0502020204030204"/>
                        <a:cs typeface="Times New Roman" panose="02020603050405020304"/>
                      </a:endParaRPr>
                    </a:p>
                  </a:txBody>
                  <a:tcPr marL="18995" marR="18995" marT="0" marB="0" anchor="ctr"/>
                </a:tc>
                <a:extLst>
                  <a:ext uri="{0D108BD9-81ED-4DB2-BD59-A6C34878D82A}">
                    <a16:rowId xmlns:a16="http://schemas.microsoft.com/office/drawing/2014/main" val="10022"/>
                  </a:ext>
                </a:extLst>
              </a:tr>
              <a:tr h="229535">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Yurtiçi Geçici Görev Yollukları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400" dirty="0">
                          <a:effectLst/>
                        </a:rPr>
                        <a:t>10.388,12 </a:t>
                      </a:r>
                      <a:endParaRPr lang="tr-TR" sz="14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23"/>
                  </a:ext>
                </a:extLst>
              </a:tr>
              <a:tr h="229535">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Yurtiçi Sürekli Görev Yollukları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400" dirty="0">
                          <a:effectLst/>
                          <a:latin typeface="+mn-lt"/>
                          <a:ea typeface="+mn-ea"/>
                          <a:cs typeface="+mn-cs"/>
                        </a:rPr>
                        <a:t>1.503,56</a:t>
                      </a:r>
                      <a:endParaRPr lang="tr-TR" sz="14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24"/>
                  </a:ext>
                </a:extLst>
              </a:tr>
              <a:tr h="229535">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Yurtdışı Geçici Görev Yollukları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400" dirty="0">
                          <a:effectLst/>
                        </a:rPr>
                        <a:t>6.000,00</a:t>
                      </a:r>
                      <a:endParaRPr lang="tr-TR" sz="14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25"/>
                  </a:ext>
                </a:extLst>
              </a:tr>
              <a:tr h="210407">
                <a:tc gridSpan="5">
                  <a:txBody>
                    <a:bodyPr/>
                    <a:lstStyle/>
                    <a:p>
                      <a:pPr algn="ctr">
                        <a:lnSpc>
                          <a:spcPct val="115000"/>
                        </a:lnSpc>
                        <a:spcAft>
                          <a:spcPts val="0"/>
                        </a:spcAft>
                      </a:pPr>
                      <a:r>
                        <a:rPr lang="tr-TR" sz="1200" dirty="0">
                          <a:effectLst/>
                        </a:rPr>
                        <a:t>İLETİŞİM</a:t>
                      </a:r>
                      <a:endParaRPr lang="tr-TR" sz="1200" dirty="0">
                        <a:effectLst/>
                        <a:latin typeface="Calibri" panose="020F0502020204030204"/>
                        <a:ea typeface="Calibri" panose="020F0502020204030204"/>
                        <a:cs typeface="Times New Roman" panose="02020603050405020304"/>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b="1"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26"/>
                  </a:ext>
                </a:extLst>
              </a:tr>
              <a:tr h="210407">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5</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2</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Telefon ve Abonelik Kullanım Ücretleri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rPr>
                        <a:t>480.00</a:t>
                      </a:r>
                      <a:endParaRPr lang="tr-TR" sz="12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27"/>
                  </a:ext>
                </a:extLst>
              </a:tr>
              <a:tr h="210407">
                <a:tc gridSpan="5">
                  <a:txBody>
                    <a:bodyPr/>
                    <a:lstStyle/>
                    <a:p>
                      <a:pPr algn="ctr">
                        <a:lnSpc>
                          <a:spcPct val="115000"/>
                        </a:lnSpc>
                        <a:spcAft>
                          <a:spcPts val="0"/>
                        </a:spcAft>
                      </a:pPr>
                      <a:r>
                        <a:rPr lang="tr-TR" sz="1200" dirty="0">
                          <a:effectLst/>
                        </a:rPr>
                        <a:t>HİZMET ALIM GİDERİ</a:t>
                      </a:r>
                      <a:endParaRPr lang="tr-TR" sz="1200" dirty="0">
                        <a:effectLst/>
                        <a:latin typeface="Calibri" panose="020F0502020204030204"/>
                        <a:ea typeface="Calibri" panose="020F0502020204030204"/>
                        <a:cs typeface="Times New Roman" panose="02020603050405020304"/>
                      </a:endParaRPr>
                    </a:p>
                  </a:txBody>
                  <a:tcPr marL="18995" marR="18995" marT="0" marB="0" anchor="ct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endParaRPr lang="tr-TR" sz="1200" dirty="0">
                        <a:effectLst/>
                        <a:latin typeface="Calibri" panose="020F0502020204030204"/>
                        <a:ea typeface="Calibri" panose="020F0502020204030204"/>
                        <a:cs typeface="Times New Roman" panose="02020603050405020304"/>
                      </a:endParaRPr>
                    </a:p>
                  </a:txBody>
                  <a:tcPr marL="18995" marR="18995" marT="0" marB="0" anchor="ctr"/>
                </a:tc>
                <a:extLst>
                  <a:ext uri="{0D108BD9-81ED-4DB2-BD59-A6C34878D82A}">
                    <a16:rowId xmlns:a16="http://schemas.microsoft.com/office/drawing/2014/main" val="10028"/>
                  </a:ext>
                </a:extLst>
              </a:tr>
              <a:tr h="210407">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7</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1</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Diğer Dayanıklı Mal ve Malzeme Alımları</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rPr>
                        <a:t>1.750,00</a:t>
                      </a:r>
                      <a:endParaRPr lang="tr-TR" sz="1200" b="1"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29"/>
                  </a:ext>
                </a:extLst>
              </a:tr>
              <a:tr h="210407">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7</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3</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ctr">
                        <a:lnSpc>
                          <a:spcPct val="115000"/>
                        </a:lnSpc>
                        <a:spcAft>
                          <a:spcPts val="0"/>
                        </a:spcAft>
                      </a:pPr>
                      <a:r>
                        <a:rPr lang="tr-TR" sz="600">
                          <a:effectLst/>
                        </a:rPr>
                        <a:t>90</a:t>
                      </a:r>
                      <a:endParaRPr lang="tr-TR" sz="600">
                        <a:effectLst/>
                        <a:latin typeface="Calibri" panose="020F0502020204030204"/>
                        <a:ea typeface="Calibri" panose="020F0502020204030204"/>
                        <a:cs typeface="Times New Roman" panose="02020603050405020304"/>
                      </a:endParaRPr>
                    </a:p>
                  </a:txBody>
                  <a:tcPr marL="18995" marR="18995" marT="0" marB="0" anchor="b"/>
                </a:tc>
                <a:tc>
                  <a:txBody>
                    <a:bodyPr/>
                    <a:lstStyle/>
                    <a:p>
                      <a:pPr>
                        <a:lnSpc>
                          <a:spcPct val="115000"/>
                        </a:lnSpc>
                        <a:spcAft>
                          <a:spcPts val="0"/>
                        </a:spcAft>
                      </a:pPr>
                      <a:r>
                        <a:rPr lang="tr-TR" sz="1200" dirty="0">
                          <a:effectLst/>
                        </a:rPr>
                        <a:t>Diğer Bakım ve Onarım Giderleri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a:txBody>
                    <a:bodyPr/>
                    <a:lstStyle/>
                    <a:p>
                      <a:pPr algn="r">
                        <a:lnSpc>
                          <a:spcPct val="115000"/>
                        </a:lnSpc>
                        <a:spcAft>
                          <a:spcPts val="0"/>
                        </a:spcAft>
                      </a:pPr>
                      <a:r>
                        <a:rPr lang="tr-TR" sz="1200" dirty="0">
                          <a:effectLst/>
                        </a:rPr>
                        <a:t>18.682,00</a:t>
                      </a:r>
                      <a:endParaRPr lang="tr-TR" sz="1200" dirty="0">
                        <a:effectLst/>
                        <a:latin typeface="Calibri" panose="020F0502020204030204"/>
                        <a:ea typeface="Calibri" panose="020F0502020204030204"/>
                        <a:cs typeface="Times New Roman" panose="02020603050405020304"/>
                      </a:endParaRPr>
                    </a:p>
                  </a:txBody>
                  <a:tcPr marL="18995" marR="18995" marT="0" marB="0" anchor="b"/>
                </a:tc>
                <a:extLst>
                  <a:ext uri="{0D108BD9-81ED-4DB2-BD59-A6C34878D82A}">
                    <a16:rowId xmlns:a16="http://schemas.microsoft.com/office/drawing/2014/main" val="10030"/>
                  </a:ext>
                </a:extLst>
              </a:tr>
              <a:tr h="210407">
                <a:tc gridSpan="5">
                  <a:txBody>
                    <a:bodyPr/>
                    <a:lstStyle/>
                    <a:p>
                      <a:pPr algn="ctr">
                        <a:lnSpc>
                          <a:spcPct val="115000"/>
                        </a:lnSpc>
                        <a:spcAft>
                          <a:spcPts val="600"/>
                        </a:spcAft>
                      </a:pPr>
                      <a:r>
                        <a:rPr lang="tr-TR" sz="1200" dirty="0">
                          <a:effectLst/>
                        </a:rPr>
                        <a:t>DAYANIKLI MAL MALZEME ALIMI VE BAKIM ONARIM GİDERLERİ</a:t>
                      </a:r>
                      <a:endParaRPr lang="tr-TR" sz="1200" dirty="0">
                        <a:effectLst/>
                        <a:latin typeface="Calibri" panose="020F0502020204030204"/>
                        <a:ea typeface="Calibri" panose="020F0502020204030204"/>
                        <a:cs typeface="Times New Roman" panose="02020603050405020304"/>
                      </a:endParaRPr>
                    </a:p>
                  </a:txBody>
                  <a:tcPr marL="18995" marR="18995" marT="0" marB="0" anchor="b"/>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r">
                        <a:lnSpc>
                          <a:spcPct val="115000"/>
                        </a:lnSpc>
                        <a:spcAft>
                          <a:spcPts val="0"/>
                        </a:spcAft>
                      </a:pPr>
                      <a:r>
                        <a:rPr lang="tr-TR" sz="1200" dirty="0">
                          <a:effectLst/>
                        </a:rPr>
                        <a:t>20.432,00</a:t>
                      </a:r>
                      <a:endParaRPr lang="tr-TR" sz="1200" b="1" dirty="0">
                        <a:effectLst/>
                        <a:latin typeface="Calibri" panose="020F0502020204030204"/>
                        <a:ea typeface="Calibri" panose="020F0502020204030204"/>
                        <a:cs typeface="Times New Roman" panose="02020603050405020304"/>
                      </a:endParaRPr>
                    </a:p>
                  </a:txBody>
                  <a:tcPr marL="18995" marR="18995" marT="0" marB="0" anchor="ctr"/>
                </a:tc>
                <a:extLst>
                  <a:ext uri="{0D108BD9-81ED-4DB2-BD59-A6C34878D82A}">
                    <a16:rowId xmlns:a16="http://schemas.microsoft.com/office/drawing/2014/main" val="10031"/>
                  </a:ext>
                </a:extLst>
              </a:tr>
            </a:tbl>
          </a:graphicData>
        </a:graphic>
      </p:graphicFrame>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1"/>
          <p:cNvSpPr txBox="1"/>
          <p:nvPr/>
        </p:nvSpPr>
        <p:spPr>
          <a:xfrm>
            <a:off x="1763713" y="2211388"/>
            <a:ext cx="9372600" cy="1801813"/>
          </a:xfrm>
          <a:prstGeom prst="rect">
            <a:avLst/>
          </a:prstGeom>
        </p:spPr>
        <p:style>
          <a:lnRef idx="0">
            <a:schemeClr val="accent2"/>
          </a:lnRef>
          <a:fillRef idx="3">
            <a:schemeClr val="accent2"/>
          </a:fillRef>
          <a:effectRef idx="3">
            <a:schemeClr val="accent2"/>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fontAlgn="auto"/>
            <a:r>
              <a:rPr lang="tr-TR" sz="6600" strike="noStrike" noProof="1"/>
              <a:t>EKİPMAN</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o 3"/>
          <p:cNvGraphicFramePr>
            <a:graphicFrameLocks noGrp="1"/>
          </p:cNvGraphicFramePr>
          <p:nvPr>
            <p:extLst>
              <p:ext uri="{D42A27DB-BD31-4B8C-83A1-F6EECF244321}">
                <p14:modId xmlns:p14="http://schemas.microsoft.com/office/powerpoint/2010/main" val="1645432677"/>
              </p:ext>
            </p:extLst>
          </p:nvPr>
        </p:nvGraphicFramePr>
        <p:xfrm>
          <a:off x="981797" y="1175183"/>
          <a:ext cx="8684184" cy="3932702"/>
        </p:xfrm>
        <a:graphic>
          <a:graphicData uri="http://schemas.openxmlformats.org/drawingml/2006/table">
            <a:tbl>
              <a:tblPr firstRow="1" firstCol="1" bandRow="1">
                <a:tableStyleId>{9DCAF9ED-07DC-4A11-8D7F-57B35C25682E}</a:tableStyleId>
              </a:tblPr>
              <a:tblGrid>
                <a:gridCol w="4008085">
                  <a:extLst>
                    <a:ext uri="{9D8B030D-6E8A-4147-A177-3AD203B41FA5}">
                      <a16:colId xmlns:a16="http://schemas.microsoft.com/office/drawing/2014/main" val="20000"/>
                    </a:ext>
                  </a:extLst>
                </a:gridCol>
                <a:gridCol w="4676099">
                  <a:extLst>
                    <a:ext uri="{9D8B030D-6E8A-4147-A177-3AD203B41FA5}">
                      <a16:colId xmlns:a16="http://schemas.microsoft.com/office/drawing/2014/main" val="20001"/>
                    </a:ext>
                  </a:extLst>
                </a:gridCol>
              </a:tblGrid>
              <a:tr h="552418">
                <a:tc>
                  <a:txBody>
                    <a:bodyPr/>
                    <a:lstStyle/>
                    <a:p>
                      <a:pPr>
                        <a:lnSpc>
                          <a:spcPct val="115000"/>
                        </a:lnSpc>
                        <a:spcAft>
                          <a:spcPts val="0"/>
                        </a:spcAft>
                      </a:pPr>
                      <a:r>
                        <a:rPr lang="tr-TR" sz="1800" dirty="0">
                          <a:effectLst/>
                          <a:latin typeface="Calibri" panose="020F0502020204030204" charset="0"/>
                          <a:ea typeface="Times New Roman" panose="02020603050405020304" charset="0"/>
                          <a:cs typeface="Calibri" panose="020F0502020204030204" charset="0"/>
                        </a:rPr>
                        <a:t>Ekipman</a:t>
                      </a:r>
                    </a:p>
                  </a:txBody>
                  <a:tcPr marL="44450" marR="44450" marT="0" marB="0" anchor="ctr"/>
                </a:tc>
                <a:tc>
                  <a:txBody>
                    <a:bodyPr/>
                    <a:lstStyle/>
                    <a:p>
                      <a:pPr algn="ctr">
                        <a:lnSpc>
                          <a:spcPct val="115000"/>
                        </a:lnSpc>
                        <a:spcAft>
                          <a:spcPts val="0"/>
                        </a:spcAft>
                      </a:pPr>
                      <a:r>
                        <a:rPr lang="tr-TR" sz="1800" dirty="0">
                          <a:effectLst/>
                          <a:latin typeface="Calibri" panose="020F0502020204030204" charset="0"/>
                          <a:ea typeface="Times New Roman" panose="02020603050405020304" charset="0"/>
                          <a:cs typeface="Calibri" panose="020F0502020204030204" charset="0"/>
                        </a:rPr>
                        <a:t>Sayı</a:t>
                      </a:r>
                    </a:p>
                  </a:txBody>
                  <a:tcPr marL="44450" marR="44450" marT="0" marB="0" anchor="ctr"/>
                </a:tc>
                <a:extLst>
                  <a:ext uri="{0D108BD9-81ED-4DB2-BD59-A6C34878D82A}">
                    <a16:rowId xmlns:a16="http://schemas.microsoft.com/office/drawing/2014/main" val="10000"/>
                  </a:ext>
                </a:extLst>
              </a:tr>
              <a:tr h="552418">
                <a:tc>
                  <a:txBody>
                    <a:bodyPr/>
                    <a:lstStyle/>
                    <a:p>
                      <a:pPr algn="l">
                        <a:lnSpc>
                          <a:spcPct val="115000"/>
                        </a:lnSpc>
                        <a:spcAft>
                          <a:spcPts val="0"/>
                        </a:spcAft>
                      </a:pPr>
                      <a:r>
                        <a:rPr lang="tr-TR" sz="2000" b="0" dirty="0">
                          <a:latin typeface="Calibri" panose="020F0502020204030204" charset="0"/>
                          <a:ea typeface="Times New Roman" panose="02020603050405020304"/>
                          <a:cs typeface="Calibri" panose="020F0502020204030204" charset="0"/>
                        </a:rPr>
                        <a:t>Masaüstü</a:t>
                      </a:r>
                      <a:r>
                        <a:rPr lang="tr-TR" sz="2000" b="0" baseline="0" dirty="0">
                          <a:latin typeface="Calibri" panose="020F0502020204030204" charset="0"/>
                          <a:ea typeface="Times New Roman" panose="02020603050405020304"/>
                          <a:cs typeface="Calibri" panose="020F0502020204030204" charset="0"/>
                        </a:rPr>
                        <a:t> Bilgisayar</a:t>
                      </a:r>
                      <a:endParaRPr lang="tr-TR" sz="2000" b="0" dirty="0">
                        <a:latin typeface="Calibri" panose="020F0502020204030204" charset="0"/>
                        <a:ea typeface="Times New Roman" panose="02020603050405020304"/>
                        <a:cs typeface="Calibri" panose="020F0502020204030204" charset="0"/>
                      </a:endParaRP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11</a:t>
                      </a:r>
                    </a:p>
                  </a:txBody>
                  <a:tcPr marL="68580" marR="68580" marT="0" marB="0" anchor="ctr"/>
                </a:tc>
                <a:extLst>
                  <a:ext uri="{0D108BD9-81ED-4DB2-BD59-A6C34878D82A}">
                    <a16:rowId xmlns:a16="http://schemas.microsoft.com/office/drawing/2014/main" val="10001"/>
                  </a:ext>
                </a:extLst>
              </a:tr>
              <a:tr h="552418">
                <a:tc>
                  <a:txBody>
                    <a:bodyPr/>
                    <a:lstStyle/>
                    <a:p>
                      <a:pPr algn="l">
                        <a:lnSpc>
                          <a:spcPct val="115000"/>
                        </a:lnSpc>
                        <a:spcAft>
                          <a:spcPts val="0"/>
                        </a:spcAft>
                      </a:pPr>
                      <a:r>
                        <a:rPr lang="tr-TR" sz="2000" b="0" dirty="0">
                          <a:latin typeface="Calibri" panose="020F0502020204030204" charset="0"/>
                          <a:ea typeface="Times New Roman" panose="02020603050405020304"/>
                          <a:cs typeface="Calibri" panose="020F0502020204030204" charset="0"/>
                        </a:rPr>
                        <a:t>Dizüstü</a:t>
                      </a:r>
                      <a:r>
                        <a:rPr lang="tr-TR" sz="2000" b="0" baseline="0" dirty="0">
                          <a:latin typeface="Calibri" panose="020F0502020204030204" charset="0"/>
                          <a:ea typeface="Times New Roman" panose="02020603050405020304"/>
                          <a:cs typeface="Calibri" panose="020F0502020204030204" charset="0"/>
                        </a:rPr>
                        <a:t> Bilgisayar</a:t>
                      </a:r>
                      <a:endParaRPr lang="tr-TR" sz="2000" b="0" dirty="0">
                        <a:latin typeface="Calibri" panose="020F0502020204030204" charset="0"/>
                        <a:ea typeface="Times New Roman" panose="02020603050405020304"/>
                        <a:cs typeface="Calibri" panose="020F0502020204030204" charset="0"/>
                      </a:endParaRP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1</a:t>
                      </a:r>
                    </a:p>
                  </a:txBody>
                  <a:tcPr marL="68580" marR="68580" marT="0" marB="0" anchor="ctr"/>
                </a:tc>
                <a:extLst>
                  <a:ext uri="{0D108BD9-81ED-4DB2-BD59-A6C34878D82A}">
                    <a16:rowId xmlns:a16="http://schemas.microsoft.com/office/drawing/2014/main" val="10002"/>
                  </a:ext>
                </a:extLst>
              </a:tr>
              <a:tr h="552418">
                <a:tc>
                  <a:txBody>
                    <a:bodyPr/>
                    <a:lstStyle/>
                    <a:p>
                      <a:pPr marL="0" marR="0" indent="0" algn="l" defTabSz="914400" rtl="0" eaLnBrk="1" fontAlgn="auto" latinLnBrk="1" hangingPunct="1">
                        <a:lnSpc>
                          <a:spcPct val="115000"/>
                        </a:lnSpc>
                        <a:spcBef>
                          <a:spcPts val="0"/>
                        </a:spcBef>
                        <a:spcAft>
                          <a:spcPts val="0"/>
                        </a:spcAft>
                        <a:buClrTx/>
                        <a:buSzTx/>
                        <a:buFontTx/>
                        <a:buNone/>
                        <a:defRPr/>
                      </a:pPr>
                      <a:r>
                        <a:rPr lang="tr-TR" sz="2000" b="0" dirty="0">
                          <a:latin typeface="Calibri" panose="020F0502020204030204" charset="0"/>
                          <a:ea typeface="Times New Roman" panose="02020603050405020304"/>
                          <a:cs typeface="Calibri" panose="020F0502020204030204" charset="0"/>
                        </a:rPr>
                        <a:t>Fotokopi Makinesi</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2</a:t>
                      </a:r>
                    </a:p>
                  </a:txBody>
                  <a:tcPr marL="68580" marR="68580" marT="0" marB="0" anchor="ctr"/>
                </a:tc>
                <a:extLst>
                  <a:ext uri="{0D108BD9-81ED-4DB2-BD59-A6C34878D82A}">
                    <a16:rowId xmlns:a16="http://schemas.microsoft.com/office/drawing/2014/main" val="10003"/>
                  </a:ext>
                </a:extLst>
              </a:tr>
              <a:tr h="618194">
                <a:tc>
                  <a:txBody>
                    <a:bodyPr/>
                    <a:lstStyle/>
                    <a:p>
                      <a:pPr marL="0" marR="0" indent="0" algn="l" defTabSz="914400" rtl="0" eaLnBrk="1" fontAlgn="auto" latinLnBrk="1" hangingPunct="1">
                        <a:lnSpc>
                          <a:spcPct val="115000"/>
                        </a:lnSpc>
                        <a:spcBef>
                          <a:spcPts val="0"/>
                        </a:spcBef>
                        <a:spcAft>
                          <a:spcPts val="0"/>
                        </a:spcAft>
                        <a:buClrTx/>
                        <a:buSzTx/>
                        <a:buFontTx/>
                        <a:buNone/>
                        <a:defRPr/>
                      </a:pPr>
                      <a:r>
                        <a:rPr lang="tr-TR" sz="2000" b="0" dirty="0">
                          <a:latin typeface="Calibri" panose="020F0502020204030204" charset="0"/>
                          <a:ea typeface="Times New Roman" panose="02020603050405020304"/>
                          <a:cs typeface="Calibri" panose="020F0502020204030204" charset="0"/>
                        </a:rPr>
                        <a:t>Yazıcı</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6</a:t>
                      </a:r>
                    </a:p>
                  </a:txBody>
                  <a:tcPr marL="68580" marR="68580" marT="0" marB="0" anchor="ctr"/>
                </a:tc>
                <a:extLst>
                  <a:ext uri="{0D108BD9-81ED-4DB2-BD59-A6C34878D82A}">
                    <a16:rowId xmlns:a16="http://schemas.microsoft.com/office/drawing/2014/main" val="10004"/>
                  </a:ext>
                </a:extLst>
              </a:tr>
              <a:tr h="552418">
                <a:tc>
                  <a:txBody>
                    <a:bodyPr/>
                    <a:lstStyle/>
                    <a:p>
                      <a:pPr marL="0" marR="0" indent="0" algn="l" defTabSz="914400" rtl="0" eaLnBrk="1" fontAlgn="auto" latinLnBrk="1" hangingPunct="1">
                        <a:lnSpc>
                          <a:spcPct val="115000"/>
                        </a:lnSpc>
                        <a:spcBef>
                          <a:spcPts val="0"/>
                        </a:spcBef>
                        <a:spcAft>
                          <a:spcPts val="0"/>
                        </a:spcAft>
                        <a:buClrTx/>
                        <a:buSzTx/>
                        <a:buFontTx/>
                        <a:buNone/>
                        <a:defRPr/>
                      </a:pPr>
                      <a:r>
                        <a:rPr lang="tr-TR" sz="2000" b="0" dirty="0">
                          <a:latin typeface="Calibri" panose="020F0502020204030204" charset="0"/>
                          <a:ea typeface="Times New Roman" panose="02020603050405020304"/>
                          <a:cs typeface="Calibri" panose="020F0502020204030204" charset="0"/>
                        </a:rPr>
                        <a:t>Ses Sistemi(Konferans Salonu) </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1</a:t>
                      </a:r>
                    </a:p>
                  </a:txBody>
                  <a:tcPr marL="68580" marR="68580" marT="0" marB="0" anchor="ctr"/>
                </a:tc>
                <a:extLst>
                  <a:ext uri="{0D108BD9-81ED-4DB2-BD59-A6C34878D82A}">
                    <a16:rowId xmlns:a16="http://schemas.microsoft.com/office/drawing/2014/main" val="10005"/>
                  </a:ext>
                </a:extLst>
              </a:tr>
              <a:tr h="552418">
                <a:tc>
                  <a:txBody>
                    <a:bodyPr/>
                    <a:lstStyle/>
                    <a:p>
                      <a:pPr algn="l">
                        <a:lnSpc>
                          <a:spcPct val="115000"/>
                        </a:lnSpc>
                        <a:spcAft>
                          <a:spcPts val="0"/>
                        </a:spcAft>
                      </a:pPr>
                      <a:r>
                        <a:rPr lang="tr-TR" sz="2000" b="0" dirty="0">
                          <a:latin typeface="Calibri" panose="020F0502020204030204" charset="0"/>
                          <a:ea typeface="Times New Roman" panose="02020603050405020304"/>
                          <a:cs typeface="Calibri" panose="020F0502020204030204" charset="0"/>
                        </a:rPr>
                        <a:t>Projeksiyon</a:t>
                      </a:r>
                    </a:p>
                  </a:txBody>
                  <a:tcPr marL="68580" marR="68580" marT="0" marB="0" anchor="ctr"/>
                </a:tc>
                <a:tc>
                  <a:txBody>
                    <a:bodyPr/>
                    <a:lstStyle/>
                    <a:p>
                      <a:pPr algn="ctr">
                        <a:lnSpc>
                          <a:spcPct val="115000"/>
                        </a:lnSpc>
                        <a:spcAft>
                          <a:spcPts val="0"/>
                        </a:spcAft>
                      </a:pPr>
                      <a:r>
                        <a:rPr lang="tr-TR" sz="2000" b="1" dirty="0">
                          <a:solidFill>
                            <a:schemeClr val="tx1"/>
                          </a:solidFill>
                          <a:latin typeface="Calibri" panose="020F0502020204030204" charset="0"/>
                          <a:ea typeface="Times New Roman" panose="02020603050405020304"/>
                          <a:cs typeface="Calibri" panose="020F0502020204030204" charset="0"/>
                        </a:rPr>
                        <a:t>2</a:t>
                      </a:r>
                    </a:p>
                  </a:txBody>
                  <a:tcPr marL="68580" marR="68580" marT="0" marB="0" anchor="ctr"/>
                </a:tc>
                <a:extLst>
                  <a:ext uri="{0D108BD9-81ED-4DB2-BD59-A6C34878D82A}">
                    <a16:rowId xmlns:a16="http://schemas.microsoft.com/office/drawing/2014/main" val="10006"/>
                  </a:ext>
                </a:extLst>
              </a:tr>
            </a:tbl>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2258740" y="1015718"/>
            <a:ext cx="8918775" cy="1015663"/>
          </a:xfrm>
          <a:prstGeom prst="rect">
            <a:avLst/>
          </a:prstGeom>
          <a:noFill/>
        </p:spPr>
        <p:txBody>
          <a:bodyPr wrap="square" lIns="91440" tIns="45720" rIns="91440" bIns="45720">
            <a:spAutoFit/>
          </a:bodyPr>
          <a:lstStyle/>
          <a:p>
            <a:pPr algn="ctr" fontAlgn="auto"/>
            <a:r>
              <a:rPr lang="tr-TR" sz="6000" b="1" strike="noStrike" cap="all" noProof="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ea typeface="+mn-ea"/>
                <a:cs typeface="+mn-cs"/>
              </a:rPr>
              <a:t>İLAHİYAT FAKÜLTESİ</a:t>
            </a:r>
            <a:endParaRPr lang="tr-TR" sz="6000" b="1" strike="noStrike" cap="all" spc="0" noProof="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47106" name="Resim 3"/>
          <p:cNvPicPr>
            <a:picLocks noChangeAspect="1"/>
          </p:cNvPicPr>
          <p:nvPr/>
        </p:nvPicPr>
        <p:blipFill>
          <a:blip r:embed="rId2"/>
          <a:stretch>
            <a:fillRect/>
          </a:stretch>
        </p:blipFill>
        <p:spPr>
          <a:xfrm>
            <a:off x="1014485" y="1523549"/>
            <a:ext cx="10580688" cy="3800475"/>
          </a:xfrm>
          <a:prstGeom prst="rect">
            <a:avLst/>
          </a:prstGeom>
          <a:noFill/>
          <a:ln w="9525">
            <a:noFill/>
          </a:ln>
        </p:spPr>
      </p:pic>
    </p:spTree>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384</TotalTime>
  <Words>1636</Words>
  <Application>Microsoft Office PowerPoint</Application>
  <PresentationFormat>Geniş ekran</PresentationFormat>
  <Paragraphs>790</Paragraphs>
  <Slides>51</Slides>
  <Notes>0</Notes>
  <HiddenSlides>0</HiddenSlides>
  <MMClips>0</MMClips>
  <ScaleCrop>false</ScaleCrop>
  <HeadingPairs>
    <vt:vector size="6" baseType="variant">
      <vt:variant>
        <vt:lpstr>Kullanılan Yazı Tipleri</vt:lpstr>
      </vt:variant>
      <vt:variant>
        <vt:i4>7</vt:i4>
      </vt:variant>
      <vt:variant>
        <vt:lpstr>Tema</vt:lpstr>
      </vt:variant>
      <vt:variant>
        <vt:i4>1</vt:i4>
      </vt:variant>
      <vt:variant>
        <vt:lpstr>Slayt Başlıkları</vt:lpstr>
      </vt:variant>
      <vt:variant>
        <vt:i4>51</vt:i4>
      </vt:variant>
    </vt:vector>
  </HeadingPairs>
  <TitlesOfParts>
    <vt:vector size="59" baseType="lpstr">
      <vt:lpstr>Andalus</vt:lpstr>
      <vt:lpstr>Arial</vt:lpstr>
      <vt:lpstr>Arial Rounded MT Bold</vt:lpstr>
      <vt:lpstr>Calibri</vt:lpstr>
      <vt:lpstr>Calibri Light</vt:lpstr>
      <vt:lpstr>Gill Sans MT</vt:lpstr>
      <vt:lpstr>Times New Roman</vt:lpstr>
      <vt:lpstr>Office Teması</vt:lpstr>
      <vt:lpstr>PowerPoint Sunusu</vt:lpstr>
      <vt:lpstr>VİZYONUMUZ</vt:lpstr>
      <vt:lpstr>MİSYONUMUZ</vt:lpstr>
      <vt:lpstr>Y Ö N E T İ M</vt:lpstr>
      <vt:lpstr>PowerPoint Sunusu</vt:lpstr>
      <vt:lpstr>PowerPoint Sunusu</vt:lpstr>
      <vt:lpstr>Akademik Personel Sayısı (Yıllara Göre Değişimi) </vt:lpstr>
      <vt:lpstr>Bölümlerimiz </vt:lpstr>
      <vt:lpstr>Felsefe Ve Din Bilimleri Bölümü </vt:lpstr>
      <vt:lpstr>İslam Tarihi Ve Sanatları Bölümü</vt:lpstr>
      <vt:lpstr>Temel İslam Bilimleri Bölümü</vt:lpstr>
      <vt:lpstr>Arap Dili ve Belagatı Anabilim Dalı </vt:lpstr>
      <vt:lpstr>Arap Dili ve Belagatı Anabilim Dalı </vt:lpstr>
      <vt:lpstr>İslam Hukuku Anabilim Dalı </vt:lpstr>
      <vt:lpstr>Kelam ve İslam Mezhepleri Tarihi Anabilim Dalı </vt:lpstr>
      <vt:lpstr>Tasavvuf Anabilim Dalı </vt:lpstr>
      <vt:lpstr>Tefsir Anabilim Dalı </vt:lpstr>
      <vt:lpstr>Hadis Anabilim Dalı </vt:lpstr>
      <vt:lpstr>Kur'an-ı Kerim Okuma ve Kıraat İlmi  Anabilim Dalı</vt:lpstr>
      <vt:lpstr>PowerPoint Sunusu</vt:lpstr>
      <vt:lpstr>Fakülte Koordinatörlükleri</vt:lpstr>
      <vt:lpstr>PowerPoint Sunusu</vt:lpstr>
      <vt:lpstr>Yıllara Göre Fakültemize Kayıt Yapan Yabancı Uyruklu Öğrenci Değişim Tablosu </vt:lpstr>
      <vt:lpstr>Yıllara Göre Fakültemiz Değişim Programı Hareketliliği </vt:lpstr>
      <vt:lpstr>PowerPoint Sunusu</vt:lpstr>
      <vt:lpstr>2018-2020 YILLARINDA SİİRT ÜNİVERSİTESİ  İLAHİYAT FAKÜLTESİ’NDE GERÇEKLEŞTİRİLEN  YAYINLAR VE BİLİMSEL FAALİYETLER</vt:lpstr>
      <vt:lpstr>PowerPoint Sunusu</vt:lpstr>
      <vt:lpstr>PowerPoint Sunusu</vt:lpstr>
      <vt:lpstr>PowerPoint Sunusu</vt:lpstr>
      <vt:lpstr>Mali Durum</vt:lpstr>
      <vt:lpstr>PowerPoint Sunusu</vt:lpstr>
      <vt:lpstr>PowerPoint Sunusu</vt:lpstr>
      <vt:lpstr>PowerPoint Sunusu</vt:lpstr>
      <vt:lpstr>PowerPoint Sunusu</vt:lpstr>
      <vt:lpstr>ÇARŞAMBA SEMİNERLERİ</vt:lpstr>
      <vt:lpstr>ÇARŞAMBA SEMİNERLERİ</vt:lpstr>
      <vt:lpstr>Atölyeler</vt:lpstr>
      <vt:lpstr>Atölyeler</vt:lpstr>
      <vt:lpstr>Fakülte Dergisi</vt:lpstr>
      <vt:lpstr>2021-2022 Eğitim-Öğretim Dönemi  Planlanan Etkinlikler</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z4424</cp:lastModifiedBy>
  <cp:revision>297</cp:revision>
  <dcterms:created xsi:type="dcterms:W3CDTF">2018-02-07T07:43:00Z</dcterms:created>
  <dcterms:modified xsi:type="dcterms:W3CDTF">2021-08-03T09:38:05Z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1033-11.2.0.10101</vt:lpwstr>
  </property>
</Properties>
</file>