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charts/chart2.xml" ContentType="application/vnd.openxmlformats-officedocument.drawingml.chart+xml"/>
  <Override PartName="/ppt/notesSlides/notesSlide2.xml" ContentType="application/vnd.openxmlformats-officedocument.presentationml.notesSlide+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29"/>
  </p:notesMasterIdLst>
  <p:sldIdLst>
    <p:sldId id="364" r:id="rId3"/>
    <p:sldId id="366" r:id="rId4"/>
    <p:sldId id="367" r:id="rId5"/>
    <p:sldId id="402" r:id="rId6"/>
    <p:sldId id="403" r:id="rId7"/>
    <p:sldId id="404" r:id="rId8"/>
    <p:sldId id="405" r:id="rId9"/>
    <p:sldId id="370" r:id="rId10"/>
    <p:sldId id="371" r:id="rId11"/>
    <p:sldId id="372" r:id="rId12"/>
    <p:sldId id="373" r:id="rId13"/>
    <p:sldId id="374" r:id="rId14"/>
    <p:sldId id="388" r:id="rId15"/>
    <p:sldId id="389" r:id="rId16"/>
    <p:sldId id="395" r:id="rId17"/>
    <p:sldId id="396" r:id="rId18"/>
    <p:sldId id="421" r:id="rId19"/>
    <p:sldId id="420" r:id="rId20"/>
    <p:sldId id="417" r:id="rId21"/>
    <p:sldId id="419" r:id="rId22"/>
    <p:sldId id="418" r:id="rId23"/>
    <p:sldId id="413" r:id="rId24"/>
    <p:sldId id="298" r:id="rId25"/>
    <p:sldId id="349" r:id="rId26"/>
    <p:sldId id="310" r:id="rId27"/>
    <p:sldId id="354" r:id="rId28"/>
  </p:sldIdLst>
  <p:sldSz cx="9144000" cy="5143500" type="screen16x9"/>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Açık Stil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CAF9ED-07DC-4A11-8D7F-57B35C25682E}" styleName="Orta Stil 1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2833802-FEF1-4C79-8D5D-14CF1EAF98D9}" styleName="Açık Stil 2 - Vurgu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505E3EF-67EA-436B-97B2-0124C06EBD24}" styleName="Orta Stil 4 - Vurgu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369" autoAdjust="0"/>
    <p:restoredTop sz="99335" autoAdjust="0"/>
  </p:normalViewPr>
  <p:slideViewPr>
    <p:cSldViewPr>
      <p:cViewPr>
        <p:scale>
          <a:sx n="130" d="100"/>
          <a:sy n="130" d="100"/>
        </p:scale>
        <p:origin x="-1182" y="-612"/>
      </p:cViewPr>
      <p:guideLst>
        <p:guide orient="horz" pos="1620"/>
        <p:guide pos="2880"/>
      </p:guideLst>
    </p:cSldViewPr>
  </p:slideViewPr>
  <p:outlineViewPr>
    <p:cViewPr>
      <p:scale>
        <a:sx n="33" d="100"/>
        <a:sy n="33" d="100"/>
      </p:scale>
      <p:origin x="0" y="297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80" Type="http://schemas.microsoft.com/office/2015/10/relationships/revisionInfo" Target="revisionInfo.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Murat%20AYDEM&#304;R\Desktop\Yeni%20Microsoft%20Excel%20&#199;al&#305;&#351;ma%20Sayfas&#305;.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Murat%20AYDEM&#304;R\Desktop\Yeni%20Microsoft%20Excel%20&#199;al&#305;&#351;ma%20Sayfas&#305;.xlsx" TargetMode="Externa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barChart>
        <c:barDir val="col"/>
        <c:grouping val="clustered"/>
        <c:varyColors val="0"/>
        <c:ser>
          <c:idx val="0"/>
          <c:order val="0"/>
          <c:tx>
            <c:v>2017</c:v>
          </c:tx>
          <c:invertIfNegative val="0"/>
          <c:cat>
            <c:strRef>
              <c:f>Sayfa1!$A$2:$A$3</c:f>
              <c:strCache>
                <c:ptCount val="2"/>
                <c:pt idx="0">
                  <c:v>Normal Öğretim </c:v>
                </c:pt>
                <c:pt idx="1">
                  <c:v>Örgün Öğretim</c:v>
                </c:pt>
              </c:strCache>
            </c:strRef>
          </c:cat>
          <c:val>
            <c:numRef>
              <c:f>Sayfa1!$B$2:$B$3</c:f>
              <c:numCache>
                <c:formatCode>General</c:formatCode>
                <c:ptCount val="2"/>
                <c:pt idx="0">
                  <c:v>646</c:v>
                </c:pt>
                <c:pt idx="1">
                  <c:v>491</c:v>
                </c:pt>
              </c:numCache>
            </c:numRef>
          </c:val>
        </c:ser>
        <c:ser>
          <c:idx val="1"/>
          <c:order val="1"/>
          <c:tx>
            <c:v>2016</c:v>
          </c:tx>
          <c:invertIfNegative val="0"/>
          <c:cat>
            <c:strRef>
              <c:f>Sayfa1!$A$2:$A$3</c:f>
              <c:strCache>
                <c:ptCount val="2"/>
                <c:pt idx="0">
                  <c:v>Normal Öğretim </c:v>
                </c:pt>
                <c:pt idx="1">
                  <c:v>Örgün Öğretim</c:v>
                </c:pt>
              </c:strCache>
            </c:strRef>
          </c:cat>
          <c:val>
            <c:numRef>
              <c:f>Sayfa1!$C$2:$C$3</c:f>
              <c:numCache>
                <c:formatCode>General</c:formatCode>
                <c:ptCount val="2"/>
                <c:pt idx="0">
                  <c:v>526</c:v>
                </c:pt>
                <c:pt idx="1">
                  <c:v>386</c:v>
                </c:pt>
              </c:numCache>
            </c:numRef>
          </c:val>
        </c:ser>
        <c:ser>
          <c:idx val="2"/>
          <c:order val="2"/>
          <c:tx>
            <c:v>2015</c:v>
          </c:tx>
          <c:invertIfNegative val="0"/>
          <c:cat>
            <c:strRef>
              <c:f>Sayfa1!$A$2:$A$3</c:f>
              <c:strCache>
                <c:ptCount val="2"/>
                <c:pt idx="0">
                  <c:v>Normal Öğretim </c:v>
                </c:pt>
                <c:pt idx="1">
                  <c:v>Örgün Öğretim</c:v>
                </c:pt>
              </c:strCache>
            </c:strRef>
          </c:cat>
          <c:val>
            <c:numRef>
              <c:f>Sayfa1!$D$2:$D$3</c:f>
              <c:numCache>
                <c:formatCode>General</c:formatCode>
                <c:ptCount val="2"/>
                <c:pt idx="0">
                  <c:v>357</c:v>
                </c:pt>
                <c:pt idx="1">
                  <c:v>293</c:v>
                </c:pt>
              </c:numCache>
            </c:numRef>
          </c:val>
        </c:ser>
        <c:ser>
          <c:idx val="3"/>
          <c:order val="3"/>
          <c:tx>
            <c:v>2016</c:v>
          </c:tx>
          <c:invertIfNegative val="0"/>
          <c:cat>
            <c:strRef>
              <c:f>Sayfa1!$A$2:$A$3</c:f>
              <c:strCache>
                <c:ptCount val="2"/>
                <c:pt idx="0">
                  <c:v>Normal Öğretim </c:v>
                </c:pt>
                <c:pt idx="1">
                  <c:v>Örgün Öğretim</c:v>
                </c:pt>
              </c:strCache>
            </c:strRef>
          </c:cat>
          <c:val>
            <c:numRef>
              <c:f>Sayfa1!$E$2:$E$3</c:f>
              <c:numCache>
                <c:formatCode>General</c:formatCode>
                <c:ptCount val="2"/>
                <c:pt idx="0">
                  <c:v>217</c:v>
                </c:pt>
                <c:pt idx="1">
                  <c:v>207</c:v>
                </c:pt>
              </c:numCache>
            </c:numRef>
          </c:val>
        </c:ser>
        <c:dLbls>
          <c:showLegendKey val="0"/>
          <c:showVal val="1"/>
          <c:showCatName val="0"/>
          <c:showSerName val="0"/>
          <c:showPercent val="0"/>
          <c:showBubbleSize val="0"/>
        </c:dLbls>
        <c:gapWidth val="75"/>
        <c:axId val="40655872"/>
        <c:axId val="40686336"/>
      </c:barChart>
      <c:catAx>
        <c:axId val="40655872"/>
        <c:scaling>
          <c:orientation val="minMax"/>
        </c:scaling>
        <c:delete val="0"/>
        <c:axPos val="b"/>
        <c:majorTickMark val="none"/>
        <c:minorTickMark val="none"/>
        <c:tickLblPos val="nextTo"/>
        <c:crossAx val="40686336"/>
        <c:crosses val="autoZero"/>
        <c:auto val="1"/>
        <c:lblAlgn val="ctr"/>
        <c:lblOffset val="100"/>
        <c:noMultiLvlLbl val="0"/>
      </c:catAx>
      <c:valAx>
        <c:axId val="40686336"/>
        <c:scaling>
          <c:orientation val="minMax"/>
        </c:scaling>
        <c:delete val="0"/>
        <c:axPos val="l"/>
        <c:numFmt formatCode="General" sourceLinked="1"/>
        <c:majorTickMark val="none"/>
        <c:minorTickMark val="none"/>
        <c:tickLblPos val="nextTo"/>
        <c:crossAx val="40655872"/>
        <c:crosses val="autoZero"/>
        <c:crossBetween val="between"/>
      </c:valAx>
    </c:plotArea>
    <c:legend>
      <c:legendPos val="b"/>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10"/>
    </mc:Choice>
    <mc:Fallback>
      <c:style val="10"/>
    </mc:Fallback>
  </mc:AlternateContent>
  <c:chart>
    <c:autoTitleDeleted val="1"/>
    <c:view3D>
      <c:rotX val="75"/>
      <c:rotY val="0"/>
      <c:rAngAx val="0"/>
      <c:perspective val="30"/>
    </c:view3D>
    <c:floor>
      <c:thickness val="0"/>
    </c:floor>
    <c:sideWall>
      <c:thickness val="0"/>
    </c:sideWall>
    <c:backWall>
      <c:thickness val="0"/>
    </c:backWall>
    <c:plotArea>
      <c:layout/>
      <c:pie3DChart>
        <c:varyColors val="1"/>
        <c:ser>
          <c:idx val="0"/>
          <c:order val="0"/>
          <c:dLbls>
            <c:showLegendKey val="0"/>
            <c:showVal val="1"/>
            <c:showCatName val="0"/>
            <c:showSerName val="0"/>
            <c:showPercent val="0"/>
            <c:showBubbleSize val="0"/>
            <c:showLeaderLines val="1"/>
          </c:dLbls>
          <c:cat>
            <c:strRef>
              <c:f>Sayfa2!$A$2:$A$3</c:f>
              <c:strCache>
                <c:ptCount val="2"/>
                <c:pt idx="0">
                  <c:v>Toplam Kız Öğrenci Sayısı </c:v>
                </c:pt>
                <c:pt idx="1">
                  <c:v>Toplam Erkek Öğrenci Sayısı </c:v>
                </c:pt>
              </c:strCache>
            </c:strRef>
          </c:cat>
          <c:val>
            <c:numRef>
              <c:f>Sayfa2!$B$2:$B$3</c:f>
              <c:numCache>
                <c:formatCode>General</c:formatCode>
                <c:ptCount val="2"/>
                <c:pt idx="0">
                  <c:v>570</c:v>
                </c:pt>
                <c:pt idx="1">
                  <c:v>567</c:v>
                </c:pt>
              </c:numCache>
            </c:numRef>
          </c:val>
        </c:ser>
        <c:dLbls>
          <c:showLegendKey val="0"/>
          <c:showVal val="0"/>
          <c:showCatName val="0"/>
          <c:showSerName val="0"/>
          <c:showPercent val="0"/>
          <c:showBubbleSize val="0"/>
          <c:showLeaderLines val="1"/>
        </c:dLbls>
      </c:pie3DChart>
    </c:plotArea>
    <c:legend>
      <c:legendPos val="r"/>
      <c:overlay val="0"/>
    </c:legend>
    <c:plotVisOnly val="1"/>
    <c:dispBlanksAs val="zero"/>
    <c:showDLblsOverMax val="0"/>
  </c:chart>
  <c:txPr>
    <a:bodyPr/>
    <a:lstStyle/>
    <a:p>
      <a:pPr>
        <a:defRPr sz="1800"/>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Sayfa1!$B$1</c:f>
              <c:strCache>
                <c:ptCount val="1"/>
                <c:pt idx="0">
                  <c:v>2016</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alibri" panose="020F0502020204030204" pitchFamily="34" charset="0"/>
                    <a:ea typeface="+mn-ea"/>
                    <a:cs typeface="Calibri" panose="020F0502020204030204" pitchFamily="34" charset="0"/>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Sayfa1!$A$2:$A$9</c:f>
              <c:strCache>
                <c:ptCount val="8"/>
                <c:pt idx="0">
                  <c:v>Profesör</c:v>
                </c:pt>
                <c:pt idx="1">
                  <c:v>Doçent</c:v>
                </c:pt>
                <c:pt idx="2">
                  <c:v>Yardımcı Doçent</c:v>
                </c:pt>
                <c:pt idx="3">
                  <c:v>Öğretim Üyesi Toplam</c:v>
                </c:pt>
                <c:pt idx="4">
                  <c:v>Öğretim Görevlisi</c:v>
                </c:pt>
                <c:pt idx="5">
                  <c:v>Araştırma Görevlisi</c:v>
                </c:pt>
                <c:pt idx="6">
                  <c:v>Okutman</c:v>
                </c:pt>
                <c:pt idx="7">
                  <c:v>Uzman</c:v>
                </c:pt>
              </c:strCache>
            </c:strRef>
          </c:cat>
          <c:val>
            <c:numRef>
              <c:f>Sayfa1!$B$2:$B$9</c:f>
              <c:numCache>
                <c:formatCode>General</c:formatCode>
                <c:ptCount val="8"/>
                <c:pt idx="0">
                  <c:v>3</c:v>
                </c:pt>
                <c:pt idx="1">
                  <c:v>1</c:v>
                </c:pt>
                <c:pt idx="2">
                  <c:v>10</c:v>
                </c:pt>
                <c:pt idx="3">
                  <c:v>14</c:v>
                </c:pt>
                <c:pt idx="4">
                  <c:v>8</c:v>
                </c:pt>
                <c:pt idx="5">
                  <c:v>18</c:v>
                </c:pt>
                <c:pt idx="6">
                  <c:v>1</c:v>
                </c:pt>
                <c:pt idx="7">
                  <c:v>0</c:v>
                </c:pt>
              </c:numCache>
            </c:numRef>
          </c:val>
          <c:extLst xmlns:c16r2="http://schemas.microsoft.com/office/drawing/2015/06/chart">
            <c:ext xmlns:c16="http://schemas.microsoft.com/office/drawing/2014/chart" uri="{C3380CC4-5D6E-409C-BE32-E72D297353CC}">
              <c16:uniqueId val="{00000000-36EB-4E6C-9CBF-1AA8E8CC9B5C}"/>
            </c:ext>
          </c:extLst>
        </c:ser>
        <c:ser>
          <c:idx val="1"/>
          <c:order val="1"/>
          <c:tx>
            <c:strRef>
              <c:f>Sayfa1!$C$1</c:f>
              <c:strCache>
                <c:ptCount val="1"/>
                <c:pt idx="0">
                  <c:v>2017</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alibri" panose="020F0502020204030204" pitchFamily="34" charset="0"/>
                    <a:ea typeface="+mn-ea"/>
                    <a:cs typeface="Calibri" panose="020F0502020204030204" pitchFamily="34" charset="0"/>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Sayfa1!$A$2:$A$9</c:f>
              <c:strCache>
                <c:ptCount val="8"/>
                <c:pt idx="0">
                  <c:v>Profesör</c:v>
                </c:pt>
                <c:pt idx="1">
                  <c:v>Doçent</c:v>
                </c:pt>
                <c:pt idx="2">
                  <c:v>Yardımcı Doçent</c:v>
                </c:pt>
                <c:pt idx="3">
                  <c:v>Öğretim Üyesi Toplam</c:v>
                </c:pt>
                <c:pt idx="4">
                  <c:v>Öğretim Görevlisi</c:v>
                </c:pt>
                <c:pt idx="5">
                  <c:v>Araştırma Görevlisi</c:v>
                </c:pt>
                <c:pt idx="6">
                  <c:v>Okutman</c:v>
                </c:pt>
                <c:pt idx="7">
                  <c:v>Uzman</c:v>
                </c:pt>
              </c:strCache>
            </c:strRef>
          </c:cat>
          <c:val>
            <c:numRef>
              <c:f>Sayfa1!$C$2:$C$9</c:f>
              <c:numCache>
                <c:formatCode>General</c:formatCode>
                <c:ptCount val="8"/>
                <c:pt idx="0">
                  <c:v>3</c:v>
                </c:pt>
                <c:pt idx="1">
                  <c:v>2</c:v>
                </c:pt>
                <c:pt idx="2">
                  <c:v>16</c:v>
                </c:pt>
                <c:pt idx="3">
                  <c:v>21</c:v>
                </c:pt>
                <c:pt idx="4">
                  <c:v>7</c:v>
                </c:pt>
                <c:pt idx="5">
                  <c:v>15</c:v>
                </c:pt>
                <c:pt idx="6">
                  <c:v>3</c:v>
                </c:pt>
                <c:pt idx="7">
                  <c:v>0</c:v>
                </c:pt>
              </c:numCache>
            </c:numRef>
          </c:val>
          <c:extLst xmlns:c16r2="http://schemas.microsoft.com/office/drawing/2015/06/chart">
            <c:ext xmlns:c16="http://schemas.microsoft.com/office/drawing/2014/chart" uri="{C3380CC4-5D6E-409C-BE32-E72D297353CC}">
              <c16:uniqueId val="{00000001-36EB-4E6C-9CBF-1AA8E8CC9B5C}"/>
            </c:ext>
          </c:extLst>
        </c:ser>
        <c:dLbls>
          <c:showLegendKey val="0"/>
          <c:showVal val="1"/>
          <c:showCatName val="0"/>
          <c:showSerName val="0"/>
          <c:showPercent val="0"/>
          <c:showBubbleSize val="0"/>
        </c:dLbls>
        <c:gapWidth val="150"/>
        <c:shape val="box"/>
        <c:axId val="75776384"/>
        <c:axId val="75777920"/>
        <c:axId val="0"/>
      </c:bar3DChart>
      <c:catAx>
        <c:axId val="757763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solidFill>
                <a:latin typeface="Calibri" panose="020F0502020204030204" pitchFamily="34" charset="0"/>
                <a:ea typeface="+mn-ea"/>
                <a:cs typeface="Calibri" panose="020F0502020204030204" pitchFamily="34" charset="0"/>
              </a:defRPr>
            </a:pPr>
            <a:endParaRPr lang="tr-TR"/>
          </a:p>
        </c:txPr>
        <c:crossAx val="75777920"/>
        <c:crosses val="autoZero"/>
        <c:auto val="1"/>
        <c:lblAlgn val="ctr"/>
        <c:lblOffset val="100"/>
        <c:noMultiLvlLbl val="0"/>
      </c:catAx>
      <c:valAx>
        <c:axId val="757779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solidFill>
                <a:latin typeface="Calibri" panose="020F0502020204030204" pitchFamily="34" charset="0"/>
                <a:ea typeface="+mn-ea"/>
                <a:cs typeface="Calibri" panose="020F0502020204030204" pitchFamily="34" charset="0"/>
              </a:defRPr>
            </a:pPr>
            <a:endParaRPr lang="tr-TR"/>
          </a:p>
        </c:txPr>
        <c:crossAx val="75776384"/>
        <c:crosses val="autoZero"/>
        <c:crossBetween val="between"/>
      </c:valAx>
      <c:dTable>
        <c:showHorzBorder val="1"/>
        <c:showVertBorder val="1"/>
        <c:showOutline val="1"/>
        <c:showKeys val="0"/>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1" i="0" u="none" strike="noStrike" kern="1200" baseline="0">
                <a:solidFill>
                  <a:schemeClr val="tx1"/>
                </a:solidFill>
                <a:latin typeface="Calibri" panose="020F0502020204030204" pitchFamily="34" charset="0"/>
                <a:ea typeface="+mn-ea"/>
                <a:cs typeface="Calibri" panose="020F0502020204030204" pitchFamily="34" charset="0"/>
              </a:defRPr>
            </a:pPr>
            <a:endParaRPr lang="tr-TR"/>
          </a:p>
        </c:txPr>
      </c:dTable>
      <c:spPr>
        <a:noFill/>
        <a:ln>
          <a:noFill/>
        </a:ln>
        <a:effectLst/>
      </c:spPr>
    </c:plotArea>
    <c:legend>
      <c:legendPos val="b"/>
      <c:layout>
        <c:manualLayout>
          <c:xMode val="edge"/>
          <c:yMode val="edge"/>
          <c:x val="0.33329934383202098"/>
          <c:y val="0.92082923228346603"/>
          <c:w val="0.29173464566929103"/>
          <c:h val="7.9170767716535403E-2"/>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tr-TR"/>
        </a:p>
      </c:txPr>
    </c:legend>
    <c:plotVisOnly val="1"/>
    <c:dispBlanksAs val="gap"/>
    <c:showDLblsOverMax val="0"/>
  </c:chart>
  <c:spPr>
    <a:noFill/>
    <a:ln>
      <a:noFill/>
    </a:ln>
    <a:effectLst/>
  </c:spPr>
  <c:txPr>
    <a:bodyPr/>
    <a:lstStyle/>
    <a:p>
      <a:pPr>
        <a:defRPr sz="1200" b="1">
          <a:solidFill>
            <a:schemeClr val="tx1"/>
          </a:solidFill>
          <a:latin typeface="Calibri" panose="020F0502020204030204" pitchFamily="34" charset="0"/>
          <a:cs typeface="Calibri" panose="020F0502020204030204" pitchFamily="34" charset="0"/>
        </a:defRPr>
      </a:pPr>
      <a:endParaRPr lang="tr-T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0A2A01-F353-4FE7-927A-A117172BEAD3}" type="datetimeFigureOut">
              <a:rPr lang="tr-TR" smtClean="0"/>
              <a:pPr/>
              <a:t>21.2.2018</a:t>
            </a:fld>
            <a:endParaRPr lang="tr-TR"/>
          </a:p>
        </p:txBody>
      </p:sp>
      <p:sp>
        <p:nvSpPr>
          <p:cNvPr id="4" name="Slayt Görüntüsü Yer Tutucusu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886069-3543-4E56-92D8-0FE5133C44E9}" type="slidenum">
              <a:rPr lang="tr-TR" smtClean="0"/>
              <a:pPr/>
              <a:t>‹#›</a:t>
            </a:fld>
            <a:endParaRPr lang="tr-TR"/>
          </a:p>
        </p:txBody>
      </p:sp>
    </p:spTree>
    <p:extLst>
      <p:ext uri="{BB962C8B-B14F-4D97-AF65-F5344CB8AC3E}">
        <p14:creationId xmlns:p14="http://schemas.microsoft.com/office/powerpoint/2010/main" val="1331218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C4886069-3543-4E56-92D8-0FE5133C44E9}" type="slidenum">
              <a:rPr lang="tr-TR" smtClean="0"/>
              <a:pPr/>
              <a:t>6</a:t>
            </a:fld>
            <a:endParaRPr lang="tr-TR"/>
          </a:p>
        </p:txBody>
      </p:sp>
    </p:spTree>
    <p:extLst>
      <p:ext uri="{BB962C8B-B14F-4D97-AF65-F5344CB8AC3E}">
        <p14:creationId xmlns:p14="http://schemas.microsoft.com/office/powerpoint/2010/main" val="176846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A87BDE89-377B-4C4D-85F2-C467C278A260}" type="slidenum">
              <a:rPr lang="tr-TR" smtClean="0"/>
              <a:pPr/>
              <a:t>11</a:t>
            </a:fld>
            <a:endParaRPr lang="tr-TR"/>
          </a:p>
        </p:txBody>
      </p:sp>
    </p:spTree>
    <p:extLst>
      <p:ext uri="{BB962C8B-B14F-4D97-AF65-F5344CB8AC3E}">
        <p14:creationId xmlns:p14="http://schemas.microsoft.com/office/powerpoint/2010/main" val="3126325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8613"/>
            <a:ext cx="7772400" cy="1101725"/>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3937D59-5EDB-4C39-B697-625748F703B6}" type="datetimeFigureOut">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18959595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8151330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5"/>
            <a:ext cx="7772400" cy="10223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37D59-5EDB-4C39-B697-625748F703B6}" type="datetimeFigureOut">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18604311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937D59-5EDB-4C39-B697-625748F703B6}" type="datetimeFigureOut">
              <a:rPr lang="en-US" smtClean="0"/>
              <a:pPr/>
              <a:t>2/21/2018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35058029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937D59-5EDB-4C39-B697-625748F703B6}" type="datetimeFigureOut">
              <a:rPr lang="en-US" smtClean="0"/>
              <a:pPr/>
              <a:t>2/21/2018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35387940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937D59-5EDB-4C39-B697-625748F703B6}" type="datetimeFigureOut">
              <a:rPr lang="en-US" smtClean="0"/>
              <a:pPr/>
              <a:t>2/21/2018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11505109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37D59-5EDB-4C39-B697-625748F703B6}" type="datetimeFigureOut">
              <a:rPr lang="en-US" smtClean="0"/>
              <a:pPr/>
              <a:t>2/21/2018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24035354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788"/>
            <a:ext cx="3008313" cy="8715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937D59-5EDB-4C39-B697-625748F703B6}" type="datetimeFigureOut">
              <a:rPr lang="en-US" smtClean="0"/>
              <a:pPr/>
              <a:t>2/21/2018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5018249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937D59-5EDB-4C39-B697-625748F703B6}" type="datetimeFigureOut">
              <a:rPr lang="en-US" smtClean="0"/>
              <a:pPr/>
              <a:t>2/21/2018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7224409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2810871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375"/>
            <a:ext cx="2057400" cy="43878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6375"/>
            <a:ext cx="6019800" cy="43878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pPr/>
              <a:t>‹#›</a:t>
            </a:fld>
            <a:endParaRPr lang="en-US"/>
          </a:p>
        </p:txBody>
      </p:sp>
    </p:spTree>
    <p:extLst>
      <p:ext uri="{BB962C8B-B14F-4D97-AF65-F5344CB8AC3E}">
        <p14:creationId xmlns:p14="http://schemas.microsoft.com/office/powerpoint/2010/main" val="424009125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14" name="Başlık 13"/>
          <p:cNvSpPr>
            <a:spLocks noGrp="1"/>
          </p:cNvSpPr>
          <p:nvPr>
            <p:ph type="ctrTitle"/>
          </p:nvPr>
        </p:nvSpPr>
        <p:spPr>
          <a:xfrm>
            <a:off x="1432560" y="269923"/>
            <a:ext cx="7406640" cy="1104138"/>
          </a:xfrm>
        </p:spPr>
        <p:txBody>
          <a:bodyPr anchor="b"/>
          <a:lstStyle>
            <a:lvl1pPr algn="l">
              <a:defRPr/>
            </a:lvl1pPr>
            <a:extLst/>
          </a:lstStyle>
          <a:p>
            <a:r>
              <a:rPr kumimoji="0" lang="tr-TR" smtClean="0"/>
              <a:t>Asıl başlık stili için tıklatın</a:t>
            </a:r>
            <a:endParaRPr kumimoji="0" lang="en-US"/>
          </a:p>
        </p:txBody>
      </p:sp>
      <p:sp>
        <p:nvSpPr>
          <p:cNvPr id="22" name="Alt Başlık 21"/>
          <p:cNvSpPr>
            <a:spLocks noGrp="1"/>
          </p:cNvSpPr>
          <p:nvPr>
            <p:ph type="subTitle" idx="1"/>
          </p:nvPr>
        </p:nvSpPr>
        <p:spPr>
          <a:xfrm>
            <a:off x="1432560" y="1387548"/>
            <a:ext cx="7406640" cy="131445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tr-TR" smtClean="0"/>
              <a:t>Asıl alt başlık stilini düzenlemek için tıklatın</a:t>
            </a:r>
            <a:endParaRPr kumimoji="0" lang="en-US"/>
          </a:p>
        </p:txBody>
      </p:sp>
      <p:sp>
        <p:nvSpPr>
          <p:cNvPr id="7" name="Veri Yer Tutucusu 6"/>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20" name="Altbilgi Yer Tutucusu 19"/>
          <p:cNvSpPr>
            <a:spLocks noGrp="1"/>
          </p:cNvSpPr>
          <p:nvPr>
            <p:ph type="ftr" sz="quarter" idx="11"/>
          </p:nvPr>
        </p:nvSpPr>
        <p:spPr/>
        <p:txBody>
          <a:bodyPr/>
          <a:lstStyle>
            <a:extLst/>
          </a:lstStyle>
          <a:p>
            <a:endParaRPr kumimoji="0" lang="en-US"/>
          </a:p>
        </p:txBody>
      </p:sp>
      <p:sp>
        <p:nvSpPr>
          <p:cNvPr id="10" name="Slayt Numarası Yer Tutucusu 9"/>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8" name="Oval 7"/>
          <p:cNvSpPr/>
          <p:nvPr/>
        </p:nvSpPr>
        <p:spPr>
          <a:xfrm>
            <a:off x="921433" y="1060352"/>
            <a:ext cx="210312" cy="15773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008762"/>
            <a:ext cx="64008" cy="4800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extLst/>
          </a:lstStyle>
          <a:p>
            <a:r>
              <a:rPr kumimoji="0" lang="tr-TR" smtClean="0"/>
              <a:t>Asıl başlık stili için tıklatın</a:t>
            </a:r>
            <a:endParaRPr kumimoji="0" lang="en-US"/>
          </a:p>
        </p:txBody>
      </p:sp>
      <p:sp>
        <p:nvSpPr>
          <p:cNvPr id="3" name="İçerik Yer Tutucusu 2"/>
          <p:cNvSpPr>
            <a:spLocks noGrp="1"/>
          </p:cNvSpPr>
          <p:nvPr>
            <p:ph idx="1"/>
          </p:nvPr>
        </p:nvSpPr>
        <p:spPr/>
        <p:txBody>
          <a:bodyPr/>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Veri Yer Tutucusu 3"/>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5" name="Altbilgi Yer Tutucusu 4"/>
          <p:cNvSpPr>
            <a:spLocks noGrp="1"/>
          </p:cNvSpPr>
          <p:nvPr>
            <p:ph type="ftr" sz="quarter" idx="11"/>
          </p:nvPr>
        </p:nvSpPr>
        <p:spPr/>
        <p:txBody>
          <a:bodyPr/>
          <a:lstStyle>
            <a:extLst/>
          </a:lstStyle>
          <a:p>
            <a:endParaRPr kumimoji="0" lang="en-US"/>
          </a:p>
        </p:txBody>
      </p:sp>
      <p:sp>
        <p:nvSpPr>
          <p:cNvPr id="6" name="Slayt Numarası Yer Tutucusu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7" name="Dikdörtgen 6"/>
          <p:cNvSpPr/>
          <p:nvPr/>
        </p:nvSpPr>
        <p:spPr>
          <a:xfrm>
            <a:off x="2282890" y="-41"/>
            <a:ext cx="6858000" cy="5143541"/>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Başlık 1"/>
          <p:cNvSpPr>
            <a:spLocks noGrp="1"/>
          </p:cNvSpPr>
          <p:nvPr>
            <p:ph type="title"/>
          </p:nvPr>
        </p:nvSpPr>
        <p:spPr>
          <a:xfrm>
            <a:off x="2578392" y="1950244"/>
            <a:ext cx="6400800" cy="1714500"/>
          </a:xfrm>
        </p:spPr>
        <p:txBody>
          <a:bodyPr anchor="t"/>
          <a:lstStyle>
            <a:lvl1pPr algn="l">
              <a:lnSpc>
                <a:spcPts val="4500"/>
              </a:lnSpc>
              <a:buNone/>
              <a:defRPr sz="4000" b="1" cap="all"/>
            </a:lvl1pPr>
            <a:extLst/>
          </a:lstStyle>
          <a:p>
            <a:r>
              <a:rPr kumimoji="0" lang="tr-TR" smtClean="0"/>
              <a:t>Asıl başlık stili için tıklatın</a:t>
            </a:r>
            <a:endParaRPr kumimoji="0" lang="en-US"/>
          </a:p>
        </p:txBody>
      </p:sp>
      <p:sp>
        <p:nvSpPr>
          <p:cNvPr id="3" name="Metin Yer Tutucusu 2"/>
          <p:cNvSpPr>
            <a:spLocks noGrp="1"/>
          </p:cNvSpPr>
          <p:nvPr>
            <p:ph type="body" idx="1"/>
          </p:nvPr>
        </p:nvSpPr>
        <p:spPr>
          <a:xfrm>
            <a:off x="2578392" y="800100"/>
            <a:ext cx="6400800" cy="1132284"/>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tr-TR" smtClean="0"/>
              <a:t>Asıl metin stillerini düzenlemek için tıklatın</a:t>
            </a:r>
          </a:p>
        </p:txBody>
      </p:sp>
      <p:sp>
        <p:nvSpPr>
          <p:cNvPr id="4" name="Veri Yer Tutucusu 3"/>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5" name="Altbilgi Yer Tutucusu 4"/>
          <p:cNvSpPr>
            <a:spLocks noGrp="1"/>
          </p:cNvSpPr>
          <p:nvPr>
            <p:ph type="ftr" sz="quarter" idx="11"/>
          </p:nvPr>
        </p:nvSpPr>
        <p:spPr/>
        <p:txBody>
          <a:bodyPr/>
          <a:lstStyle>
            <a:extLst/>
          </a:lstStyle>
          <a:p>
            <a:endParaRPr kumimoji="0" lang="en-US"/>
          </a:p>
        </p:txBody>
      </p:sp>
      <p:sp>
        <p:nvSpPr>
          <p:cNvPr id="6" name="Slayt Numarası Yer Tutucusu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10" name="Dikdörtgen 9"/>
          <p:cNvSpPr/>
          <p:nvPr/>
        </p:nvSpPr>
        <p:spPr bwMode="invGray">
          <a:xfrm>
            <a:off x="2286000" y="0"/>
            <a:ext cx="76200"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110992"/>
            <a:ext cx="210312" cy="15773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059403"/>
            <a:ext cx="64008" cy="4800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a:xfrm>
            <a:off x="1435608" y="205740"/>
            <a:ext cx="7498080" cy="857250"/>
          </a:xfrm>
        </p:spPr>
        <p:txBody>
          <a:bodyPr/>
          <a:lstStyle>
            <a:extLst/>
          </a:lstStyle>
          <a:p>
            <a:r>
              <a:rPr kumimoji="0" lang="tr-TR" smtClean="0"/>
              <a:t>Asıl başlık stili için tıklatın</a:t>
            </a:r>
            <a:endParaRPr kumimoji="0" lang="en-US"/>
          </a:p>
        </p:txBody>
      </p:sp>
      <p:sp>
        <p:nvSpPr>
          <p:cNvPr id="3" name="İçerik Yer Tutucusu 2"/>
          <p:cNvSpPr>
            <a:spLocks noGrp="1"/>
          </p:cNvSpPr>
          <p:nvPr>
            <p:ph sz="half" idx="1"/>
          </p:nvPr>
        </p:nvSpPr>
        <p:spPr>
          <a:xfrm>
            <a:off x="1435608" y="1143000"/>
            <a:ext cx="3657600" cy="34975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İçerik Yer Tutucusu 3"/>
          <p:cNvSpPr>
            <a:spLocks noGrp="1"/>
          </p:cNvSpPr>
          <p:nvPr>
            <p:ph sz="half" idx="2"/>
          </p:nvPr>
        </p:nvSpPr>
        <p:spPr>
          <a:xfrm>
            <a:off x="5276088" y="1143000"/>
            <a:ext cx="3657600" cy="34975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Veri Yer Tutucusu 4"/>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6" name="Altbilgi Yer Tutucusu 5"/>
          <p:cNvSpPr>
            <a:spLocks noGrp="1"/>
          </p:cNvSpPr>
          <p:nvPr>
            <p:ph type="ftr" sz="quarter" idx="11"/>
          </p:nvPr>
        </p:nvSpPr>
        <p:spPr/>
        <p:txBody>
          <a:bodyPr/>
          <a:lstStyle>
            <a:extLst/>
          </a:lstStyle>
          <a:p>
            <a:endParaRPr kumimoji="0" lang="en-US"/>
          </a:p>
        </p:txBody>
      </p:sp>
      <p:sp>
        <p:nvSpPr>
          <p:cNvPr id="7" name="Slayt Numarası Yer Tutucusu 6"/>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870252"/>
            <a:ext cx="8229600" cy="857250"/>
          </a:xfrm>
        </p:spPr>
        <p:txBody>
          <a:bodyPr anchor="ctr"/>
          <a:lstStyle>
            <a:lvl1pPr algn="ctr">
              <a:defRPr sz="4500" b="1" cap="none" baseline="0"/>
            </a:lvl1pPr>
            <a:extLst/>
          </a:lstStyle>
          <a:p>
            <a:r>
              <a:rPr kumimoji="0" lang="tr-TR" smtClean="0"/>
              <a:t>Asıl başlık stili için tıklatın</a:t>
            </a:r>
            <a:endParaRPr kumimoji="0" lang="en-US"/>
          </a:p>
        </p:txBody>
      </p:sp>
      <p:sp>
        <p:nvSpPr>
          <p:cNvPr id="3" name="Metin Yer Tutucusu 2"/>
          <p:cNvSpPr>
            <a:spLocks noGrp="1"/>
          </p:cNvSpPr>
          <p:nvPr>
            <p:ph type="body" idx="1"/>
          </p:nvPr>
        </p:nvSpPr>
        <p:spPr>
          <a:xfrm>
            <a:off x="457200" y="246209"/>
            <a:ext cx="4023360" cy="4800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4" name="Metin Yer Tutucusu 3"/>
          <p:cNvSpPr>
            <a:spLocks noGrp="1"/>
          </p:cNvSpPr>
          <p:nvPr>
            <p:ph type="body" sz="half" idx="3"/>
          </p:nvPr>
        </p:nvSpPr>
        <p:spPr>
          <a:xfrm>
            <a:off x="4663440" y="246209"/>
            <a:ext cx="4023360" cy="4800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5" name="İçerik Yer Tutucusu 4"/>
          <p:cNvSpPr>
            <a:spLocks noGrp="1"/>
          </p:cNvSpPr>
          <p:nvPr>
            <p:ph sz="quarter" idx="2"/>
          </p:nvPr>
        </p:nvSpPr>
        <p:spPr>
          <a:xfrm>
            <a:off x="457200" y="727002"/>
            <a:ext cx="4023360" cy="30861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İçerik Yer Tutucusu 5"/>
          <p:cNvSpPr>
            <a:spLocks noGrp="1"/>
          </p:cNvSpPr>
          <p:nvPr>
            <p:ph sz="quarter" idx="4"/>
          </p:nvPr>
        </p:nvSpPr>
        <p:spPr>
          <a:xfrm>
            <a:off x="4663440" y="727002"/>
            <a:ext cx="4023360" cy="30861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Veri Yer Tutucusu 6"/>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8" name="Altbilgi Yer Tutucusu 7"/>
          <p:cNvSpPr>
            <a:spLocks noGrp="1"/>
          </p:cNvSpPr>
          <p:nvPr>
            <p:ph type="ftr" sz="quarter" idx="11"/>
          </p:nvPr>
        </p:nvSpPr>
        <p:spPr/>
        <p:txBody>
          <a:bodyPr/>
          <a:lstStyle>
            <a:extLst/>
          </a:lstStyle>
          <a:p>
            <a:endParaRPr kumimoji="0" lang="en-US"/>
          </a:p>
        </p:txBody>
      </p:sp>
      <p:sp>
        <p:nvSpPr>
          <p:cNvPr id="9" name="Slayt Numarası Yer Tutucusu 8"/>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a:xfrm>
            <a:off x="1435608" y="205740"/>
            <a:ext cx="7498080" cy="857250"/>
          </a:xfrm>
        </p:spPr>
        <p:txBody>
          <a:bodyPr anchor="ctr"/>
          <a:lstStyle>
            <a:extLst/>
          </a:lstStyle>
          <a:p>
            <a:r>
              <a:rPr kumimoji="0" lang="tr-TR" smtClean="0"/>
              <a:t>Asıl başlık stili için tıklatın</a:t>
            </a:r>
            <a:endParaRPr kumimoji="0" lang="en-US"/>
          </a:p>
        </p:txBody>
      </p:sp>
      <p:sp>
        <p:nvSpPr>
          <p:cNvPr id="3" name="Veri Yer Tutucusu 2"/>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4" name="Altbilgi Yer Tutucusu 3"/>
          <p:cNvSpPr>
            <a:spLocks noGrp="1"/>
          </p:cNvSpPr>
          <p:nvPr>
            <p:ph type="ftr" sz="quarter" idx="11"/>
          </p:nvPr>
        </p:nvSpPr>
        <p:spPr/>
        <p:txBody>
          <a:bodyPr/>
          <a:lstStyle>
            <a:extLst/>
          </a:lstStyle>
          <a:p>
            <a:endParaRPr kumimoji="0" lang="en-US"/>
          </a:p>
        </p:txBody>
      </p:sp>
      <p:sp>
        <p:nvSpPr>
          <p:cNvPr id="5" name="Slayt Numarası Yer Tutucusu 4"/>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5" name="Dikdörtgen 4"/>
          <p:cNvSpPr/>
          <p:nvPr/>
        </p:nvSpPr>
        <p:spPr>
          <a:xfrm>
            <a:off x="1014984" y="0"/>
            <a:ext cx="8129016" cy="51435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Veri Yer Tutucusu 1"/>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3" name="Altbilgi Yer Tutucusu 2"/>
          <p:cNvSpPr>
            <a:spLocks noGrp="1"/>
          </p:cNvSpPr>
          <p:nvPr>
            <p:ph type="ftr" sz="quarter" idx="11"/>
          </p:nvPr>
        </p:nvSpPr>
        <p:spPr/>
        <p:txBody>
          <a:bodyPr/>
          <a:lstStyle>
            <a:extLst/>
          </a:lstStyle>
          <a:p>
            <a:endParaRPr kumimoji="0" lang="en-US"/>
          </a:p>
        </p:txBody>
      </p:sp>
      <p:sp>
        <p:nvSpPr>
          <p:cNvPr id="4" name="Slayt Numarası Yer Tutucusu 3"/>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6" name="Dikdörtgen 5"/>
          <p:cNvSpPr/>
          <p:nvPr/>
        </p:nvSpPr>
        <p:spPr bwMode="invGray">
          <a:xfrm>
            <a:off x="1014984" y="-41"/>
            <a:ext cx="73152"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162583"/>
            <a:ext cx="3810000" cy="871538"/>
          </a:xfrm>
          <a:ln>
            <a:noFill/>
          </a:ln>
        </p:spPr>
        <p:txBody>
          <a:bodyPr anchor="b"/>
          <a:lstStyle>
            <a:lvl1pPr algn="l">
              <a:lnSpc>
                <a:spcPts val="2000"/>
              </a:lnSpc>
              <a:buNone/>
              <a:defRPr sz="2200" b="1" cap="all" baseline="0"/>
            </a:lvl1pPr>
            <a:extLst/>
          </a:lstStyle>
          <a:p>
            <a:r>
              <a:rPr kumimoji="0" lang="tr-TR" smtClean="0"/>
              <a:t>Asıl başlık stili için tıklatın</a:t>
            </a:r>
            <a:endParaRPr kumimoji="0" lang="en-US"/>
          </a:p>
        </p:txBody>
      </p:sp>
      <p:sp>
        <p:nvSpPr>
          <p:cNvPr id="3" name="Metin Yer Tutucusu 2"/>
          <p:cNvSpPr>
            <a:spLocks noGrp="1"/>
          </p:cNvSpPr>
          <p:nvPr>
            <p:ph type="body" idx="2"/>
          </p:nvPr>
        </p:nvSpPr>
        <p:spPr>
          <a:xfrm>
            <a:off x="457200" y="1055223"/>
            <a:ext cx="3810000" cy="523875"/>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tr-TR" smtClean="0"/>
              <a:t>Asıl metin stillerini düzenlemek için tıklatın</a:t>
            </a:r>
          </a:p>
        </p:txBody>
      </p:sp>
      <p:sp>
        <p:nvSpPr>
          <p:cNvPr id="4" name="İçerik Yer Tutucusu 3"/>
          <p:cNvSpPr>
            <a:spLocks noGrp="1"/>
          </p:cNvSpPr>
          <p:nvPr>
            <p:ph sz="half" idx="1"/>
          </p:nvPr>
        </p:nvSpPr>
        <p:spPr>
          <a:xfrm>
            <a:off x="457200" y="1600201"/>
            <a:ext cx="8153400" cy="299442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Veri Yer Tutucusu 4"/>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6" name="Altbilgi Yer Tutucusu 5"/>
          <p:cNvSpPr>
            <a:spLocks noGrp="1"/>
          </p:cNvSpPr>
          <p:nvPr>
            <p:ph type="ftr" sz="quarter" idx="11"/>
          </p:nvPr>
        </p:nvSpPr>
        <p:spPr/>
        <p:txBody>
          <a:bodyPr/>
          <a:lstStyle>
            <a:extLst/>
          </a:lstStyle>
          <a:p>
            <a:endParaRPr kumimoji="0" lang="en-US"/>
          </a:p>
        </p:txBody>
      </p:sp>
      <p:sp>
        <p:nvSpPr>
          <p:cNvPr id="7" name="Slayt Numarası Yer Tutucusu 6"/>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5886896" y="800100"/>
            <a:ext cx="2743200" cy="1485900"/>
          </a:xfrm>
        </p:spPr>
        <p:txBody>
          <a:bodyPr anchor="b">
            <a:noAutofit/>
          </a:bodyPr>
          <a:lstStyle>
            <a:lvl1pPr algn="l">
              <a:buNone/>
              <a:defRPr sz="2100" b="1">
                <a:effectLst/>
              </a:defRPr>
            </a:lvl1pPr>
            <a:extLst/>
          </a:lstStyle>
          <a:p>
            <a:r>
              <a:rPr kumimoji="0" lang="tr-TR" smtClean="0"/>
              <a:t>Asıl başlık stili için tıklatın</a:t>
            </a:r>
            <a:endParaRPr kumimoji="0" lang="en-US"/>
          </a:p>
        </p:txBody>
      </p:sp>
      <p:sp>
        <p:nvSpPr>
          <p:cNvPr id="5" name="Veri Yer Tutucusu 4"/>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6" name="Altbilgi Yer Tutucusu 5"/>
          <p:cNvSpPr>
            <a:spLocks noGrp="1"/>
          </p:cNvSpPr>
          <p:nvPr>
            <p:ph type="ftr" sz="quarter" idx="11"/>
          </p:nvPr>
        </p:nvSpPr>
        <p:spPr/>
        <p:txBody>
          <a:bodyPr/>
          <a:lstStyle>
            <a:extLst/>
          </a:lstStyle>
          <a:p>
            <a:endParaRPr kumimoji="0" lang="en-US"/>
          </a:p>
        </p:txBody>
      </p:sp>
      <p:sp>
        <p:nvSpPr>
          <p:cNvPr id="7" name="Slayt Numarası Yer Tutucusu 6"/>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8" name="Dikdörtgen 7"/>
          <p:cNvSpPr/>
          <p:nvPr/>
        </p:nvSpPr>
        <p:spPr>
          <a:xfrm>
            <a:off x="762000" y="800100"/>
            <a:ext cx="4572000" cy="3429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Resim Yer Tutucusu 2"/>
          <p:cNvSpPr>
            <a:spLocks noGrp="1"/>
          </p:cNvSpPr>
          <p:nvPr>
            <p:ph type="pic" idx="1"/>
          </p:nvPr>
        </p:nvSpPr>
        <p:spPr>
          <a:xfrm>
            <a:off x="838200" y="857253"/>
            <a:ext cx="4419600" cy="2635898"/>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tr-TR" smtClean="0"/>
              <a:t>Resim eklemek için simgeyi tıklatın</a:t>
            </a:r>
            <a:endParaRPr kumimoji="0" lang="en-US" dirty="0"/>
          </a:p>
        </p:txBody>
      </p:sp>
      <p:sp>
        <p:nvSpPr>
          <p:cNvPr id="9" name="Akış Çizelgesi: İşlem 8"/>
          <p:cNvSpPr/>
          <p:nvPr/>
        </p:nvSpPr>
        <p:spPr>
          <a:xfrm rot="19468671">
            <a:off x="396725" y="715756"/>
            <a:ext cx="685800" cy="153233"/>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Akış Çizelgesi: İşlem 9"/>
          <p:cNvSpPr/>
          <p:nvPr/>
        </p:nvSpPr>
        <p:spPr>
          <a:xfrm rot="2103354" flipH="1">
            <a:off x="5003667" y="702589"/>
            <a:ext cx="649224" cy="153233"/>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Metin Yer Tutucusu 3"/>
          <p:cNvSpPr>
            <a:spLocks noGrp="1"/>
          </p:cNvSpPr>
          <p:nvPr>
            <p:ph type="body" sz="half" idx="2"/>
          </p:nvPr>
        </p:nvSpPr>
        <p:spPr>
          <a:xfrm>
            <a:off x="838200" y="3600450"/>
            <a:ext cx="4419600" cy="5715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tr-TR" smtClean="0"/>
              <a:t>Asıl metin stillerini düzenlemek için tıklatın</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extLst/>
          </a:lstStyle>
          <a:p>
            <a:r>
              <a:rPr kumimoji="0" lang="tr-TR" smtClean="0"/>
              <a:t>Asıl başlık stili için tıklatın</a:t>
            </a:r>
            <a:endParaRPr kumimoji="0" lang="en-US"/>
          </a:p>
        </p:txBody>
      </p:sp>
      <p:sp>
        <p:nvSpPr>
          <p:cNvPr id="3" name="Dikey Metin Yer Tutucusu 2"/>
          <p:cNvSpPr>
            <a:spLocks noGrp="1"/>
          </p:cNvSpPr>
          <p:nvPr>
            <p:ph type="body" orient="vert" idx="1"/>
          </p:nvPr>
        </p:nvSpPr>
        <p:spPr/>
        <p:txBody>
          <a:bodyPr vert="eaVert"/>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Veri Yer Tutucusu 3"/>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5" name="Altbilgi Yer Tutucusu 4"/>
          <p:cNvSpPr>
            <a:spLocks noGrp="1"/>
          </p:cNvSpPr>
          <p:nvPr>
            <p:ph type="ftr" sz="quarter" idx="11"/>
          </p:nvPr>
        </p:nvSpPr>
        <p:spPr/>
        <p:txBody>
          <a:bodyPr/>
          <a:lstStyle>
            <a:extLst/>
          </a:lstStyle>
          <a:p>
            <a:endParaRPr kumimoji="0" lang="en-US"/>
          </a:p>
        </p:txBody>
      </p:sp>
      <p:sp>
        <p:nvSpPr>
          <p:cNvPr id="6" name="Slayt Numarası Yer Tutucusu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858000" y="205979"/>
            <a:ext cx="1828800" cy="4388644"/>
          </a:xfrm>
        </p:spPr>
        <p:txBody>
          <a:bodyPr vert="eaVert"/>
          <a:lstStyle>
            <a:extLst/>
          </a:lstStyle>
          <a:p>
            <a:r>
              <a:rPr kumimoji="0" lang="tr-TR" smtClean="0"/>
              <a:t>Asıl başlık stili için tıklatın</a:t>
            </a:r>
            <a:endParaRPr kumimoji="0" lang="en-US"/>
          </a:p>
        </p:txBody>
      </p:sp>
      <p:sp>
        <p:nvSpPr>
          <p:cNvPr id="3" name="Dikey Metin Yer Tutucusu 2"/>
          <p:cNvSpPr>
            <a:spLocks noGrp="1"/>
          </p:cNvSpPr>
          <p:nvPr>
            <p:ph type="body" orient="vert" idx="1"/>
          </p:nvPr>
        </p:nvSpPr>
        <p:spPr>
          <a:xfrm>
            <a:off x="1143000" y="205980"/>
            <a:ext cx="5562600" cy="4388644"/>
          </a:xfrm>
        </p:spPr>
        <p:txBody>
          <a:bodyPr vert="eaVert"/>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Veri Yer Tutucusu 3"/>
          <p:cNvSpPr>
            <a:spLocks noGrp="1"/>
          </p:cNvSpPr>
          <p:nvPr>
            <p:ph type="dt" sz="half" idx="10"/>
          </p:nvPr>
        </p:nvSpPr>
        <p:spPr/>
        <p:txBody>
          <a:bodyPr/>
          <a:lstStyle>
            <a:extLst/>
          </a:lstStyle>
          <a:p>
            <a:fld id="{54AB02A5-4FE5-49D9-9E24-09F23B90C450}" type="datetimeFigureOut">
              <a:rPr lang="en-US" smtClean="0"/>
              <a:pPr/>
              <a:t>2/21/2018</a:t>
            </a:fld>
            <a:endParaRPr lang="en-US"/>
          </a:p>
        </p:txBody>
      </p:sp>
      <p:sp>
        <p:nvSpPr>
          <p:cNvPr id="5" name="Altbilgi Yer Tutucusu 4"/>
          <p:cNvSpPr>
            <a:spLocks noGrp="1"/>
          </p:cNvSpPr>
          <p:nvPr>
            <p:ph type="ftr" sz="quarter" idx="11"/>
          </p:nvPr>
        </p:nvSpPr>
        <p:spPr/>
        <p:txBody>
          <a:bodyPr/>
          <a:lstStyle>
            <a:extLst/>
          </a:lstStyle>
          <a:p>
            <a:endParaRPr kumimoji="0" lang="en-US"/>
          </a:p>
        </p:txBody>
      </p:sp>
      <p:sp>
        <p:nvSpPr>
          <p:cNvPr id="6" name="Slayt Numarası Yer Tutucusu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97685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9144000" cy="884466"/>
          </a:xfrm>
          <a:prstGeom prst="rect">
            <a:avLst/>
          </a:prstGeom>
        </p:spPr>
        <p:txBody>
          <a:bodyPr anchor="ctr"/>
          <a:lstStyle>
            <a:lvl1pPr algn="l">
              <a:defRPr>
                <a:solidFill>
                  <a:schemeClr val="tx1">
                    <a:lumMod val="75000"/>
                    <a:lumOff val="25000"/>
                  </a:schemeClr>
                </a:solidFill>
                <a:latin typeface="Arial" pitchFamily="34" charset="0"/>
                <a:cs typeface="Arial" pitchFamily="34" charset="0"/>
              </a:defRPr>
            </a:lvl1pPr>
          </a:lstStyle>
          <a:p>
            <a:r>
              <a:rPr lang="en-US" altLang="ko-KR" dirty="0"/>
              <a:t> Free PPT _ Click to add title</a:t>
            </a:r>
            <a:endParaRPr lang="ko-KR" altLang="en-US" dirty="0"/>
          </a:p>
        </p:txBody>
      </p:sp>
      <p:sp>
        <p:nvSpPr>
          <p:cNvPr id="4" name="Content Placeholder 2"/>
          <p:cNvSpPr>
            <a:spLocks noGrp="1"/>
          </p:cNvSpPr>
          <p:nvPr>
            <p:ph idx="1"/>
          </p:nvPr>
        </p:nvSpPr>
        <p:spPr>
          <a:xfrm>
            <a:off x="395536" y="1131590"/>
            <a:ext cx="8496944" cy="460648"/>
          </a:xfrm>
          <a:prstGeom prst="rect">
            <a:avLst/>
          </a:prstGeom>
        </p:spPr>
        <p:txBody>
          <a:bodyPr anchor="ctr"/>
          <a:lstStyle>
            <a:lvl1pPr marL="0" indent="0">
              <a:buNone/>
              <a:defRPr sz="2000">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405880" y="1808261"/>
            <a:ext cx="8496944" cy="2995737"/>
          </a:xfrm>
          <a:prstGeom prst="rect">
            <a:avLst/>
          </a:prstGeom>
        </p:spPr>
        <p:txBody>
          <a:bodyPr lIns="396000" anchor="t"/>
          <a:lstStyle>
            <a:lvl1pPr marL="0" indent="0">
              <a:buNone/>
              <a:defRPr sz="1400">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11469437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619672" y="0"/>
            <a:ext cx="7524328" cy="884466"/>
          </a:xfrm>
          <a:prstGeom prst="rect">
            <a:avLst/>
          </a:prstGeom>
        </p:spPr>
        <p:txBody>
          <a:bodyPr anchor="ctr"/>
          <a:lstStyle>
            <a:lvl1pPr algn="l">
              <a:defRPr>
                <a:solidFill>
                  <a:schemeClr val="tx1">
                    <a:lumMod val="75000"/>
                    <a:lumOff val="25000"/>
                  </a:schemeClr>
                </a:solidFill>
                <a:latin typeface="Arial" pitchFamily="34" charset="0"/>
                <a:cs typeface="Arial" pitchFamily="34" charset="0"/>
              </a:defRPr>
            </a:lvl1pPr>
          </a:lstStyle>
          <a:p>
            <a:r>
              <a:rPr lang="en-US" altLang="ko-KR" dirty="0"/>
              <a:t>Free PPT _ Click to add title</a:t>
            </a:r>
            <a:endParaRPr lang="ko-KR" altLang="en-US" dirty="0"/>
          </a:p>
        </p:txBody>
      </p:sp>
      <p:sp>
        <p:nvSpPr>
          <p:cNvPr id="4" name="Content Placeholder 2"/>
          <p:cNvSpPr>
            <a:spLocks noGrp="1"/>
          </p:cNvSpPr>
          <p:nvPr>
            <p:ph idx="1"/>
          </p:nvPr>
        </p:nvSpPr>
        <p:spPr>
          <a:xfrm>
            <a:off x="1979712" y="987574"/>
            <a:ext cx="6912768" cy="460648"/>
          </a:xfrm>
          <a:prstGeom prst="rect">
            <a:avLst/>
          </a:prstGeom>
        </p:spPr>
        <p:txBody>
          <a:bodyPr anchor="ctr"/>
          <a:lstStyle>
            <a:lvl1pPr marL="0" indent="0">
              <a:buNone/>
              <a:defRPr sz="2000">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1990056" y="1664245"/>
            <a:ext cx="6912768" cy="2995737"/>
          </a:xfrm>
          <a:prstGeom prst="rect">
            <a:avLst/>
          </a:prstGeom>
        </p:spPr>
        <p:txBody>
          <a:bodyPr lIns="396000" anchor="t"/>
          <a:lstStyle>
            <a:lvl1pPr marL="0" indent="0">
              <a:buNone/>
              <a:defRPr sz="1400">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9228082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63937D59-5EDB-4C39-B697-625748F703B6}" type="datetimeFigureOut">
              <a:rPr lang="en-US" smtClean="0"/>
              <a:pPr/>
              <a:t>2/21/2018</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0F31DC1F-5561-484E-AB46-68C682854F61}" type="slidenum">
              <a:rPr lang="en-US" smtClean="0"/>
              <a:pPr/>
              <a:t>‹#›</a:t>
            </a:fld>
            <a:endParaRPr lang="en-US"/>
          </a:p>
        </p:txBody>
      </p:sp>
    </p:spTree>
    <p:extLst>
      <p:ext uri="{BB962C8B-B14F-4D97-AF65-F5344CB8AC3E}">
        <p14:creationId xmlns:p14="http://schemas.microsoft.com/office/powerpoint/2010/main" val="262123990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asta 6"/>
          <p:cNvSpPr/>
          <p:nvPr/>
        </p:nvSpPr>
        <p:spPr>
          <a:xfrm>
            <a:off x="-815927" y="-611941"/>
            <a:ext cx="1638887" cy="1229165"/>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7" y="15827"/>
            <a:ext cx="1702191" cy="1276643"/>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Halka 10"/>
          <p:cNvSpPr/>
          <p:nvPr/>
        </p:nvSpPr>
        <p:spPr>
          <a:xfrm rot="2315675">
            <a:off x="182881" y="791308"/>
            <a:ext cx="1125717" cy="826968"/>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Dikdörtgen 11"/>
          <p:cNvSpPr/>
          <p:nvPr/>
        </p:nvSpPr>
        <p:spPr>
          <a:xfrm>
            <a:off x="1012873" y="-41"/>
            <a:ext cx="8131127" cy="5143541"/>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Başlık Yer Tutucusu 4"/>
          <p:cNvSpPr>
            <a:spLocks noGrp="1"/>
          </p:cNvSpPr>
          <p:nvPr>
            <p:ph type="title"/>
          </p:nvPr>
        </p:nvSpPr>
        <p:spPr>
          <a:xfrm>
            <a:off x="1435608" y="205978"/>
            <a:ext cx="7498080" cy="857250"/>
          </a:xfrm>
          <a:prstGeom prst="rect">
            <a:avLst/>
          </a:prstGeom>
        </p:spPr>
        <p:txBody>
          <a:bodyPr anchor="ctr">
            <a:normAutofit/>
          </a:bodyPr>
          <a:lstStyle>
            <a:extLst/>
          </a:lstStyle>
          <a:p>
            <a:r>
              <a:rPr kumimoji="0" lang="tr-TR" smtClean="0"/>
              <a:t>Asıl başlık stili için tıklatın</a:t>
            </a:r>
            <a:endParaRPr kumimoji="0" lang="en-US"/>
          </a:p>
        </p:txBody>
      </p:sp>
      <p:sp>
        <p:nvSpPr>
          <p:cNvPr id="9" name="Metin Yer Tutucusu 8"/>
          <p:cNvSpPr>
            <a:spLocks noGrp="1"/>
          </p:cNvSpPr>
          <p:nvPr>
            <p:ph type="body" idx="1"/>
          </p:nvPr>
        </p:nvSpPr>
        <p:spPr>
          <a:xfrm>
            <a:off x="1435608" y="1085850"/>
            <a:ext cx="7498080" cy="3600450"/>
          </a:xfrm>
          <a:prstGeom prst="rect">
            <a:avLst/>
          </a:prstGeom>
        </p:spPr>
        <p:txBody>
          <a:bodyPr>
            <a:normAutofit/>
          </a:bodyPr>
          <a:lstStyle>
            <a:extLst/>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24" name="Veri Yer Tutucusu 23"/>
          <p:cNvSpPr>
            <a:spLocks noGrp="1"/>
          </p:cNvSpPr>
          <p:nvPr>
            <p:ph type="dt" sz="half" idx="2"/>
          </p:nvPr>
        </p:nvSpPr>
        <p:spPr>
          <a:xfrm>
            <a:off x="3581400" y="4729162"/>
            <a:ext cx="2133600" cy="357188"/>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lgn="r" eaLnBrk="1" latinLnBrk="0" hangingPunct="1"/>
            <a:fld id="{54AB02A5-4FE5-49D9-9E24-09F23B90C450}" type="datetimeFigureOut">
              <a:rPr lang="en-US" smtClean="0"/>
              <a:pPr algn="r" eaLnBrk="1" latinLnBrk="0" hangingPunct="1"/>
              <a:t>2/21/2018</a:t>
            </a:fld>
            <a:endParaRPr lang="en-US" sz="1200">
              <a:solidFill>
                <a:schemeClr val="bg2">
                  <a:shade val="50000"/>
                </a:schemeClr>
              </a:solidFill>
            </a:endParaRPr>
          </a:p>
        </p:txBody>
      </p:sp>
      <p:sp>
        <p:nvSpPr>
          <p:cNvPr id="10" name="Altbilgi Yer Tutucusu 9"/>
          <p:cNvSpPr>
            <a:spLocks noGrp="1"/>
          </p:cNvSpPr>
          <p:nvPr>
            <p:ph type="ftr" sz="quarter" idx="3"/>
          </p:nvPr>
        </p:nvSpPr>
        <p:spPr>
          <a:xfrm>
            <a:off x="5715000" y="4729162"/>
            <a:ext cx="2895600" cy="357188"/>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kumimoji="0" lang="en-US" sz="1200">
              <a:solidFill>
                <a:schemeClr val="bg2">
                  <a:shade val="50000"/>
                </a:schemeClr>
              </a:solidFill>
              <a:effectLst/>
            </a:endParaRPr>
          </a:p>
        </p:txBody>
      </p:sp>
      <p:sp>
        <p:nvSpPr>
          <p:cNvPr id="22" name="Slayt Numarası Yer Tutucusu 21"/>
          <p:cNvSpPr>
            <a:spLocks noGrp="1"/>
          </p:cNvSpPr>
          <p:nvPr>
            <p:ph type="sldNum" sz="quarter" idx="4"/>
          </p:nvPr>
        </p:nvSpPr>
        <p:spPr>
          <a:xfrm>
            <a:off x="8613648" y="4729162"/>
            <a:ext cx="457200" cy="357188"/>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lgn="ctr" eaLnBrk="1" latinLnBrk="0" hangingPunct="1"/>
            <a:fld id="{6294C92D-0306-4E69-9CD3-20855E849650}" type="slidenum">
              <a:rPr kumimoji="0" lang="en-US" smtClean="0"/>
              <a:pPr algn="ctr" eaLnBrk="1" latinLnBrk="0" hangingPunct="1"/>
              <a:t>‹#›</a:t>
            </a:fld>
            <a:endParaRPr kumimoji="0" lang="en-US" sz="1200">
              <a:solidFill>
                <a:schemeClr val="bg2">
                  <a:shade val="50000"/>
                </a:schemeClr>
              </a:solidFill>
              <a:effectLst/>
            </a:endParaRPr>
          </a:p>
        </p:txBody>
      </p:sp>
      <p:sp>
        <p:nvSpPr>
          <p:cNvPr id="15" name="Dikdörtgen 14"/>
          <p:cNvSpPr/>
          <p:nvPr/>
        </p:nvSpPr>
        <p:spPr bwMode="invGray">
          <a:xfrm>
            <a:off x="1014984" y="-41"/>
            <a:ext cx="73152"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3779912" y="2356010"/>
            <a:ext cx="4860032" cy="1569660"/>
          </a:xfrm>
          <a:prstGeom prst="rect">
            <a:avLst/>
          </a:prstGeom>
          <a:noFill/>
          <a:ln w="9525">
            <a:noFill/>
            <a:miter lim="800000"/>
            <a:headEnd/>
            <a:tailEnd/>
          </a:ln>
        </p:spPr>
        <p:txBody>
          <a:bodyPr wrap="square">
            <a:spAutoFit/>
          </a:bodyPr>
          <a:lstStyle/>
          <a:p>
            <a:pPr algn="r"/>
            <a:r>
              <a:rPr lang="tr-TR" altLang="ko-KR" sz="3200" b="1" dirty="0">
                <a:solidFill>
                  <a:schemeClr val="tx1">
                    <a:lumMod val="75000"/>
                    <a:lumOff val="25000"/>
                  </a:schemeClr>
                </a:solidFill>
                <a:latin typeface="Arial" pitchFamily="34" charset="0"/>
                <a:ea typeface="맑은 고딕" pitchFamily="50" charset="-127"/>
                <a:cs typeface="Arial" pitchFamily="34" charset="0"/>
              </a:rPr>
              <a:t>Siirt Üniversitesi </a:t>
            </a:r>
          </a:p>
          <a:p>
            <a:pPr algn="r"/>
            <a:r>
              <a:rPr lang="tr-TR" altLang="ko-KR" sz="3200" b="1" dirty="0" smtClean="0">
                <a:solidFill>
                  <a:schemeClr val="tx1">
                    <a:lumMod val="75000"/>
                    <a:lumOff val="25000"/>
                  </a:schemeClr>
                </a:solidFill>
                <a:latin typeface="Arial" pitchFamily="34" charset="0"/>
                <a:ea typeface="맑은 고딕" pitchFamily="50" charset="-127"/>
                <a:cs typeface="Arial" pitchFamily="34" charset="0"/>
              </a:rPr>
              <a:t>İlahiyat Fakültesi</a:t>
            </a:r>
            <a:endParaRPr lang="en-US" altLang="ko-KR" sz="3200" b="1" dirty="0">
              <a:solidFill>
                <a:schemeClr val="tx1">
                  <a:lumMod val="75000"/>
                  <a:lumOff val="25000"/>
                </a:schemeClr>
              </a:solidFill>
              <a:latin typeface="Arial" pitchFamily="34" charset="0"/>
              <a:ea typeface="맑은 고딕" pitchFamily="50" charset="-127"/>
              <a:cs typeface="Arial" pitchFamily="34" charset="0"/>
            </a:endParaRPr>
          </a:p>
          <a:p>
            <a:pPr algn="r"/>
            <a:endParaRPr lang="en-US" altLang="ko-KR" sz="3200" b="1" dirty="0">
              <a:solidFill>
                <a:schemeClr val="tx1">
                  <a:lumMod val="75000"/>
                  <a:lumOff val="25000"/>
                </a:schemeClr>
              </a:solidFill>
              <a:latin typeface="Arial" pitchFamily="34" charset="0"/>
              <a:ea typeface="맑은 고딕" pitchFamily="50" charset="-127"/>
              <a:cs typeface="Arial" pitchFamily="34" charset="0"/>
            </a:endParaRPr>
          </a:p>
        </p:txBody>
      </p:sp>
    </p:spTree>
    <p:extLst>
      <p:ext uri="{BB962C8B-B14F-4D97-AF65-F5344CB8AC3E}">
        <p14:creationId xmlns:p14="http://schemas.microsoft.com/office/powerpoint/2010/main" val="146774623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859D8C8A-63A2-4890-94E6-A683F7462C7E}"/>
              </a:ext>
            </a:extLst>
          </p:cNvPr>
          <p:cNvSpPr>
            <a:spLocks noGrp="1"/>
          </p:cNvSpPr>
          <p:nvPr>
            <p:ph type="title"/>
          </p:nvPr>
        </p:nvSpPr>
        <p:spPr/>
        <p:txBody>
          <a:bodyPr/>
          <a:lstStyle/>
          <a:p>
            <a:r>
              <a:rPr lang="tr-TR" dirty="0"/>
              <a:t>VİZYONUMUZ</a:t>
            </a:r>
          </a:p>
        </p:txBody>
      </p:sp>
      <p:sp>
        <p:nvSpPr>
          <p:cNvPr id="4" name="İçerik Yer Tutucusu 3">
            <a:extLst>
              <a:ext uri="{FF2B5EF4-FFF2-40B4-BE49-F238E27FC236}">
                <a16:creationId xmlns="" xmlns:a16="http://schemas.microsoft.com/office/drawing/2014/main" id="{CEAEA4B0-4E90-46C4-BC55-3413FA60C4E7}"/>
              </a:ext>
            </a:extLst>
          </p:cNvPr>
          <p:cNvSpPr>
            <a:spLocks noGrp="1"/>
          </p:cNvSpPr>
          <p:nvPr>
            <p:ph idx="10"/>
          </p:nvPr>
        </p:nvSpPr>
        <p:spPr>
          <a:xfrm>
            <a:off x="251520" y="699542"/>
            <a:ext cx="8568952" cy="4176464"/>
          </a:xfrm>
        </p:spPr>
        <p:txBody>
          <a:bodyPr>
            <a:noAutofit/>
          </a:bodyPr>
          <a:lstStyle/>
          <a:p>
            <a:pPr marL="402336" lvl="1" indent="0" eaLnBrk="0" fontAlgn="base" hangingPunct="0">
              <a:spcBef>
                <a:spcPts val="600"/>
              </a:spcBef>
              <a:spcAft>
                <a:spcPts val="600"/>
              </a:spcAft>
              <a:buNone/>
              <a:tabLst>
                <a:tab pos="914400" algn="l"/>
              </a:tabLst>
            </a:pPr>
            <a:r>
              <a:rPr lang="tr-TR" sz="2100" dirty="0">
                <a:latin typeface="Andalus" panose="02020603050405020304" pitchFamily="18" charset="-78"/>
                <a:cs typeface="Andalus" panose="02020603050405020304" pitchFamily="18" charset="-78"/>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p>
        </p:txBody>
      </p:sp>
    </p:spTree>
    <p:extLst>
      <p:ext uri="{BB962C8B-B14F-4D97-AF65-F5344CB8AC3E}">
        <p14:creationId xmlns:p14="http://schemas.microsoft.com/office/powerpoint/2010/main" val="15921495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859D8C8A-63A2-4890-94E6-A683F7462C7E}"/>
              </a:ext>
            </a:extLst>
          </p:cNvPr>
          <p:cNvSpPr>
            <a:spLocks noGrp="1"/>
          </p:cNvSpPr>
          <p:nvPr>
            <p:ph type="title"/>
          </p:nvPr>
        </p:nvSpPr>
        <p:spPr/>
        <p:txBody>
          <a:bodyPr/>
          <a:lstStyle/>
          <a:p>
            <a:r>
              <a:rPr lang="tr-TR" dirty="0"/>
              <a:t>MİSYONUMUZ</a:t>
            </a:r>
          </a:p>
        </p:txBody>
      </p:sp>
      <p:pic>
        <p:nvPicPr>
          <p:cNvPr id="6" name="İçerik Yer Tutucusu 5">
            <a:extLst>
              <a:ext uri="{FF2B5EF4-FFF2-40B4-BE49-F238E27FC236}">
                <a16:creationId xmlns="" xmlns:a16="http://schemas.microsoft.com/office/drawing/2014/main" id="{E7F10E09-04BA-4CCE-853A-C078A769A25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435050" y="195486"/>
            <a:ext cx="697831" cy="460375"/>
          </a:xfrm>
        </p:spPr>
      </p:pic>
      <p:sp>
        <p:nvSpPr>
          <p:cNvPr id="4" name="İçerik Yer Tutucusu 3">
            <a:extLst>
              <a:ext uri="{FF2B5EF4-FFF2-40B4-BE49-F238E27FC236}">
                <a16:creationId xmlns="" xmlns:a16="http://schemas.microsoft.com/office/drawing/2014/main" id="{CEAEA4B0-4E90-46C4-BC55-3413FA60C4E7}"/>
              </a:ext>
            </a:extLst>
          </p:cNvPr>
          <p:cNvSpPr>
            <a:spLocks noGrp="1"/>
          </p:cNvSpPr>
          <p:nvPr>
            <p:ph idx="10"/>
          </p:nvPr>
        </p:nvSpPr>
        <p:spPr>
          <a:xfrm>
            <a:off x="755576" y="843558"/>
            <a:ext cx="8280920" cy="4147865"/>
          </a:xfrm>
        </p:spPr>
        <p:txBody>
          <a:bodyPr>
            <a:normAutofit lnSpcReduction="10000"/>
          </a:bodyPr>
          <a:lstStyle/>
          <a:p>
            <a:pPr fontAlgn="base">
              <a:spcAft>
                <a:spcPts val="600"/>
              </a:spcAft>
              <a:tabLst>
                <a:tab pos="914400" algn="l"/>
              </a:tabLst>
            </a:pPr>
            <a:r>
              <a:rPr lang="tr-TR" sz="2400" dirty="0">
                <a:latin typeface="Andalus" panose="02020603050405020304" pitchFamily="18" charset="-78"/>
                <a:cs typeface="Andalus" panose="02020603050405020304" pitchFamily="18" charset="-78"/>
              </a:rPr>
              <a:t>Din bilimleri alanında araştırmalar yapmak ve bilimsel etkinlikler düzenleyerek ilim dünyasına katkıda bulunmak, toplumun alanımızla ilgili ihtiyaç ve taleplerini karşılamaktır</a:t>
            </a:r>
            <a:r>
              <a:rPr lang="tr-TR" sz="2400" dirty="0" smtClean="0">
                <a:latin typeface="Andalus" panose="02020603050405020304" pitchFamily="18" charset="-78"/>
                <a:cs typeface="Andalus" panose="02020603050405020304" pitchFamily="18" charset="-78"/>
              </a:rPr>
              <a:t>. Ayrıca </a:t>
            </a:r>
            <a:r>
              <a:rPr lang="tr-TR" sz="2400" dirty="0">
                <a:latin typeface="Andalus" panose="02020603050405020304" pitchFamily="18" charset="-78"/>
                <a:cs typeface="Andalus" panose="02020603050405020304" pitchFamily="18" charset="-78"/>
              </a:rPr>
              <a:t>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endParaRPr lang="tr-TR" sz="16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2631189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 xmlns:a16="http://schemas.microsoft.com/office/drawing/2014/main" id="{43E48D27-1DAC-4994-AE19-5600B2EF822C}"/>
              </a:ext>
            </a:extLst>
          </p:cNvPr>
          <p:cNvSpPr>
            <a:spLocks noGrp="1"/>
          </p:cNvSpPr>
          <p:nvPr>
            <p:ph idx="1"/>
          </p:nvPr>
        </p:nvSpPr>
        <p:spPr>
          <a:xfrm>
            <a:off x="1331640" y="1923678"/>
            <a:ext cx="5760640" cy="979513"/>
          </a:xfrm>
        </p:spPr>
        <p:txBody>
          <a:bodyPr/>
          <a:lstStyle/>
          <a:p>
            <a:pPr algn="ctr"/>
            <a:r>
              <a:rPr lang="tr-TR" sz="44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ÖĞRENCİLERİMİZ</a:t>
            </a:r>
          </a:p>
          <a:p>
            <a:endParaRPr lang="tr-TR" dirty="0"/>
          </a:p>
        </p:txBody>
      </p:sp>
      <p:pic>
        <p:nvPicPr>
          <p:cNvPr id="3" name="Resim 2">
            <a:extLst>
              <a:ext uri="{FF2B5EF4-FFF2-40B4-BE49-F238E27FC236}">
                <a16:creationId xmlns="" xmlns:a16="http://schemas.microsoft.com/office/drawing/2014/main" id="{22C46865-C1D9-4475-9C6B-47E1B23DD8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4409" y="2903191"/>
            <a:ext cx="6768752" cy="2238375"/>
          </a:xfrm>
          <a:prstGeom prst="rect">
            <a:avLst/>
          </a:prstGeom>
        </p:spPr>
      </p:pic>
    </p:spTree>
    <p:extLst>
      <p:ext uri="{BB962C8B-B14F-4D97-AF65-F5344CB8AC3E}">
        <p14:creationId xmlns:p14="http://schemas.microsoft.com/office/powerpoint/2010/main" val="31370638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Öğrenci Sayımız</a:t>
            </a:r>
            <a:endParaRPr lang="tr-TR" dirty="0"/>
          </a:p>
        </p:txBody>
      </p:sp>
      <p:graphicFrame>
        <p:nvGraphicFramePr>
          <p:cNvPr id="6" name="Grafik 5"/>
          <p:cNvGraphicFramePr>
            <a:graphicFrameLocks/>
          </p:cNvGraphicFramePr>
          <p:nvPr>
            <p:extLst>
              <p:ext uri="{D42A27DB-BD31-4B8C-83A1-F6EECF244321}">
                <p14:modId xmlns:p14="http://schemas.microsoft.com/office/powerpoint/2010/main" val="3881983287"/>
              </p:ext>
            </p:extLst>
          </p:nvPr>
        </p:nvGraphicFramePr>
        <p:xfrm>
          <a:off x="1331640" y="771550"/>
          <a:ext cx="6912768" cy="39604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867888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Öğrenci Sayımız</a:t>
            </a:r>
            <a:endParaRPr lang="tr-TR" dirty="0"/>
          </a:p>
        </p:txBody>
      </p:sp>
      <p:graphicFrame>
        <p:nvGraphicFramePr>
          <p:cNvPr id="6" name="Grafik 5"/>
          <p:cNvGraphicFramePr>
            <a:graphicFrameLocks/>
          </p:cNvGraphicFramePr>
          <p:nvPr>
            <p:extLst>
              <p:ext uri="{D42A27DB-BD31-4B8C-83A1-F6EECF244321}">
                <p14:modId xmlns:p14="http://schemas.microsoft.com/office/powerpoint/2010/main" val="3308911"/>
              </p:ext>
            </p:extLst>
          </p:nvPr>
        </p:nvGraphicFramePr>
        <p:xfrm>
          <a:off x="1115616" y="915566"/>
          <a:ext cx="7488832" cy="388843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284643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smtClean="0"/>
              <a:t>Öğrenci Sayımızın Yıllara Göre Değişimi</a:t>
            </a:r>
            <a:endParaRPr lang="tr-TR" sz="2800" dirty="0"/>
          </a:p>
        </p:txBody>
      </p:sp>
      <p:graphicFrame>
        <p:nvGraphicFramePr>
          <p:cNvPr id="3" name="Tablo 2"/>
          <p:cNvGraphicFramePr>
            <a:graphicFrameLocks noGrp="1"/>
          </p:cNvGraphicFramePr>
          <p:nvPr>
            <p:extLst>
              <p:ext uri="{D42A27DB-BD31-4B8C-83A1-F6EECF244321}">
                <p14:modId xmlns:p14="http://schemas.microsoft.com/office/powerpoint/2010/main" val="3233290403"/>
              </p:ext>
            </p:extLst>
          </p:nvPr>
        </p:nvGraphicFramePr>
        <p:xfrm>
          <a:off x="1259632" y="1275606"/>
          <a:ext cx="6912768" cy="2448273"/>
        </p:xfrm>
        <a:graphic>
          <a:graphicData uri="http://schemas.openxmlformats.org/drawingml/2006/table">
            <a:tbl>
              <a:tblPr firstRow="1" firstCol="1" lastRow="1" lastCol="1" bandRow="1" bandCol="1">
                <a:tableStyleId>{17292A2E-F333-43FB-9621-5CBBE7FDCDCB}</a:tableStyleId>
              </a:tblPr>
              <a:tblGrid>
                <a:gridCol w="2221651"/>
                <a:gridCol w="1167255"/>
                <a:gridCol w="1167255"/>
                <a:gridCol w="1187774"/>
                <a:gridCol w="1168833"/>
              </a:tblGrid>
              <a:tr h="588474">
                <a:tc gridSpan="5">
                  <a:txBody>
                    <a:bodyPr/>
                    <a:lstStyle/>
                    <a:p>
                      <a:pPr marL="1374140" algn="l">
                        <a:spcBef>
                          <a:spcPts val="330"/>
                        </a:spcBef>
                        <a:spcAft>
                          <a:spcPts val="0"/>
                        </a:spcAft>
                      </a:pPr>
                      <a:r>
                        <a:rPr lang="tr-TR" sz="1200" dirty="0">
                          <a:effectLst/>
                        </a:rPr>
                        <a:t>Tablo I.52. Yıllara Göre Öğrenci Sayıları *</a:t>
                      </a:r>
                      <a:endParaRPr lang="tr-TR" sz="1100"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19149">
                <a:tc>
                  <a:txBody>
                    <a:bodyPr/>
                    <a:lstStyle/>
                    <a:p>
                      <a:pPr marL="318770" algn="l">
                        <a:lnSpc>
                          <a:spcPts val="1370"/>
                        </a:lnSpc>
                        <a:spcAft>
                          <a:spcPts val="0"/>
                        </a:spcAft>
                      </a:pPr>
                      <a:r>
                        <a:rPr lang="tr-TR" sz="1200" dirty="0">
                          <a:effectLst/>
                        </a:rPr>
                        <a:t>Birim/Bölüm Adı</a:t>
                      </a:r>
                      <a:endParaRPr lang="tr-TR" sz="1100" dirty="0">
                        <a:effectLst/>
                        <a:latin typeface="Times New Roman"/>
                        <a:ea typeface="Times New Roman"/>
                      </a:endParaRPr>
                    </a:p>
                  </a:txBody>
                  <a:tcPr marL="0" marR="0" marT="0" marB="0"/>
                </a:tc>
                <a:tc>
                  <a:txBody>
                    <a:bodyPr/>
                    <a:lstStyle/>
                    <a:p>
                      <a:pPr marL="289560" algn="l">
                        <a:lnSpc>
                          <a:spcPts val="1370"/>
                        </a:lnSpc>
                        <a:spcAft>
                          <a:spcPts val="0"/>
                        </a:spcAft>
                      </a:pPr>
                      <a:r>
                        <a:rPr lang="tr-TR" sz="1200" b="1" dirty="0">
                          <a:effectLst/>
                        </a:rPr>
                        <a:t>2014</a:t>
                      </a:r>
                      <a:endParaRPr lang="tr-TR" sz="1100" b="1" dirty="0">
                        <a:effectLst/>
                        <a:latin typeface="Times New Roman"/>
                        <a:ea typeface="Times New Roman"/>
                      </a:endParaRPr>
                    </a:p>
                  </a:txBody>
                  <a:tcPr marL="0" marR="0" marT="0" marB="0"/>
                </a:tc>
                <a:tc>
                  <a:txBody>
                    <a:bodyPr/>
                    <a:lstStyle/>
                    <a:p>
                      <a:pPr marL="288925" algn="l">
                        <a:lnSpc>
                          <a:spcPts val="1370"/>
                        </a:lnSpc>
                        <a:spcAft>
                          <a:spcPts val="0"/>
                        </a:spcAft>
                      </a:pPr>
                      <a:r>
                        <a:rPr lang="tr-TR" sz="1200" b="1" dirty="0">
                          <a:effectLst/>
                        </a:rPr>
                        <a:t>2015</a:t>
                      </a:r>
                      <a:endParaRPr lang="tr-TR" sz="1100" b="1" dirty="0">
                        <a:effectLst/>
                        <a:latin typeface="Times New Roman"/>
                        <a:ea typeface="Times New Roman"/>
                      </a:endParaRPr>
                    </a:p>
                  </a:txBody>
                  <a:tcPr marL="0" marR="0" marT="0" marB="0"/>
                </a:tc>
                <a:tc>
                  <a:txBody>
                    <a:bodyPr/>
                    <a:lstStyle/>
                    <a:p>
                      <a:pPr marL="297180" algn="l">
                        <a:lnSpc>
                          <a:spcPts val="1370"/>
                        </a:lnSpc>
                        <a:spcAft>
                          <a:spcPts val="0"/>
                        </a:spcAft>
                      </a:pPr>
                      <a:r>
                        <a:rPr lang="tr-TR" sz="1200" b="1" dirty="0">
                          <a:effectLst/>
                        </a:rPr>
                        <a:t>2016</a:t>
                      </a:r>
                      <a:endParaRPr lang="tr-TR" sz="1100" b="1" dirty="0">
                        <a:effectLst/>
                        <a:latin typeface="Times New Roman"/>
                        <a:ea typeface="Times New Roman"/>
                      </a:endParaRPr>
                    </a:p>
                  </a:txBody>
                  <a:tcPr marL="0" marR="0" marT="0" marB="0"/>
                </a:tc>
                <a:tc>
                  <a:txBody>
                    <a:bodyPr/>
                    <a:lstStyle/>
                    <a:p>
                      <a:pPr marL="289560" algn="l">
                        <a:lnSpc>
                          <a:spcPts val="1370"/>
                        </a:lnSpc>
                        <a:spcAft>
                          <a:spcPts val="0"/>
                        </a:spcAft>
                      </a:pPr>
                      <a:r>
                        <a:rPr lang="tr-TR" sz="1200" b="1" dirty="0">
                          <a:effectLst/>
                        </a:rPr>
                        <a:t>2017</a:t>
                      </a:r>
                      <a:endParaRPr lang="tr-TR" sz="1100" b="1" dirty="0">
                        <a:effectLst/>
                        <a:latin typeface="Times New Roman"/>
                        <a:ea typeface="Times New Roman"/>
                      </a:endParaRPr>
                    </a:p>
                  </a:txBody>
                  <a:tcPr marL="0" marR="0" marT="0" marB="0"/>
                </a:tc>
              </a:tr>
              <a:tr h="506587">
                <a:tc>
                  <a:txBody>
                    <a:bodyPr/>
                    <a:lstStyle/>
                    <a:p>
                      <a:pPr algn="l">
                        <a:spcAft>
                          <a:spcPts val="0"/>
                        </a:spcAft>
                      </a:pPr>
                      <a:r>
                        <a:rPr lang="tr-TR" sz="1100" dirty="0" smtClean="0">
                          <a:effectLst/>
                        </a:rPr>
                        <a:t> İlahiyat</a:t>
                      </a:r>
                      <a:endParaRPr lang="tr-TR" sz="1100" dirty="0">
                        <a:effectLst/>
                        <a:latin typeface="Times New Roman"/>
                        <a:ea typeface="Times New Roman"/>
                      </a:endParaRPr>
                    </a:p>
                  </a:txBody>
                  <a:tcPr marL="0" marR="0" marT="0" marB="0"/>
                </a:tc>
                <a:tc>
                  <a:txBody>
                    <a:bodyPr/>
                    <a:lstStyle/>
                    <a:p>
                      <a:pPr algn="l">
                        <a:spcAft>
                          <a:spcPts val="0"/>
                        </a:spcAft>
                      </a:pPr>
                      <a:r>
                        <a:rPr lang="tr-TR" sz="1100" b="0" dirty="0" smtClean="0">
                          <a:effectLst/>
                        </a:rPr>
                        <a:t> 217</a:t>
                      </a:r>
                      <a:endParaRPr lang="tr-TR" sz="1100" b="0" dirty="0">
                        <a:effectLst/>
                        <a:latin typeface="Times New Roman"/>
                        <a:ea typeface="Times New Roman"/>
                      </a:endParaRPr>
                    </a:p>
                  </a:txBody>
                  <a:tcPr marL="0" marR="0" marT="0" marB="0"/>
                </a:tc>
                <a:tc>
                  <a:txBody>
                    <a:bodyPr/>
                    <a:lstStyle/>
                    <a:p>
                      <a:pPr algn="l">
                        <a:spcAft>
                          <a:spcPts val="0"/>
                        </a:spcAft>
                      </a:pPr>
                      <a:r>
                        <a:rPr lang="tr-TR" sz="1100" b="0" dirty="0" smtClean="0">
                          <a:effectLst/>
                        </a:rPr>
                        <a:t> 357</a:t>
                      </a:r>
                      <a:endParaRPr lang="tr-TR" sz="1100" b="0" dirty="0">
                        <a:effectLst/>
                        <a:latin typeface="Times New Roman"/>
                        <a:ea typeface="Times New Roman"/>
                      </a:endParaRPr>
                    </a:p>
                  </a:txBody>
                  <a:tcPr marL="0" marR="0" marT="0" marB="0"/>
                </a:tc>
                <a:tc>
                  <a:txBody>
                    <a:bodyPr/>
                    <a:lstStyle/>
                    <a:p>
                      <a:pPr algn="l">
                        <a:spcAft>
                          <a:spcPts val="0"/>
                        </a:spcAft>
                      </a:pPr>
                      <a:r>
                        <a:rPr lang="tr-TR" sz="1100" b="0" dirty="0" smtClean="0">
                          <a:effectLst/>
                        </a:rPr>
                        <a:t> 526</a:t>
                      </a:r>
                      <a:endParaRPr lang="tr-TR" sz="1100" b="0" dirty="0">
                        <a:effectLst/>
                        <a:latin typeface="Times New Roman"/>
                        <a:ea typeface="Times New Roman"/>
                      </a:endParaRPr>
                    </a:p>
                  </a:txBody>
                  <a:tcPr marL="0" marR="0" marT="0" marB="0"/>
                </a:tc>
                <a:tc>
                  <a:txBody>
                    <a:bodyPr/>
                    <a:lstStyle/>
                    <a:p>
                      <a:pPr algn="l">
                        <a:spcAft>
                          <a:spcPts val="0"/>
                        </a:spcAft>
                      </a:pPr>
                      <a:r>
                        <a:rPr lang="tr-TR" sz="1200" b="0" dirty="0" smtClean="0">
                          <a:effectLst/>
                        </a:rPr>
                        <a:t> 646</a:t>
                      </a:r>
                      <a:endParaRPr lang="tr-TR" sz="1100" b="0" dirty="0">
                        <a:effectLst/>
                        <a:latin typeface="Times New Roman"/>
                        <a:ea typeface="Times New Roman"/>
                      </a:endParaRPr>
                    </a:p>
                  </a:txBody>
                  <a:tcPr marL="0" marR="0" marT="0" marB="0"/>
                </a:tc>
              </a:tr>
              <a:tr h="381675">
                <a:tc>
                  <a:txBody>
                    <a:bodyPr/>
                    <a:lstStyle/>
                    <a:p>
                      <a:pPr algn="l">
                        <a:spcAft>
                          <a:spcPts val="0"/>
                        </a:spcAft>
                      </a:pPr>
                      <a:r>
                        <a:rPr lang="tr-TR" sz="1100" dirty="0" smtClean="0">
                          <a:effectLst/>
                        </a:rPr>
                        <a:t> İlahiyat </a:t>
                      </a:r>
                      <a:r>
                        <a:rPr lang="tr-TR" sz="1100" dirty="0">
                          <a:effectLst/>
                        </a:rPr>
                        <a:t>(İ.Ö.)</a:t>
                      </a:r>
                      <a:endParaRPr lang="tr-TR" sz="1100" dirty="0">
                        <a:effectLst/>
                        <a:latin typeface="Times New Roman"/>
                        <a:ea typeface="Times New Roman"/>
                      </a:endParaRPr>
                    </a:p>
                  </a:txBody>
                  <a:tcPr marL="0" marR="0" marT="0" marB="0"/>
                </a:tc>
                <a:tc>
                  <a:txBody>
                    <a:bodyPr/>
                    <a:lstStyle/>
                    <a:p>
                      <a:pPr algn="l">
                        <a:spcAft>
                          <a:spcPts val="0"/>
                        </a:spcAft>
                      </a:pPr>
                      <a:r>
                        <a:rPr lang="tr-TR" sz="1100" b="0" dirty="0" smtClean="0">
                          <a:effectLst/>
                        </a:rPr>
                        <a:t> 207</a:t>
                      </a:r>
                      <a:endParaRPr lang="tr-TR" sz="1100" b="0" dirty="0">
                        <a:effectLst/>
                        <a:latin typeface="Times New Roman"/>
                        <a:ea typeface="Times New Roman"/>
                      </a:endParaRPr>
                    </a:p>
                  </a:txBody>
                  <a:tcPr marL="0" marR="0" marT="0" marB="0"/>
                </a:tc>
                <a:tc>
                  <a:txBody>
                    <a:bodyPr/>
                    <a:lstStyle/>
                    <a:p>
                      <a:pPr algn="l">
                        <a:spcAft>
                          <a:spcPts val="0"/>
                        </a:spcAft>
                      </a:pPr>
                      <a:r>
                        <a:rPr lang="tr-TR" sz="1100" b="0" dirty="0" smtClean="0">
                          <a:effectLst/>
                        </a:rPr>
                        <a:t> 293</a:t>
                      </a:r>
                      <a:endParaRPr lang="tr-TR" sz="1100" b="0" dirty="0">
                        <a:effectLst/>
                        <a:latin typeface="Times New Roman"/>
                        <a:ea typeface="Times New Roman"/>
                      </a:endParaRPr>
                    </a:p>
                  </a:txBody>
                  <a:tcPr marL="0" marR="0" marT="0" marB="0"/>
                </a:tc>
                <a:tc>
                  <a:txBody>
                    <a:bodyPr/>
                    <a:lstStyle/>
                    <a:p>
                      <a:pPr algn="l">
                        <a:spcAft>
                          <a:spcPts val="0"/>
                        </a:spcAft>
                      </a:pPr>
                      <a:r>
                        <a:rPr lang="tr-TR" sz="1100" b="0" dirty="0" smtClean="0">
                          <a:effectLst/>
                        </a:rPr>
                        <a:t> 386</a:t>
                      </a:r>
                      <a:endParaRPr lang="tr-TR" sz="1100" b="0" dirty="0">
                        <a:effectLst/>
                        <a:latin typeface="Times New Roman"/>
                        <a:ea typeface="Times New Roman"/>
                      </a:endParaRPr>
                    </a:p>
                  </a:txBody>
                  <a:tcPr marL="0" marR="0" marT="0" marB="0"/>
                </a:tc>
                <a:tc>
                  <a:txBody>
                    <a:bodyPr/>
                    <a:lstStyle/>
                    <a:p>
                      <a:pPr algn="l">
                        <a:spcAft>
                          <a:spcPts val="0"/>
                        </a:spcAft>
                      </a:pPr>
                      <a:r>
                        <a:rPr lang="tr-TR" sz="1000" b="0" dirty="0" smtClean="0">
                          <a:effectLst/>
                        </a:rPr>
                        <a:t> 491</a:t>
                      </a:r>
                      <a:endParaRPr lang="tr-TR" sz="1100" b="0" dirty="0">
                        <a:effectLst/>
                        <a:latin typeface="Times New Roman"/>
                        <a:ea typeface="Times New Roman"/>
                      </a:endParaRPr>
                    </a:p>
                  </a:txBody>
                  <a:tcPr marL="0" marR="0" marT="0" marB="0"/>
                </a:tc>
              </a:tr>
              <a:tr h="552388">
                <a:tc>
                  <a:txBody>
                    <a:bodyPr/>
                    <a:lstStyle/>
                    <a:p>
                      <a:pPr marL="34925" algn="l">
                        <a:lnSpc>
                          <a:spcPts val="1355"/>
                        </a:lnSpc>
                        <a:spcBef>
                          <a:spcPts val="540"/>
                        </a:spcBef>
                        <a:spcAft>
                          <a:spcPts val="0"/>
                        </a:spcAft>
                      </a:pPr>
                      <a:r>
                        <a:rPr lang="tr-TR" sz="1200" dirty="0">
                          <a:effectLst/>
                        </a:rPr>
                        <a:t>TOPLAM</a:t>
                      </a:r>
                      <a:endParaRPr lang="tr-TR" sz="1100" dirty="0">
                        <a:effectLst/>
                        <a:latin typeface="Times New Roman"/>
                        <a:ea typeface="Times New Roman"/>
                      </a:endParaRPr>
                    </a:p>
                  </a:txBody>
                  <a:tcPr marL="0" marR="0" marT="0" marB="0"/>
                </a:tc>
                <a:tc>
                  <a:txBody>
                    <a:bodyPr/>
                    <a:lstStyle/>
                    <a:p>
                      <a:pPr algn="l">
                        <a:spcAft>
                          <a:spcPts val="0"/>
                        </a:spcAft>
                      </a:pPr>
                      <a:r>
                        <a:rPr lang="tr-TR" sz="1200" b="1" dirty="0" smtClean="0">
                          <a:effectLst/>
                        </a:rPr>
                        <a:t> 424</a:t>
                      </a:r>
                      <a:endParaRPr lang="tr-TR" sz="1100" b="1" dirty="0">
                        <a:effectLst/>
                        <a:latin typeface="Times New Roman"/>
                        <a:ea typeface="Times New Roman"/>
                      </a:endParaRPr>
                    </a:p>
                  </a:txBody>
                  <a:tcPr marL="0" marR="0" marT="0" marB="0"/>
                </a:tc>
                <a:tc>
                  <a:txBody>
                    <a:bodyPr/>
                    <a:lstStyle/>
                    <a:p>
                      <a:pPr algn="l">
                        <a:spcAft>
                          <a:spcPts val="0"/>
                        </a:spcAft>
                      </a:pPr>
                      <a:r>
                        <a:rPr lang="tr-TR" sz="1200" b="1" dirty="0" smtClean="0">
                          <a:effectLst/>
                        </a:rPr>
                        <a:t> 650</a:t>
                      </a:r>
                      <a:endParaRPr lang="tr-TR" sz="1100" b="1" dirty="0">
                        <a:effectLst/>
                        <a:latin typeface="Times New Roman"/>
                        <a:ea typeface="Times New Roman"/>
                      </a:endParaRPr>
                    </a:p>
                  </a:txBody>
                  <a:tcPr marL="0" marR="0" marT="0" marB="0"/>
                </a:tc>
                <a:tc>
                  <a:txBody>
                    <a:bodyPr/>
                    <a:lstStyle/>
                    <a:p>
                      <a:pPr algn="l">
                        <a:spcAft>
                          <a:spcPts val="0"/>
                        </a:spcAft>
                      </a:pPr>
                      <a:r>
                        <a:rPr lang="tr-TR" sz="1200" b="1" dirty="0" smtClean="0">
                          <a:effectLst/>
                        </a:rPr>
                        <a:t> 912</a:t>
                      </a:r>
                      <a:endParaRPr lang="tr-TR" sz="1100" b="1" dirty="0">
                        <a:effectLst/>
                        <a:latin typeface="Times New Roman"/>
                        <a:ea typeface="Times New Roman"/>
                      </a:endParaRPr>
                    </a:p>
                  </a:txBody>
                  <a:tcPr marL="0" marR="0" marT="0" marB="0"/>
                </a:tc>
                <a:tc>
                  <a:txBody>
                    <a:bodyPr/>
                    <a:lstStyle/>
                    <a:p>
                      <a:pPr algn="l">
                        <a:spcAft>
                          <a:spcPts val="0"/>
                        </a:spcAft>
                      </a:pPr>
                      <a:r>
                        <a:rPr lang="tr-TR" sz="1200" b="1" dirty="0" smtClean="0">
                          <a:effectLst/>
                        </a:rPr>
                        <a:t> 1137</a:t>
                      </a:r>
                      <a:endParaRPr lang="tr-TR" sz="1100" b="1" dirty="0">
                        <a:effectLst/>
                        <a:latin typeface="Times New Roman"/>
                        <a:ea typeface="Times New Roman"/>
                      </a:endParaRPr>
                    </a:p>
                  </a:txBody>
                  <a:tcPr marL="0" marR="0" marT="0" marB="0"/>
                </a:tc>
              </a:tr>
            </a:tbl>
          </a:graphicData>
        </a:graphic>
      </p:graphicFrame>
    </p:spTree>
    <p:extLst>
      <p:ext uri="{BB962C8B-B14F-4D97-AF65-F5344CB8AC3E}">
        <p14:creationId xmlns:p14="http://schemas.microsoft.com/office/powerpoint/2010/main" val="20317380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o 2"/>
          <p:cNvGraphicFramePr>
            <a:graphicFrameLocks noGrp="1"/>
          </p:cNvGraphicFramePr>
          <p:nvPr>
            <p:extLst>
              <p:ext uri="{D42A27DB-BD31-4B8C-83A1-F6EECF244321}">
                <p14:modId xmlns:p14="http://schemas.microsoft.com/office/powerpoint/2010/main" val="1954410396"/>
              </p:ext>
            </p:extLst>
          </p:nvPr>
        </p:nvGraphicFramePr>
        <p:xfrm>
          <a:off x="1403648" y="987574"/>
          <a:ext cx="6840759" cy="3096345"/>
        </p:xfrm>
        <a:graphic>
          <a:graphicData uri="http://schemas.openxmlformats.org/drawingml/2006/table">
            <a:tbl>
              <a:tblPr firstRow="1" firstCol="1" lastRow="1" lastCol="1" bandRow="1" bandCol="1">
                <a:tableStyleId>{0505E3EF-67EA-436B-97B2-0124C06EBD24}</a:tableStyleId>
              </a:tblPr>
              <a:tblGrid>
                <a:gridCol w="953586"/>
                <a:gridCol w="396747"/>
                <a:gridCol w="476793"/>
                <a:gridCol w="476793"/>
                <a:gridCol w="493498"/>
                <a:gridCol w="493498"/>
                <a:gridCol w="493498"/>
                <a:gridCol w="492802"/>
                <a:gridCol w="493498"/>
                <a:gridCol w="493498"/>
                <a:gridCol w="493498"/>
                <a:gridCol w="541525"/>
                <a:gridCol w="541525"/>
              </a:tblGrid>
              <a:tr h="402664">
                <a:tc gridSpan="13">
                  <a:txBody>
                    <a:bodyPr/>
                    <a:lstStyle/>
                    <a:p>
                      <a:pPr marL="920750">
                        <a:lnSpc>
                          <a:spcPts val="1280"/>
                        </a:lnSpc>
                        <a:spcBef>
                          <a:spcPts val="795"/>
                        </a:spcBef>
                        <a:spcAft>
                          <a:spcPts val="0"/>
                        </a:spcAft>
                      </a:pPr>
                      <a:r>
                        <a:rPr lang="tr-TR" sz="1200" dirty="0" smtClean="0">
                          <a:effectLst/>
                        </a:rPr>
                        <a:t>Yabancı </a:t>
                      </a:r>
                      <a:r>
                        <a:rPr lang="tr-TR" sz="1200" dirty="0">
                          <a:effectLst/>
                        </a:rPr>
                        <a:t>Uyruklu Öğrencilerin </a:t>
                      </a:r>
                      <a:r>
                        <a:rPr lang="tr-TR" sz="1200" dirty="0" smtClean="0">
                          <a:effectLst/>
                        </a:rPr>
                        <a:t>Sayısı</a:t>
                      </a:r>
                      <a:endParaRPr lang="tr-TR" sz="1100"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02664">
                <a:tc rowSpan="2">
                  <a:txBody>
                    <a:bodyPr/>
                    <a:lstStyle/>
                    <a:p>
                      <a:pPr>
                        <a:spcAft>
                          <a:spcPts val="0"/>
                        </a:spcAft>
                      </a:pPr>
                      <a:r>
                        <a:rPr lang="tr-TR" sz="1300">
                          <a:effectLst/>
                        </a:rPr>
                        <a:t> </a:t>
                      </a:r>
                      <a:endParaRPr lang="tr-TR" sz="1100">
                        <a:effectLst/>
                      </a:endParaRPr>
                    </a:p>
                    <a:p>
                      <a:pPr>
                        <a:spcBef>
                          <a:spcPts val="10"/>
                        </a:spcBef>
                        <a:spcAft>
                          <a:spcPts val="0"/>
                        </a:spcAft>
                      </a:pPr>
                      <a:r>
                        <a:rPr lang="tr-TR" sz="1600">
                          <a:effectLst/>
                        </a:rPr>
                        <a:t> </a:t>
                      </a:r>
                      <a:endParaRPr lang="tr-TR" sz="1100">
                        <a:effectLst/>
                      </a:endParaRPr>
                    </a:p>
                    <a:p>
                      <a:pPr marL="165735">
                        <a:spcAft>
                          <a:spcPts val="0"/>
                        </a:spcAft>
                      </a:pPr>
                      <a:r>
                        <a:rPr lang="tr-TR" sz="1200">
                          <a:effectLst/>
                        </a:rPr>
                        <a:t>Birimi</a:t>
                      </a:r>
                      <a:endParaRPr lang="tr-TR" sz="1100">
                        <a:effectLst/>
                        <a:latin typeface="Times New Roman"/>
                        <a:ea typeface="Times New Roman"/>
                      </a:endParaRPr>
                    </a:p>
                  </a:txBody>
                  <a:tcPr marL="0" marR="0" marT="0" marB="0"/>
                </a:tc>
                <a:tc gridSpan="3">
                  <a:txBody>
                    <a:bodyPr/>
                    <a:lstStyle/>
                    <a:p>
                      <a:pPr marL="352425">
                        <a:spcBef>
                          <a:spcPts val="470"/>
                        </a:spcBef>
                        <a:spcAft>
                          <a:spcPts val="0"/>
                        </a:spcAft>
                      </a:pPr>
                      <a:r>
                        <a:rPr lang="tr-TR" sz="1200" b="1" dirty="0">
                          <a:effectLst/>
                        </a:rPr>
                        <a:t>2014  Yılı</a:t>
                      </a:r>
                      <a:endParaRPr lang="tr-TR" sz="11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363220">
                        <a:spcBef>
                          <a:spcPts val="470"/>
                        </a:spcBef>
                        <a:spcAft>
                          <a:spcPts val="0"/>
                        </a:spcAft>
                      </a:pPr>
                      <a:r>
                        <a:rPr lang="tr-TR" sz="1200" b="1" dirty="0">
                          <a:effectLst/>
                        </a:rPr>
                        <a:t>2015 Yılı</a:t>
                      </a:r>
                      <a:endParaRPr lang="tr-TR" sz="11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0530">
                        <a:spcBef>
                          <a:spcPts val="470"/>
                        </a:spcBef>
                        <a:spcAft>
                          <a:spcPts val="0"/>
                        </a:spcAft>
                      </a:pPr>
                      <a:r>
                        <a:rPr lang="tr-TR" sz="1200" b="1" dirty="0">
                          <a:effectLst/>
                        </a:rPr>
                        <a:t>2016 Yılı</a:t>
                      </a:r>
                      <a:endParaRPr lang="tr-TR" sz="11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spcBef>
                          <a:spcPts val="395"/>
                        </a:spcBef>
                        <a:spcAft>
                          <a:spcPts val="0"/>
                        </a:spcAft>
                      </a:pPr>
                      <a:r>
                        <a:rPr lang="tr-TR" sz="1200" b="1" dirty="0">
                          <a:effectLst/>
                        </a:rPr>
                        <a:t>2017 Yılı</a:t>
                      </a:r>
                      <a:endParaRPr lang="tr-TR" sz="11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r>
              <a:tr h="1063587">
                <a:tc vMerge="1">
                  <a:txBody>
                    <a:bodyPr/>
                    <a:lstStyle/>
                    <a:p>
                      <a:endParaRPr lang="tr-TR"/>
                    </a:p>
                  </a:txBody>
                  <a:tcPr/>
                </a:tc>
                <a:tc>
                  <a:txBody>
                    <a:bodyPr/>
                    <a:lstStyle/>
                    <a:p>
                      <a:pPr marL="269240">
                        <a:spcBef>
                          <a:spcPts val="790"/>
                        </a:spcBef>
                        <a:spcAft>
                          <a:spcPts val="0"/>
                        </a:spcAft>
                      </a:pPr>
                      <a:r>
                        <a:rPr lang="tr-TR" sz="1200">
                          <a:effectLst/>
                        </a:rPr>
                        <a:t>Kız</a:t>
                      </a:r>
                      <a:endParaRPr lang="tr-TR" sz="1100">
                        <a:effectLst/>
                        <a:latin typeface="Times New Roman"/>
                        <a:ea typeface="Times New Roman"/>
                      </a:endParaRPr>
                    </a:p>
                  </a:txBody>
                  <a:tcPr marL="0" marR="0" marT="0" marB="0" vert="vert270"/>
                </a:tc>
                <a:tc>
                  <a:txBody>
                    <a:bodyPr/>
                    <a:lstStyle/>
                    <a:p>
                      <a:pPr marL="180340">
                        <a:spcBef>
                          <a:spcPts val="650"/>
                        </a:spcBef>
                        <a:spcAft>
                          <a:spcPts val="0"/>
                        </a:spcAft>
                      </a:pPr>
                      <a:r>
                        <a:rPr lang="tr-TR" sz="1200">
                          <a:effectLst/>
                        </a:rPr>
                        <a:t>Erkek</a:t>
                      </a:r>
                      <a:endParaRPr lang="tr-TR" sz="1100">
                        <a:effectLst/>
                        <a:latin typeface="Times New Roman"/>
                        <a:ea typeface="Times New Roman"/>
                      </a:endParaRPr>
                    </a:p>
                  </a:txBody>
                  <a:tcPr marL="0" marR="0" marT="0" marB="0" vert="vert270"/>
                </a:tc>
                <a:tc>
                  <a:txBody>
                    <a:bodyPr/>
                    <a:lstStyle/>
                    <a:p>
                      <a:pPr marL="129540">
                        <a:spcBef>
                          <a:spcPts val="945"/>
                        </a:spcBef>
                        <a:spcAft>
                          <a:spcPts val="0"/>
                        </a:spcAft>
                      </a:pPr>
                      <a:r>
                        <a:rPr lang="tr-TR" sz="1200">
                          <a:effectLst/>
                        </a:rPr>
                        <a:t>Toplam</a:t>
                      </a:r>
                      <a:endParaRPr lang="tr-TR" sz="1100">
                        <a:effectLst/>
                        <a:latin typeface="Times New Roman"/>
                        <a:ea typeface="Times New Roman"/>
                      </a:endParaRPr>
                    </a:p>
                  </a:txBody>
                  <a:tcPr marL="0" marR="0" marT="0" marB="0" vert="vert270"/>
                </a:tc>
                <a:tc>
                  <a:txBody>
                    <a:bodyPr/>
                    <a:lstStyle/>
                    <a:p>
                      <a:pPr marL="269240">
                        <a:spcBef>
                          <a:spcPts val="710"/>
                        </a:spcBef>
                        <a:spcAft>
                          <a:spcPts val="0"/>
                        </a:spcAft>
                      </a:pPr>
                      <a:r>
                        <a:rPr lang="tr-TR" sz="1200">
                          <a:effectLst/>
                        </a:rPr>
                        <a:t>Kız</a:t>
                      </a:r>
                      <a:endParaRPr lang="tr-TR" sz="1100">
                        <a:effectLst/>
                        <a:latin typeface="Times New Roman"/>
                        <a:ea typeface="Times New Roman"/>
                      </a:endParaRPr>
                    </a:p>
                  </a:txBody>
                  <a:tcPr marL="0" marR="0" marT="0" marB="0" vert="vert270"/>
                </a:tc>
                <a:tc>
                  <a:txBody>
                    <a:bodyPr/>
                    <a:lstStyle/>
                    <a:p>
                      <a:pPr marL="180340">
                        <a:spcBef>
                          <a:spcPts val="1005"/>
                        </a:spcBef>
                        <a:spcAft>
                          <a:spcPts val="0"/>
                        </a:spcAft>
                      </a:pPr>
                      <a:r>
                        <a:rPr lang="tr-TR" sz="1200">
                          <a:effectLst/>
                        </a:rPr>
                        <a:t>Erkek</a:t>
                      </a:r>
                      <a:endParaRPr lang="tr-TR" sz="1100">
                        <a:effectLst/>
                        <a:latin typeface="Times New Roman"/>
                        <a:ea typeface="Times New Roman"/>
                      </a:endParaRPr>
                    </a:p>
                  </a:txBody>
                  <a:tcPr marL="0" marR="0" marT="0" marB="0" vert="vert270"/>
                </a:tc>
                <a:tc>
                  <a:txBody>
                    <a:bodyPr/>
                    <a:lstStyle/>
                    <a:p>
                      <a:pPr marL="129540">
                        <a:spcBef>
                          <a:spcPts val="1005"/>
                        </a:spcBef>
                        <a:spcAft>
                          <a:spcPts val="0"/>
                        </a:spcAft>
                      </a:pPr>
                      <a:r>
                        <a:rPr lang="tr-TR" sz="1200">
                          <a:effectLst/>
                        </a:rPr>
                        <a:t>Toplam</a:t>
                      </a:r>
                      <a:endParaRPr lang="tr-TR" sz="1100">
                        <a:effectLst/>
                        <a:latin typeface="Times New Roman"/>
                        <a:ea typeface="Times New Roman"/>
                      </a:endParaRPr>
                    </a:p>
                  </a:txBody>
                  <a:tcPr marL="0" marR="0" marT="0" marB="0" vert="vert270"/>
                </a:tc>
                <a:tc>
                  <a:txBody>
                    <a:bodyPr/>
                    <a:lstStyle/>
                    <a:p>
                      <a:pPr marL="269240">
                        <a:spcBef>
                          <a:spcPts val="1005"/>
                        </a:spcBef>
                        <a:spcAft>
                          <a:spcPts val="0"/>
                        </a:spcAft>
                      </a:pPr>
                      <a:r>
                        <a:rPr lang="tr-TR" sz="1200">
                          <a:effectLst/>
                        </a:rPr>
                        <a:t>Kız</a:t>
                      </a:r>
                      <a:endParaRPr lang="tr-TR" sz="1100">
                        <a:effectLst/>
                        <a:latin typeface="Times New Roman"/>
                        <a:ea typeface="Times New Roman"/>
                      </a:endParaRPr>
                    </a:p>
                  </a:txBody>
                  <a:tcPr marL="0" marR="0" marT="0" marB="0" vert="vert270"/>
                </a:tc>
                <a:tc>
                  <a:txBody>
                    <a:bodyPr/>
                    <a:lstStyle/>
                    <a:p>
                      <a:pPr marL="180340">
                        <a:spcBef>
                          <a:spcPts val="650"/>
                        </a:spcBef>
                        <a:spcAft>
                          <a:spcPts val="0"/>
                        </a:spcAft>
                      </a:pPr>
                      <a:r>
                        <a:rPr lang="tr-TR" sz="1200">
                          <a:effectLst/>
                        </a:rPr>
                        <a:t>Erkek</a:t>
                      </a:r>
                      <a:endParaRPr lang="tr-TR" sz="1100">
                        <a:effectLst/>
                        <a:latin typeface="Times New Roman"/>
                        <a:ea typeface="Times New Roman"/>
                      </a:endParaRPr>
                    </a:p>
                  </a:txBody>
                  <a:tcPr marL="0" marR="0" marT="0" marB="0" vert="vert270"/>
                </a:tc>
                <a:tc>
                  <a:txBody>
                    <a:bodyPr/>
                    <a:lstStyle/>
                    <a:p>
                      <a:pPr marL="129540">
                        <a:spcBef>
                          <a:spcPts val="1005"/>
                        </a:spcBef>
                        <a:spcAft>
                          <a:spcPts val="0"/>
                        </a:spcAft>
                      </a:pPr>
                      <a:r>
                        <a:rPr lang="tr-TR" sz="1200">
                          <a:effectLst/>
                        </a:rPr>
                        <a:t>Toplam</a:t>
                      </a:r>
                      <a:endParaRPr lang="tr-TR" sz="1100">
                        <a:effectLst/>
                        <a:latin typeface="Times New Roman"/>
                        <a:ea typeface="Times New Roman"/>
                      </a:endParaRPr>
                    </a:p>
                  </a:txBody>
                  <a:tcPr marL="0" marR="0" marT="0" marB="0" vert="vert270"/>
                </a:tc>
                <a:tc>
                  <a:txBody>
                    <a:bodyPr/>
                    <a:lstStyle/>
                    <a:p>
                      <a:pPr marL="269240">
                        <a:spcBef>
                          <a:spcPts val="1005"/>
                        </a:spcBef>
                        <a:spcAft>
                          <a:spcPts val="0"/>
                        </a:spcAft>
                      </a:pPr>
                      <a:r>
                        <a:rPr lang="tr-TR" sz="1200">
                          <a:effectLst/>
                        </a:rPr>
                        <a:t>Kız</a:t>
                      </a:r>
                      <a:endParaRPr lang="tr-TR" sz="1100">
                        <a:effectLst/>
                        <a:latin typeface="Times New Roman"/>
                        <a:ea typeface="Times New Roman"/>
                      </a:endParaRPr>
                    </a:p>
                  </a:txBody>
                  <a:tcPr marL="0" marR="0" marT="0" marB="0" vert="vert270"/>
                </a:tc>
                <a:tc>
                  <a:txBody>
                    <a:bodyPr/>
                    <a:lstStyle/>
                    <a:p>
                      <a:pPr marL="180340">
                        <a:spcBef>
                          <a:spcPts val="1005"/>
                        </a:spcBef>
                        <a:spcAft>
                          <a:spcPts val="0"/>
                        </a:spcAft>
                      </a:pPr>
                      <a:r>
                        <a:rPr lang="tr-TR" sz="1200">
                          <a:effectLst/>
                        </a:rPr>
                        <a:t>Erkek</a:t>
                      </a:r>
                      <a:endParaRPr lang="tr-TR" sz="1100">
                        <a:effectLst/>
                        <a:latin typeface="Times New Roman"/>
                        <a:ea typeface="Times New Roman"/>
                      </a:endParaRPr>
                    </a:p>
                  </a:txBody>
                  <a:tcPr marL="0" marR="0" marT="0" marB="0" vert="vert270"/>
                </a:tc>
                <a:tc>
                  <a:txBody>
                    <a:bodyPr/>
                    <a:lstStyle/>
                    <a:p>
                      <a:pPr>
                        <a:spcBef>
                          <a:spcPts val="30"/>
                        </a:spcBef>
                        <a:spcAft>
                          <a:spcPts val="0"/>
                        </a:spcAft>
                      </a:pPr>
                      <a:r>
                        <a:rPr lang="tr-TR" sz="1000">
                          <a:effectLst/>
                        </a:rPr>
                        <a:t> </a:t>
                      </a:r>
                      <a:endParaRPr lang="tr-TR" sz="1100">
                        <a:effectLst/>
                      </a:endParaRPr>
                    </a:p>
                    <a:p>
                      <a:pPr marL="129540">
                        <a:spcAft>
                          <a:spcPts val="0"/>
                        </a:spcAft>
                      </a:pPr>
                      <a:r>
                        <a:rPr lang="tr-TR" sz="1200">
                          <a:effectLst/>
                        </a:rPr>
                        <a:t>Toplam</a:t>
                      </a:r>
                      <a:endParaRPr lang="tr-TR" sz="1100">
                        <a:effectLst/>
                        <a:latin typeface="Times New Roman"/>
                        <a:ea typeface="Times New Roman"/>
                      </a:endParaRPr>
                    </a:p>
                  </a:txBody>
                  <a:tcPr marL="0" marR="0" marT="0" marB="0" vert="vert270"/>
                </a:tc>
              </a:tr>
              <a:tr h="347124">
                <a:tc>
                  <a:txBody>
                    <a:bodyPr/>
                    <a:lstStyle/>
                    <a:p>
                      <a:pPr>
                        <a:spcAft>
                          <a:spcPts val="0"/>
                        </a:spcAft>
                      </a:pPr>
                      <a:r>
                        <a:rPr lang="tr-TR" sz="1200">
                          <a:effectLst/>
                        </a:rPr>
                        <a:t>İlahiyat</a:t>
                      </a:r>
                      <a:endParaRPr lang="tr-TR" sz="1100">
                        <a:effectLst/>
                        <a:latin typeface="Times New Roman"/>
                        <a:ea typeface="Times New Roman"/>
                      </a:endParaRPr>
                    </a:p>
                  </a:txBody>
                  <a:tcPr marL="0" marR="0" marT="0" marB="0"/>
                </a:tc>
                <a:tc>
                  <a:txBody>
                    <a:bodyPr/>
                    <a:lstStyle/>
                    <a:p>
                      <a:pPr>
                        <a:spcAft>
                          <a:spcPts val="0"/>
                        </a:spcAft>
                      </a:pPr>
                      <a:r>
                        <a:rPr lang="tr-TR" sz="1100">
                          <a:effectLst/>
                        </a:rPr>
                        <a:t>8</a:t>
                      </a:r>
                      <a:endParaRPr lang="tr-TR" sz="1100">
                        <a:effectLst/>
                        <a:latin typeface="Times New Roman"/>
                        <a:ea typeface="Times New Roman"/>
                      </a:endParaRPr>
                    </a:p>
                  </a:txBody>
                  <a:tcPr marL="0" marR="0" marT="0" marB="0"/>
                </a:tc>
                <a:tc>
                  <a:txBody>
                    <a:bodyPr/>
                    <a:lstStyle/>
                    <a:p>
                      <a:pPr>
                        <a:spcAft>
                          <a:spcPts val="0"/>
                        </a:spcAft>
                      </a:pPr>
                      <a:r>
                        <a:rPr lang="tr-TR" sz="1100">
                          <a:effectLst/>
                        </a:rPr>
                        <a:t>23</a:t>
                      </a:r>
                      <a:endParaRPr lang="tr-TR" sz="1100">
                        <a:effectLst/>
                        <a:latin typeface="Times New Roman"/>
                        <a:ea typeface="Times New Roman"/>
                      </a:endParaRPr>
                    </a:p>
                  </a:txBody>
                  <a:tcPr marL="0" marR="0" marT="0" marB="0"/>
                </a:tc>
                <a:tc>
                  <a:txBody>
                    <a:bodyPr/>
                    <a:lstStyle/>
                    <a:p>
                      <a:pPr>
                        <a:spcAft>
                          <a:spcPts val="0"/>
                        </a:spcAft>
                      </a:pPr>
                      <a:r>
                        <a:rPr lang="tr-TR" sz="1100">
                          <a:effectLst/>
                        </a:rPr>
                        <a:t>31</a:t>
                      </a:r>
                      <a:endParaRPr lang="tr-TR" sz="1100">
                        <a:effectLst/>
                        <a:latin typeface="Times New Roman"/>
                        <a:ea typeface="Times New Roman"/>
                      </a:endParaRPr>
                    </a:p>
                  </a:txBody>
                  <a:tcPr marL="0" marR="0" marT="0" marB="0"/>
                </a:tc>
                <a:tc>
                  <a:txBody>
                    <a:bodyPr/>
                    <a:lstStyle/>
                    <a:p>
                      <a:pPr>
                        <a:spcAft>
                          <a:spcPts val="0"/>
                        </a:spcAft>
                      </a:pPr>
                      <a:r>
                        <a:rPr lang="tr-TR" sz="1100">
                          <a:effectLst/>
                        </a:rPr>
                        <a:t>6</a:t>
                      </a:r>
                      <a:endParaRPr lang="tr-TR" sz="1100">
                        <a:effectLst/>
                        <a:latin typeface="Times New Roman"/>
                        <a:ea typeface="Times New Roman"/>
                      </a:endParaRPr>
                    </a:p>
                  </a:txBody>
                  <a:tcPr marL="0" marR="0" marT="0" marB="0"/>
                </a:tc>
                <a:tc>
                  <a:txBody>
                    <a:bodyPr/>
                    <a:lstStyle/>
                    <a:p>
                      <a:pPr>
                        <a:spcAft>
                          <a:spcPts val="0"/>
                        </a:spcAft>
                      </a:pPr>
                      <a:r>
                        <a:rPr lang="tr-TR" sz="1100">
                          <a:effectLst/>
                        </a:rPr>
                        <a:t>4</a:t>
                      </a:r>
                      <a:endParaRPr lang="tr-TR" sz="1100">
                        <a:effectLst/>
                        <a:latin typeface="Times New Roman"/>
                        <a:ea typeface="Times New Roman"/>
                      </a:endParaRPr>
                    </a:p>
                  </a:txBody>
                  <a:tcPr marL="0" marR="0" marT="0" marB="0"/>
                </a:tc>
                <a:tc>
                  <a:txBody>
                    <a:bodyPr/>
                    <a:lstStyle/>
                    <a:p>
                      <a:pPr>
                        <a:spcAft>
                          <a:spcPts val="0"/>
                        </a:spcAft>
                      </a:pPr>
                      <a:r>
                        <a:rPr lang="tr-TR" sz="1100">
                          <a:effectLst/>
                        </a:rPr>
                        <a:t>10</a:t>
                      </a:r>
                      <a:endParaRPr lang="tr-TR" sz="1100">
                        <a:effectLst/>
                        <a:latin typeface="Times New Roman"/>
                        <a:ea typeface="Times New Roman"/>
                      </a:endParaRPr>
                    </a:p>
                  </a:txBody>
                  <a:tcPr marL="0" marR="0" marT="0" marB="0"/>
                </a:tc>
                <a:tc>
                  <a:txBody>
                    <a:bodyPr/>
                    <a:lstStyle/>
                    <a:p>
                      <a:pPr>
                        <a:spcAft>
                          <a:spcPts val="0"/>
                        </a:spcAft>
                      </a:pPr>
                      <a:r>
                        <a:rPr lang="tr-TR" sz="1100">
                          <a:effectLst/>
                        </a:rPr>
                        <a:t>5</a:t>
                      </a:r>
                      <a:endParaRPr lang="tr-TR" sz="1100">
                        <a:effectLst/>
                        <a:latin typeface="Times New Roman"/>
                        <a:ea typeface="Times New Roman"/>
                      </a:endParaRPr>
                    </a:p>
                  </a:txBody>
                  <a:tcPr marL="0" marR="0" marT="0" marB="0"/>
                </a:tc>
                <a:tc>
                  <a:txBody>
                    <a:bodyPr/>
                    <a:lstStyle/>
                    <a:p>
                      <a:pPr>
                        <a:spcAft>
                          <a:spcPts val="0"/>
                        </a:spcAft>
                      </a:pPr>
                      <a:r>
                        <a:rPr lang="tr-TR" sz="1100">
                          <a:effectLst/>
                        </a:rPr>
                        <a:t>6</a:t>
                      </a:r>
                      <a:endParaRPr lang="tr-TR" sz="1100">
                        <a:effectLst/>
                        <a:latin typeface="Times New Roman"/>
                        <a:ea typeface="Times New Roman"/>
                      </a:endParaRPr>
                    </a:p>
                  </a:txBody>
                  <a:tcPr marL="0" marR="0" marT="0" marB="0"/>
                </a:tc>
                <a:tc>
                  <a:txBody>
                    <a:bodyPr/>
                    <a:lstStyle/>
                    <a:p>
                      <a:pPr>
                        <a:spcAft>
                          <a:spcPts val="0"/>
                        </a:spcAft>
                      </a:pPr>
                      <a:r>
                        <a:rPr lang="tr-TR" sz="1100">
                          <a:effectLst/>
                        </a:rPr>
                        <a:t>11</a:t>
                      </a:r>
                      <a:endParaRPr lang="tr-TR" sz="1100">
                        <a:effectLst/>
                        <a:latin typeface="Times New Roman"/>
                        <a:ea typeface="Times New Roman"/>
                      </a:endParaRPr>
                    </a:p>
                  </a:txBody>
                  <a:tcPr marL="0" marR="0" marT="0" marB="0"/>
                </a:tc>
                <a:tc>
                  <a:txBody>
                    <a:bodyPr/>
                    <a:lstStyle/>
                    <a:p>
                      <a:pPr>
                        <a:spcAft>
                          <a:spcPts val="0"/>
                        </a:spcAft>
                      </a:pPr>
                      <a:r>
                        <a:rPr lang="tr-TR" sz="1200">
                          <a:effectLst/>
                        </a:rPr>
                        <a:t>3</a:t>
                      </a:r>
                      <a:endParaRPr lang="tr-TR" sz="1100">
                        <a:effectLst/>
                        <a:latin typeface="Times New Roman"/>
                        <a:ea typeface="Times New Roman"/>
                      </a:endParaRPr>
                    </a:p>
                  </a:txBody>
                  <a:tcPr marL="0" marR="0" marT="0" marB="0"/>
                </a:tc>
                <a:tc>
                  <a:txBody>
                    <a:bodyPr/>
                    <a:lstStyle/>
                    <a:p>
                      <a:pPr>
                        <a:spcAft>
                          <a:spcPts val="0"/>
                        </a:spcAft>
                      </a:pPr>
                      <a:r>
                        <a:rPr lang="tr-TR" sz="1200">
                          <a:effectLst/>
                        </a:rPr>
                        <a:t>18</a:t>
                      </a:r>
                      <a:endParaRPr lang="tr-TR" sz="1100">
                        <a:effectLst/>
                        <a:latin typeface="Times New Roman"/>
                        <a:ea typeface="Times New Roman"/>
                      </a:endParaRPr>
                    </a:p>
                  </a:txBody>
                  <a:tcPr marL="0" marR="0" marT="0" marB="0"/>
                </a:tc>
                <a:tc>
                  <a:txBody>
                    <a:bodyPr/>
                    <a:lstStyle/>
                    <a:p>
                      <a:pPr>
                        <a:spcAft>
                          <a:spcPts val="0"/>
                        </a:spcAft>
                      </a:pPr>
                      <a:r>
                        <a:rPr lang="tr-TR" sz="1200" dirty="0">
                          <a:effectLst/>
                        </a:rPr>
                        <a:t>21</a:t>
                      </a:r>
                      <a:endParaRPr lang="tr-TR" sz="1100" dirty="0">
                        <a:effectLst/>
                        <a:latin typeface="Times New Roman"/>
                        <a:ea typeface="Times New Roman"/>
                      </a:endParaRPr>
                    </a:p>
                  </a:txBody>
                  <a:tcPr marL="0" marR="0" marT="0" marB="0"/>
                </a:tc>
              </a:tr>
              <a:tr h="533182">
                <a:tc>
                  <a:txBody>
                    <a:bodyPr/>
                    <a:lstStyle/>
                    <a:p>
                      <a:pPr>
                        <a:spcAft>
                          <a:spcPts val="0"/>
                        </a:spcAft>
                      </a:pPr>
                      <a:r>
                        <a:rPr lang="tr-TR" sz="1200">
                          <a:effectLst/>
                        </a:rPr>
                        <a:t>İlahiyat (İ.Ö.)</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100">
                          <a:effectLst/>
                        </a:rPr>
                        <a:t>-</a:t>
                      </a:r>
                      <a:endParaRPr lang="tr-TR" sz="1100">
                        <a:effectLst/>
                        <a:latin typeface="Times New Roman"/>
                        <a:ea typeface="Times New Roman"/>
                      </a:endParaRPr>
                    </a:p>
                  </a:txBody>
                  <a:tcPr marL="0" marR="0" marT="0" marB="0"/>
                </a:tc>
                <a:tc>
                  <a:txBody>
                    <a:bodyPr/>
                    <a:lstStyle/>
                    <a:p>
                      <a:pPr>
                        <a:spcAft>
                          <a:spcPts val="0"/>
                        </a:spcAft>
                      </a:pPr>
                      <a:r>
                        <a:rPr lang="tr-TR" sz="1200">
                          <a:effectLst/>
                        </a:rPr>
                        <a:t>0</a:t>
                      </a:r>
                      <a:endParaRPr lang="tr-TR" sz="1100">
                        <a:effectLst/>
                        <a:latin typeface="Times New Roman"/>
                        <a:ea typeface="Times New Roman"/>
                      </a:endParaRPr>
                    </a:p>
                  </a:txBody>
                  <a:tcPr marL="0" marR="0" marT="0" marB="0"/>
                </a:tc>
                <a:tc>
                  <a:txBody>
                    <a:bodyPr/>
                    <a:lstStyle/>
                    <a:p>
                      <a:pPr>
                        <a:spcAft>
                          <a:spcPts val="0"/>
                        </a:spcAft>
                      </a:pPr>
                      <a:r>
                        <a:rPr lang="tr-TR" sz="1200">
                          <a:effectLst/>
                        </a:rPr>
                        <a:t>3</a:t>
                      </a:r>
                      <a:endParaRPr lang="tr-TR" sz="1100">
                        <a:effectLst/>
                        <a:latin typeface="Times New Roman"/>
                        <a:ea typeface="Times New Roman"/>
                      </a:endParaRPr>
                    </a:p>
                  </a:txBody>
                  <a:tcPr marL="0" marR="0" marT="0" marB="0"/>
                </a:tc>
                <a:tc>
                  <a:txBody>
                    <a:bodyPr/>
                    <a:lstStyle/>
                    <a:p>
                      <a:pPr>
                        <a:spcAft>
                          <a:spcPts val="0"/>
                        </a:spcAft>
                      </a:pPr>
                      <a:r>
                        <a:rPr lang="tr-TR" sz="1200">
                          <a:effectLst/>
                        </a:rPr>
                        <a:t>3</a:t>
                      </a:r>
                      <a:endParaRPr lang="tr-TR" sz="1100">
                        <a:effectLst/>
                        <a:latin typeface="Times New Roman"/>
                        <a:ea typeface="Times New Roman"/>
                      </a:endParaRPr>
                    </a:p>
                  </a:txBody>
                  <a:tcPr marL="0" marR="0" marT="0" marB="0"/>
                </a:tc>
              </a:tr>
              <a:tr h="347124">
                <a:tc>
                  <a:txBody>
                    <a:bodyPr/>
                    <a:lstStyle/>
                    <a:p>
                      <a:pPr marL="34925">
                        <a:lnSpc>
                          <a:spcPts val="1355"/>
                        </a:lnSpc>
                        <a:spcBef>
                          <a:spcPts val="420"/>
                        </a:spcBef>
                        <a:spcAft>
                          <a:spcPts val="0"/>
                        </a:spcAft>
                      </a:pPr>
                      <a:r>
                        <a:rPr lang="tr-TR" sz="1200">
                          <a:effectLst/>
                        </a:rPr>
                        <a:t>TOPLAM</a:t>
                      </a:r>
                      <a:endParaRPr lang="tr-TR" sz="1100">
                        <a:effectLst/>
                        <a:latin typeface="Times New Roman"/>
                        <a:ea typeface="Times New Roman"/>
                      </a:endParaRPr>
                    </a:p>
                  </a:txBody>
                  <a:tcPr marL="0" marR="0" marT="0" marB="0"/>
                </a:tc>
                <a:tc>
                  <a:txBody>
                    <a:bodyPr/>
                    <a:lstStyle/>
                    <a:p>
                      <a:pPr>
                        <a:spcAft>
                          <a:spcPts val="0"/>
                        </a:spcAft>
                      </a:pPr>
                      <a:r>
                        <a:rPr lang="tr-TR" sz="1100">
                          <a:effectLst/>
                        </a:rPr>
                        <a:t>8</a:t>
                      </a:r>
                      <a:endParaRPr lang="tr-TR" sz="1100">
                        <a:effectLst/>
                        <a:latin typeface="Times New Roman"/>
                        <a:ea typeface="Times New Roman"/>
                      </a:endParaRPr>
                    </a:p>
                  </a:txBody>
                  <a:tcPr marL="0" marR="0" marT="0" marB="0"/>
                </a:tc>
                <a:tc>
                  <a:txBody>
                    <a:bodyPr/>
                    <a:lstStyle/>
                    <a:p>
                      <a:pPr>
                        <a:spcAft>
                          <a:spcPts val="0"/>
                        </a:spcAft>
                      </a:pPr>
                      <a:r>
                        <a:rPr lang="tr-TR" sz="1100">
                          <a:effectLst/>
                        </a:rPr>
                        <a:t>23</a:t>
                      </a:r>
                      <a:endParaRPr lang="tr-TR" sz="1100">
                        <a:effectLst/>
                        <a:latin typeface="Times New Roman"/>
                        <a:ea typeface="Times New Roman"/>
                      </a:endParaRPr>
                    </a:p>
                  </a:txBody>
                  <a:tcPr marL="0" marR="0" marT="0" marB="0"/>
                </a:tc>
                <a:tc>
                  <a:txBody>
                    <a:bodyPr/>
                    <a:lstStyle/>
                    <a:p>
                      <a:pPr>
                        <a:spcAft>
                          <a:spcPts val="0"/>
                        </a:spcAft>
                      </a:pPr>
                      <a:r>
                        <a:rPr lang="tr-TR" sz="1100">
                          <a:effectLst/>
                        </a:rPr>
                        <a:t>31</a:t>
                      </a:r>
                      <a:endParaRPr lang="tr-TR" sz="1100">
                        <a:effectLst/>
                        <a:latin typeface="Times New Roman"/>
                        <a:ea typeface="Times New Roman"/>
                      </a:endParaRPr>
                    </a:p>
                  </a:txBody>
                  <a:tcPr marL="0" marR="0" marT="0" marB="0"/>
                </a:tc>
                <a:tc>
                  <a:txBody>
                    <a:bodyPr/>
                    <a:lstStyle/>
                    <a:p>
                      <a:pPr>
                        <a:spcAft>
                          <a:spcPts val="0"/>
                        </a:spcAft>
                      </a:pPr>
                      <a:r>
                        <a:rPr lang="tr-TR" sz="1100">
                          <a:effectLst/>
                        </a:rPr>
                        <a:t>6</a:t>
                      </a:r>
                      <a:endParaRPr lang="tr-TR" sz="1100">
                        <a:effectLst/>
                        <a:latin typeface="Times New Roman"/>
                        <a:ea typeface="Times New Roman"/>
                      </a:endParaRPr>
                    </a:p>
                  </a:txBody>
                  <a:tcPr marL="0" marR="0" marT="0" marB="0"/>
                </a:tc>
                <a:tc>
                  <a:txBody>
                    <a:bodyPr/>
                    <a:lstStyle/>
                    <a:p>
                      <a:pPr>
                        <a:spcAft>
                          <a:spcPts val="0"/>
                        </a:spcAft>
                      </a:pPr>
                      <a:r>
                        <a:rPr lang="tr-TR" sz="1100">
                          <a:effectLst/>
                        </a:rPr>
                        <a:t>4</a:t>
                      </a:r>
                      <a:endParaRPr lang="tr-TR" sz="1100">
                        <a:effectLst/>
                        <a:latin typeface="Times New Roman"/>
                        <a:ea typeface="Times New Roman"/>
                      </a:endParaRPr>
                    </a:p>
                  </a:txBody>
                  <a:tcPr marL="0" marR="0" marT="0" marB="0"/>
                </a:tc>
                <a:tc>
                  <a:txBody>
                    <a:bodyPr/>
                    <a:lstStyle/>
                    <a:p>
                      <a:pPr>
                        <a:spcAft>
                          <a:spcPts val="0"/>
                        </a:spcAft>
                      </a:pPr>
                      <a:r>
                        <a:rPr lang="tr-TR" sz="1100">
                          <a:effectLst/>
                        </a:rPr>
                        <a:t>10</a:t>
                      </a:r>
                      <a:endParaRPr lang="tr-TR" sz="1100">
                        <a:effectLst/>
                        <a:latin typeface="Times New Roman"/>
                        <a:ea typeface="Times New Roman"/>
                      </a:endParaRPr>
                    </a:p>
                  </a:txBody>
                  <a:tcPr marL="0" marR="0" marT="0" marB="0"/>
                </a:tc>
                <a:tc>
                  <a:txBody>
                    <a:bodyPr/>
                    <a:lstStyle/>
                    <a:p>
                      <a:pPr>
                        <a:spcAft>
                          <a:spcPts val="0"/>
                        </a:spcAft>
                      </a:pPr>
                      <a:r>
                        <a:rPr lang="tr-TR" sz="1100">
                          <a:effectLst/>
                        </a:rPr>
                        <a:t>5</a:t>
                      </a:r>
                      <a:endParaRPr lang="tr-TR" sz="1100">
                        <a:effectLst/>
                        <a:latin typeface="Times New Roman"/>
                        <a:ea typeface="Times New Roman"/>
                      </a:endParaRPr>
                    </a:p>
                  </a:txBody>
                  <a:tcPr marL="0" marR="0" marT="0" marB="0"/>
                </a:tc>
                <a:tc>
                  <a:txBody>
                    <a:bodyPr/>
                    <a:lstStyle/>
                    <a:p>
                      <a:pPr>
                        <a:spcAft>
                          <a:spcPts val="0"/>
                        </a:spcAft>
                      </a:pPr>
                      <a:r>
                        <a:rPr lang="tr-TR" sz="1100">
                          <a:effectLst/>
                        </a:rPr>
                        <a:t>6</a:t>
                      </a:r>
                      <a:endParaRPr lang="tr-TR" sz="1100">
                        <a:effectLst/>
                        <a:latin typeface="Times New Roman"/>
                        <a:ea typeface="Times New Roman"/>
                      </a:endParaRPr>
                    </a:p>
                  </a:txBody>
                  <a:tcPr marL="0" marR="0" marT="0" marB="0"/>
                </a:tc>
                <a:tc>
                  <a:txBody>
                    <a:bodyPr/>
                    <a:lstStyle/>
                    <a:p>
                      <a:pPr>
                        <a:spcAft>
                          <a:spcPts val="0"/>
                        </a:spcAft>
                      </a:pPr>
                      <a:r>
                        <a:rPr lang="tr-TR" sz="1100">
                          <a:effectLst/>
                        </a:rPr>
                        <a:t>11</a:t>
                      </a:r>
                      <a:endParaRPr lang="tr-TR" sz="1100">
                        <a:effectLst/>
                        <a:latin typeface="Times New Roman"/>
                        <a:ea typeface="Times New Roman"/>
                      </a:endParaRPr>
                    </a:p>
                  </a:txBody>
                  <a:tcPr marL="0" marR="0" marT="0" marB="0"/>
                </a:tc>
                <a:tc>
                  <a:txBody>
                    <a:bodyPr/>
                    <a:lstStyle/>
                    <a:p>
                      <a:pPr>
                        <a:spcAft>
                          <a:spcPts val="0"/>
                        </a:spcAft>
                      </a:pPr>
                      <a:r>
                        <a:rPr lang="tr-TR" sz="1200">
                          <a:effectLst/>
                        </a:rPr>
                        <a:t>3</a:t>
                      </a:r>
                      <a:endParaRPr lang="tr-TR" sz="1100">
                        <a:effectLst/>
                        <a:latin typeface="Times New Roman"/>
                        <a:ea typeface="Times New Roman"/>
                      </a:endParaRPr>
                    </a:p>
                  </a:txBody>
                  <a:tcPr marL="0" marR="0" marT="0" marB="0"/>
                </a:tc>
                <a:tc>
                  <a:txBody>
                    <a:bodyPr/>
                    <a:lstStyle/>
                    <a:p>
                      <a:pPr>
                        <a:spcAft>
                          <a:spcPts val="0"/>
                        </a:spcAft>
                      </a:pPr>
                      <a:r>
                        <a:rPr lang="tr-TR" sz="1200">
                          <a:effectLst/>
                        </a:rPr>
                        <a:t>21</a:t>
                      </a:r>
                      <a:endParaRPr lang="tr-TR" sz="1100">
                        <a:effectLst/>
                        <a:latin typeface="Times New Roman"/>
                        <a:ea typeface="Times New Roman"/>
                      </a:endParaRPr>
                    </a:p>
                  </a:txBody>
                  <a:tcPr marL="0" marR="0" marT="0" marB="0"/>
                </a:tc>
                <a:tc>
                  <a:txBody>
                    <a:bodyPr/>
                    <a:lstStyle/>
                    <a:p>
                      <a:pPr>
                        <a:spcAft>
                          <a:spcPts val="0"/>
                        </a:spcAft>
                      </a:pPr>
                      <a:r>
                        <a:rPr lang="tr-TR" sz="1200" dirty="0">
                          <a:effectLst/>
                        </a:rPr>
                        <a:t>24</a:t>
                      </a:r>
                      <a:endParaRPr lang="tr-TR" sz="1100" dirty="0">
                        <a:effectLst/>
                        <a:latin typeface="Times New Roman"/>
                        <a:ea typeface="Times New Roman"/>
                      </a:endParaRPr>
                    </a:p>
                  </a:txBody>
                  <a:tcPr marL="0" marR="0" marT="0" marB="0"/>
                </a:tc>
              </a:tr>
            </a:tbl>
          </a:graphicData>
        </a:graphic>
      </p:graphicFrame>
      <p:sp>
        <p:nvSpPr>
          <p:cNvPr id="6" name="Metin kutusu 5"/>
          <p:cNvSpPr txBox="1"/>
          <p:nvPr/>
        </p:nvSpPr>
        <p:spPr>
          <a:xfrm>
            <a:off x="1115616" y="225604"/>
            <a:ext cx="7560596" cy="369332"/>
          </a:xfrm>
          <a:prstGeom prst="rect">
            <a:avLst/>
          </a:prstGeom>
          <a:noFill/>
        </p:spPr>
        <p:txBody>
          <a:bodyPr wrap="none" rtlCol="0">
            <a:spAutoFit/>
            <a:scene3d>
              <a:camera prst="orthographicFront"/>
              <a:lightRig rig="threePt" dir="t">
                <a:rot lat="0" lon="0" rev="1200000"/>
              </a:lightRig>
            </a:scene3d>
            <a:sp3d prstMaterial="dkEdge">
              <a:bevelT w="19050" h="82550"/>
              <a:bevelB w="25400"/>
            </a:sp3d>
          </a:bodyPr>
          <a:lstStyle/>
          <a:p>
            <a:r>
              <a:rPr lang="tr-TR" dirty="0" smtClean="0"/>
              <a:t>Yıllara Göre Fakültemize Kayıt Yapan Yabancı Uyruklu Öğrenci Değişim Tablosu</a:t>
            </a:r>
          </a:p>
        </p:txBody>
      </p:sp>
    </p:spTree>
    <p:extLst>
      <p:ext uri="{BB962C8B-B14F-4D97-AF65-F5344CB8AC3E}">
        <p14:creationId xmlns:p14="http://schemas.microsoft.com/office/powerpoint/2010/main" val="24285785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837F0268-B04E-4690-A690-6BA79A063209}"/>
              </a:ext>
            </a:extLst>
          </p:cNvPr>
          <p:cNvSpPr>
            <a:spLocks noGrp="1"/>
          </p:cNvSpPr>
          <p:nvPr>
            <p:ph type="title"/>
          </p:nvPr>
        </p:nvSpPr>
        <p:spPr>
          <a:xfrm>
            <a:off x="-15180" y="267494"/>
            <a:ext cx="842764" cy="4680520"/>
          </a:xfrm>
        </p:spPr>
        <p:txBody>
          <a:bodyPr vert="vert270">
            <a:noAutofit/>
          </a:bodyPr>
          <a:lstStyle/>
          <a:p>
            <a:pPr algn="ctr"/>
            <a:r>
              <a:rPr lang="tr-TR" sz="3200" b="1" dirty="0" smtClean="0">
                <a:solidFill>
                  <a:srgbClr val="FF0000"/>
                </a:solidFill>
              </a:rPr>
              <a:t>Derslikler ve Kapasite</a:t>
            </a:r>
            <a:endParaRPr lang="tr-TR" sz="3200" b="1" dirty="0">
              <a:solidFill>
                <a:srgbClr val="FF0000"/>
              </a:solidFill>
            </a:endParaRPr>
          </a:p>
        </p:txBody>
      </p:sp>
      <p:graphicFrame>
        <p:nvGraphicFramePr>
          <p:cNvPr id="5" name="Tablo 4">
            <a:extLst>
              <a:ext uri="{FF2B5EF4-FFF2-40B4-BE49-F238E27FC236}">
                <a16:creationId xmlns="" xmlns:a16="http://schemas.microsoft.com/office/drawing/2014/main" id="{85F5CF47-A0DE-4D6C-9D57-9D5EF85D7625}"/>
              </a:ext>
            </a:extLst>
          </p:cNvPr>
          <p:cNvGraphicFramePr>
            <a:graphicFrameLocks noGrp="1"/>
          </p:cNvGraphicFramePr>
          <p:nvPr>
            <p:extLst>
              <p:ext uri="{D42A27DB-BD31-4B8C-83A1-F6EECF244321}">
                <p14:modId xmlns:p14="http://schemas.microsoft.com/office/powerpoint/2010/main" val="84716990"/>
              </p:ext>
            </p:extLst>
          </p:nvPr>
        </p:nvGraphicFramePr>
        <p:xfrm>
          <a:off x="971600" y="4"/>
          <a:ext cx="8172399" cy="5144796"/>
        </p:xfrm>
        <a:graphic>
          <a:graphicData uri="http://schemas.openxmlformats.org/drawingml/2006/table">
            <a:tbl>
              <a:tblPr firstRow="1" bandRow="1">
                <a:tableStyleId>{21E4AEA4-8DFA-4A89-87EB-49C32662AFE0}</a:tableStyleId>
              </a:tblPr>
              <a:tblGrid>
                <a:gridCol w="559376">
                  <a:extLst>
                    <a:ext uri="{9D8B030D-6E8A-4147-A177-3AD203B41FA5}">
                      <a16:colId xmlns="" xmlns:a16="http://schemas.microsoft.com/office/drawing/2014/main" val="690571319"/>
                    </a:ext>
                  </a:extLst>
                </a:gridCol>
                <a:gridCol w="1621594">
                  <a:extLst>
                    <a:ext uri="{9D8B030D-6E8A-4147-A177-3AD203B41FA5}">
                      <a16:colId xmlns="" xmlns:a16="http://schemas.microsoft.com/office/drawing/2014/main" val="3515488476"/>
                    </a:ext>
                  </a:extLst>
                </a:gridCol>
                <a:gridCol w="1781116">
                  <a:extLst>
                    <a:ext uri="{9D8B030D-6E8A-4147-A177-3AD203B41FA5}">
                      <a16:colId xmlns="" xmlns:a16="http://schemas.microsoft.com/office/drawing/2014/main" val="4169066548"/>
                    </a:ext>
                  </a:extLst>
                </a:gridCol>
                <a:gridCol w="445278">
                  <a:extLst>
                    <a:ext uri="{9D8B030D-6E8A-4147-A177-3AD203B41FA5}">
                      <a16:colId xmlns="" xmlns:a16="http://schemas.microsoft.com/office/drawing/2014/main" val="886330384"/>
                    </a:ext>
                  </a:extLst>
                </a:gridCol>
                <a:gridCol w="772957">
                  <a:extLst>
                    <a:ext uri="{9D8B030D-6E8A-4147-A177-3AD203B41FA5}">
                      <a16:colId xmlns="" xmlns:a16="http://schemas.microsoft.com/office/drawing/2014/main" val="4149539271"/>
                    </a:ext>
                  </a:extLst>
                </a:gridCol>
                <a:gridCol w="1838049">
                  <a:extLst>
                    <a:ext uri="{9D8B030D-6E8A-4147-A177-3AD203B41FA5}">
                      <a16:colId xmlns="" xmlns:a16="http://schemas.microsoft.com/office/drawing/2014/main" val="1385534429"/>
                    </a:ext>
                  </a:extLst>
                </a:gridCol>
                <a:gridCol w="1154029">
                  <a:extLst>
                    <a:ext uri="{9D8B030D-6E8A-4147-A177-3AD203B41FA5}">
                      <a16:colId xmlns="" xmlns:a16="http://schemas.microsoft.com/office/drawing/2014/main" val="181762694"/>
                    </a:ext>
                  </a:extLst>
                </a:gridCol>
              </a:tblGrid>
              <a:tr h="275614">
                <a:tc>
                  <a:txBody>
                    <a:bodyPr/>
                    <a:lstStyle/>
                    <a:p>
                      <a:pPr algn="ctr"/>
                      <a:r>
                        <a:rPr lang="tr-TR" sz="1200" b="1" dirty="0">
                          <a:solidFill>
                            <a:schemeClr val="bg1"/>
                          </a:solidFill>
                        </a:rPr>
                        <a:t>No</a:t>
                      </a:r>
                    </a:p>
                  </a:txBody>
                  <a:tcPr>
                    <a:solidFill>
                      <a:schemeClr val="accent2">
                        <a:lumMod val="75000"/>
                      </a:schemeClr>
                    </a:solidFill>
                  </a:tcPr>
                </a:tc>
                <a:tc>
                  <a:txBody>
                    <a:bodyPr/>
                    <a:lstStyle/>
                    <a:p>
                      <a:pPr algn="ctr"/>
                      <a:r>
                        <a:rPr lang="tr-TR" sz="1200" b="1" dirty="0">
                          <a:solidFill>
                            <a:schemeClr val="bg1"/>
                          </a:solidFill>
                        </a:rPr>
                        <a:t>Sınıf</a:t>
                      </a:r>
                    </a:p>
                  </a:txBody>
                  <a:tcPr>
                    <a:solidFill>
                      <a:schemeClr val="accent2">
                        <a:lumMod val="75000"/>
                      </a:schemeClr>
                    </a:solidFill>
                  </a:tcPr>
                </a:tc>
                <a:tc>
                  <a:txBody>
                    <a:bodyPr/>
                    <a:lstStyle/>
                    <a:p>
                      <a:pPr algn="ctr"/>
                      <a:r>
                        <a:rPr lang="tr-TR" sz="1200" b="1" dirty="0">
                          <a:solidFill>
                            <a:schemeClr val="bg1"/>
                          </a:solidFill>
                        </a:rPr>
                        <a:t>Kapasite</a:t>
                      </a:r>
                    </a:p>
                  </a:txBody>
                  <a:tcPr>
                    <a:solidFill>
                      <a:schemeClr val="accent2">
                        <a:lumMod val="75000"/>
                      </a:schemeClr>
                    </a:solidFill>
                  </a:tcPr>
                </a:tc>
                <a:tc>
                  <a:txBody>
                    <a:bodyPr/>
                    <a:lstStyle/>
                    <a:p>
                      <a:pPr algn="ctr"/>
                      <a:endParaRPr lang="tr-TR" sz="1200" dirty="0"/>
                    </a:p>
                  </a:txBody>
                  <a:tcPr>
                    <a:solidFill>
                      <a:schemeClr val="accent2">
                        <a:lumMod val="75000"/>
                      </a:schemeClr>
                    </a:solidFill>
                  </a:tcPr>
                </a:tc>
                <a:tc>
                  <a:txBody>
                    <a:bodyPr/>
                    <a:lstStyle/>
                    <a:p>
                      <a:pPr algn="ctr"/>
                      <a:r>
                        <a:rPr lang="tr-TR" sz="1200" b="1" dirty="0">
                          <a:solidFill>
                            <a:schemeClr val="bg1"/>
                          </a:solidFill>
                        </a:rPr>
                        <a:t>No</a:t>
                      </a:r>
                    </a:p>
                  </a:txBody>
                  <a:tcPr>
                    <a:solidFill>
                      <a:schemeClr val="accent2">
                        <a:lumMod val="75000"/>
                      </a:schemeClr>
                    </a:solidFill>
                  </a:tcPr>
                </a:tc>
                <a:tc>
                  <a:txBody>
                    <a:bodyPr/>
                    <a:lstStyle/>
                    <a:p>
                      <a:pPr algn="ctr"/>
                      <a:r>
                        <a:rPr lang="tr-TR" sz="1200" b="0" dirty="0">
                          <a:solidFill>
                            <a:schemeClr val="bg1"/>
                          </a:solidFill>
                        </a:rPr>
                        <a:t>Sınıf</a:t>
                      </a:r>
                    </a:p>
                  </a:txBody>
                  <a:tcPr>
                    <a:solidFill>
                      <a:schemeClr val="accent2">
                        <a:lumMod val="75000"/>
                      </a:schemeClr>
                    </a:solidFill>
                  </a:tcPr>
                </a:tc>
                <a:tc>
                  <a:txBody>
                    <a:bodyPr/>
                    <a:lstStyle/>
                    <a:p>
                      <a:pPr algn="ctr"/>
                      <a:r>
                        <a:rPr lang="tr-TR" sz="1200" b="0" dirty="0">
                          <a:solidFill>
                            <a:schemeClr val="bg1"/>
                          </a:solidFill>
                        </a:rPr>
                        <a:t>Kapasite</a:t>
                      </a:r>
                    </a:p>
                  </a:txBody>
                  <a:tcPr>
                    <a:solidFill>
                      <a:schemeClr val="accent2">
                        <a:lumMod val="75000"/>
                      </a:schemeClr>
                    </a:solidFill>
                  </a:tcPr>
                </a:tc>
                <a:extLst>
                  <a:ext uri="{0D108BD9-81ED-4DB2-BD59-A6C34878D82A}">
                    <a16:rowId xmlns="" xmlns:a16="http://schemas.microsoft.com/office/drawing/2014/main" val="726230270"/>
                  </a:ext>
                </a:extLst>
              </a:tr>
              <a:tr h="275614">
                <a:tc>
                  <a:txBody>
                    <a:bodyPr/>
                    <a:lstStyle/>
                    <a:p>
                      <a:pPr algn="l"/>
                      <a:r>
                        <a:rPr lang="tr-TR" sz="1200" b="0" dirty="0"/>
                        <a:t>1</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1</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56</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a:t>18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18</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1984456055"/>
                  </a:ext>
                </a:extLst>
              </a:tr>
              <a:tr h="275614">
                <a:tc>
                  <a:txBody>
                    <a:bodyPr/>
                    <a:lstStyle/>
                    <a:p>
                      <a:pPr algn="l"/>
                      <a:r>
                        <a:rPr lang="tr-TR" sz="1200" b="0" dirty="0"/>
                        <a:t>2</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a:t>
                      </a:r>
                      <a:r>
                        <a:rPr lang="tr-TR" sz="1200" b="0" baseline="0" dirty="0" smtClean="0">
                          <a:latin typeface="Times New Roman"/>
                          <a:ea typeface="Times New Roman"/>
                          <a:cs typeface="Times New Roman"/>
                        </a:rPr>
                        <a:t> 2</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a:t>19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19</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56</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1199579977"/>
                  </a:ext>
                </a:extLst>
              </a:tr>
              <a:tr h="275614">
                <a:tc>
                  <a:txBody>
                    <a:bodyPr/>
                    <a:lstStyle/>
                    <a:p>
                      <a:pPr algn="l"/>
                      <a:r>
                        <a:rPr lang="tr-TR" sz="1200" b="0" dirty="0"/>
                        <a:t>3</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3</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20</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1896073797"/>
                  </a:ext>
                </a:extLst>
              </a:tr>
              <a:tr h="275614">
                <a:tc>
                  <a:txBody>
                    <a:bodyPr/>
                    <a:lstStyle/>
                    <a:p>
                      <a:pPr algn="l"/>
                      <a:r>
                        <a:rPr lang="tr-TR" sz="1200" b="0" dirty="0"/>
                        <a:t>4</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4</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a:t>21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21 </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3696473174"/>
                  </a:ext>
                </a:extLst>
              </a:tr>
              <a:tr h="275614">
                <a:tc>
                  <a:txBody>
                    <a:bodyPr/>
                    <a:lstStyle/>
                    <a:p>
                      <a:pPr algn="l"/>
                      <a:r>
                        <a:rPr lang="tr-TR" sz="1200" b="0" dirty="0"/>
                        <a:t>5</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5</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a:t>22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22</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564075991"/>
                  </a:ext>
                </a:extLst>
              </a:tr>
              <a:tr h="275614">
                <a:tc>
                  <a:txBody>
                    <a:bodyPr/>
                    <a:lstStyle/>
                    <a:p>
                      <a:pPr algn="l"/>
                      <a:r>
                        <a:rPr lang="tr-TR" sz="1200" b="0" dirty="0"/>
                        <a:t>6</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6</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a:t>23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23</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2719356625"/>
                  </a:ext>
                </a:extLst>
              </a:tr>
              <a:tr h="275614">
                <a:tc>
                  <a:txBody>
                    <a:bodyPr/>
                    <a:lstStyle/>
                    <a:p>
                      <a:pPr algn="l"/>
                      <a:r>
                        <a:rPr lang="tr-TR" sz="1200" b="0" dirty="0"/>
                        <a:t>7</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7 </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smtClean="0"/>
                        <a:t>24</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24</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584365833"/>
                  </a:ext>
                </a:extLst>
              </a:tr>
              <a:tr h="275614">
                <a:tc>
                  <a:txBody>
                    <a:bodyPr/>
                    <a:lstStyle/>
                    <a:p>
                      <a:pPr algn="l"/>
                      <a:r>
                        <a:rPr lang="tr-TR" sz="1200" b="0" dirty="0"/>
                        <a:t>8</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a:t>
                      </a:r>
                      <a:r>
                        <a:rPr lang="tr-TR" sz="1200" b="0" baseline="0" dirty="0" smtClean="0">
                          <a:latin typeface="Times New Roman"/>
                          <a:ea typeface="Times New Roman"/>
                          <a:cs typeface="Times New Roman"/>
                        </a:rPr>
                        <a:t> 8</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smtClean="0"/>
                        <a:t>25</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25</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3688711268"/>
                  </a:ext>
                </a:extLst>
              </a:tr>
              <a:tr h="275614">
                <a:tc>
                  <a:txBody>
                    <a:bodyPr/>
                    <a:lstStyle/>
                    <a:p>
                      <a:pPr algn="l"/>
                      <a:r>
                        <a:rPr lang="tr-TR" sz="1200" b="0" dirty="0"/>
                        <a:t>9</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9</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56</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smtClean="0"/>
                        <a:t>26</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26</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2428344738"/>
                  </a:ext>
                </a:extLst>
              </a:tr>
              <a:tr h="275614">
                <a:tc>
                  <a:txBody>
                    <a:bodyPr/>
                    <a:lstStyle/>
                    <a:p>
                      <a:pPr algn="l"/>
                      <a:r>
                        <a:rPr lang="tr-TR" sz="1200" b="0" dirty="0"/>
                        <a:t>10</a:t>
                      </a:r>
                    </a:p>
                  </a:txBody>
                  <a:tcPr/>
                </a:tc>
                <a:tc>
                  <a:txBody>
                    <a:bodyPr/>
                    <a:lstStyle/>
                    <a:p>
                      <a:pPr algn="l">
                        <a:lnSpc>
                          <a:spcPct val="115000"/>
                        </a:lnSpc>
                        <a:spcAft>
                          <a:spcPts val="0"/>
                        </a:spcAft>
                      </a:pPr>
                      <a:r>
                        <a:rPr lang="tr-TR" sz="1200" b="0" dirty="0" smtClean="0">
                          <a:latin typeface="Times New Roman"/>
                          <a:ea typeface="Times New Roman"/>
                          <a:cs typeface="Times New Roman"/>
                        </a:rPr>
                        <a:t>Derslik 10</a:t>
                      </a:r>
                      <a:endParaRPr lang="tr-TR" sz="12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tc>
                  <a:txBody>
                    <a:bodyPr/>
                    <a:lstStyle/>
                    <a:p>
                      <a:pPr algn="l"/>
                      <a:endParaRPr lang="tr-TR" sz="1200" b="0" dirty="0"/>
                    </a:p>
                  </a:txBody>
                  <a:tcPr>
                    <a:solidFill>
                      <a:schemeClr val="accent2">
                        <a:lumMod val="75000"/>
                      </a:schemeClr>
                    </a:solidFill>
                  </a:tcPr>
                </a:tc>
                <a:tc>
                  <a:txBody>
                    <a:bodyPr/>
                    <a:lstStyle/>
                    <a:p>
                      <a:pPr algn="l"/>
                      <a:r>
                        <a:rPr lang="tr-TR" sz="1200" b="0" dirty="0" smtClean="0"/>
                        <a:t>27</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27</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56</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3687748590"/>
                  </a:ext>
                </a:extLst>
              </a:tr>
              <a:tr h="275614">
                <a:tc>
                  <a:txBody>
                    <a:bodyPr/>
                    <a:lstStyle/>
                    <a:p>
                      <a:pPr algn="l"/>
                      <a:r>
                        <a:rPr lang="tr-TR" sz="1200" b="0" dirty="0" smtClean="0"/>
                        <a:t>11</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11</a:t>
                      </a:r>
                      <a:endParaRPr lang="tr-TR" sz="1200" b="0" dirty="0" smtClean="0">
                        <a:latin typeface="Calibri"/>
                        <a:ea typeface="Times New Roman"/>
                        <a:cs typeface="Times New Roman"/>
                      </a:endParaRPr>
                    </a:p>
                  </a:txBody>
                  <a:tcPr/>
                </a:tc>
                <a:tc>
                  <a:txBody>
                    <a:bodyPr/>
                    <a:lstStyle/>
                    <a:p>
                      <a:pPr algn="l"/>
                      <a:r>
                        <a:rPr lang="tr-TR" sz="1200" b="0" dirty="0" smtClean="0"/>
                        <a:t>56</a:t>
                      </a:r>
                      <a:endParaRPr lang="tr-TR" sz="1200" b="0" dirty="0"/>
                    </a:p>
                  </a:txBody>
                  <a:tcPr/>
                </a:tc>
                <a:tc>
                  <a:txBody>
                    <a:bodyPr/>
                    <a:lstStyle/>
                    <a:p>
                      <a:pPr algn="l"/>
                      <a:endParaRPr lang="tr-TR" sz="1200" b="0" dirty="0"/>
                    </a:p>
                  </a:txBody>
                  <a:tcPr>
                    <a:solidFill>
                      <a:schemeClr val="accent2">
                        <a:lumMod val="75000"/>
                      </a:schemeClr>
                    </a:solidFill>
                  </a:tcPr>
                </a:tc>
                <a:tc>
                  <a:txBody>
                    <a:bodyPr/>
                    <a:lstStyle/>
                    <a:p>
                      <a:pPr algn="l"/>
                      <a:r>
                        <a:rPr lang="tr-TR" sz="1200" b="0" dirty="0" smtClean="0"/>
                        <a:t>28</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28</a:t>
                      </a:r>
                      <a:endParaRPr lang="tr-TR" sz="12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200" b="0" dirty="0" smtClean="0">
                          <a:latin typeface="Calibri"/>
                          <a:ea typeface="Times New Roman"/>
                          <a:cs typeface="Times New Roman"/>
                        </a:rPr>
                        <a:t>40</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2866421752"/>
                  </a:ext>
                </a:extLst>
              </a:tr>
              <a:tr h="275614">
                <a:tc>
                  <a:txBody>
                    <a:bodyPr/>
                    <a:lstStyle/>
                    <a:p>
                      <a:pPr algn="l"/>
                      <a:r>
                        <a:rPr lang="tr-TR" sz="1200" b="0" dirty="0" smtClean="0"/>
                        <a:t>12</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12</a:t>
                      </a:r>
                      <a:endParaRPr lang="tr-TR" sz="1200" b="0" dirty="0" smtClean="0">
                        <a:latin typeface="Calibri"/>
                        <a:ea typeface="Times New Roman"/>
                        <a:cs typeface="Times New Roman"/>
                      </a:endParaRPr>
                    </a:p>
                  </a:txBody>
                  <a:tcPr/>
                </a:tc>
                <a:tc>
                  <a:txBody>
                    <a:bodyPr/>
                    <a:lstStyle/>
                    <a:p>
                      <a:pPr algn="l"/>
                      <a:r>
                        <a:rPr lang="tr-TR" sz="1200" b="0" dirty="0" smtClean="0"/>
                        <a:t>56</a:t>
                      </a:r>
                      <a:endParaRPr lang="tr-TR" sz="1200" b="0" dirty="0"/>
                    </a:p>
                  </a:txBody>
                  <a:tcPr/>
                </a:tc>
                <a:tc>
                  <a:txBody>
                    <a:bodyPr/>
                    <a:lstStyle/>
                    <a:p>
                      <a:pPr algn="l"/>
                      <a:endParaRPr lang="tr-TR" sz="1200" b="0" dirty="0"/>
                    </a:p>
                  </a:txBody>
                  <a:tcPr>
                    <a:solidFill>
                      <a:schemeClr val="accent2">
                        <a:lumMod val="75000"/>
                      </a:schemeClr>
                    </a:solidFill>
                  </a:tcPr>
                </a:tc>
                <a:tc>
                  <a:txBody>
                    <a:bodyPr/>
                    <a:lstStyle/>
                    <a:p>
                      <a:pPr algn="l"/>
                      <a:r>
                        <a:rPr lang="tr-TR" sz="1200" b="0" dirty="0" smtClean="0"/>
                        <a:t>29</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29</a:t>
                      </a:r>
                      <a:endParaRPr lang="tr-TR" sz="1200" b="0" dirty="0" smtClean="0">
                        <a:latin typeface="Calibri"/>
                        <a:ea typeface="Times New Roman"/>
                        <a:cs typeface="Times New Roman"/>
                      </a:endParaRPr>
                    </a:p>
                  </a:txBody>
                  <a:tcPr/>
                </a:tc>
                <a:tc>
                  <a:txBody>
                    <a:bodyPr/>
                    <a:lstStyle/>
                    <a:p>
                      <a:pPr algn="l">
                        <a:lnSpc>
                          <a:spcPct val="115000"/>
                        </a:lnSpc>
                        <a:spcAft>
                          <a:spcPts val="0"/>
                        </a:spcAft>
                      </a:pPr>
                      <a:r>
                        <a:rPr lang="tr-TR" sz="1200" b="0" dirty="0" smtClean="0">
                          <a:latin typeface="Calibri"/>
                          <a:ea typeface="Times New Roman"/>
                          <a:cs typeface="Times New Roman"/>
                        </a:rPr>
                        <a:t>56</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3048971322"/>
                  </a:ext>
                </a:extLst>
              </a:tr>
              <a:tr h="275614">
                <a:tc>
                  <a:txBody>
                    <a:bodyPr/>
                    <a:lstStyle/>
                    <a:p>
                      <a:pPr algn="l"/>
                      <a:r>
                        <a:rPr lang="tr-TR" sz="1200" b="0" dirty="0" smtClean="0"/>
                        <a:t>13</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13</a:t>
                      </a:r>
                      <a:endParaRPr lang="tr-TR" sz="1200" b="0" dirty="0" smtClean="0">
                        <a:latin typeface="Calibri"/>
                        <a:ea typeface="Times New Roman"/>
                        <a:cs typeface="Times New Roman"/>
                      </a:endParaRPr>
                    </a:p>
                  </a:txBody>
                  <a:tcPr/>
                </a:tc>
                <a:tc>
                  <a:txBody>
                    <a:bodyPr/>
                    <a:lstStyle/>
                    <a:p>
                      <a:pPr algn="l"/>
                      <a:r>
                        <a:rPr lang="tr-TR" sz="1200" b="0" dirty="0" smtClean="0"/>
                        <a:t>40</a:t>
                      </a:r>
                      <a:endParaRPr lang="tr-TR" sz="1200" b="0" dirty="0"/>
                    </a:p>
                  </a:txBody>
                  <a:tcPr/>
                </a:tc>
                <a:tc>
                  <a:txBody>
                    <a:bodyPr/>
                    <a:lstStyle/>
                    <a:p>
                      <a:pPr algn="l"/>
                      <a:endParaRPr lang="tr-TR" sz="1200" b="0" dirty="0"/>
                    </a:p>
                  </a:txBody>
                  <a:tcPr>
                    <a:solidFill>
                      <a:schemeClr val="accent2">
                        <a:lumMod val="75000"/>
                      </a:schemeClr>
                    </a:solidFill>
                  </a:tcPr>
                </a:tc>
                <a:tc>
                  <a:txBody>
                    <a:bodyPr/>
                    <a:lstStyle/>
                    <a:p>
                      <a:pPr algn="l"/>
                      <a:r>
                        <a:rPr lang="tr-TR" sz="1200" b="0" dirty="0" smtClean="0"/>
                        <a:t>30</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30</a:t>
                      </a:r>
                      <a:endParaRPr lang="tr-TR" sz="1200" b="0" dirty="0" smtClean="0">
                        <a:latin typeface="Calibri"/>
                        <a:ea typeface="Times New Roman"/>
                        <a:cs typeface="Times New Roman"/>
                      </a:endParaRPr>
                    </a:p>
                  </a:txBody>
                  <a:tcPr/>
                </a:tc>
                <a:tc>
                  <a:txBody>
                    <a:bodyPr/>
                    <a:lstStyle/>
                    <a:p>
                      <a:pPr algn="l">
                        <a:lnSpc>
                          <a:spcPct val="115000"/>
                        </a:lnSpc>
                        <a:spcAft>
                          <a:spcPts val="0"/>
                        </a:spcAft>
                      </a:pPr>
                      <a:r>
                        <a:rPr lang="tr-TR" sz="1200" b="0" dirty="0" smtClean="0">
                          <a:latin typeface="Calibri"/>
                          <a:ea typeface="Times New Roman"/>
                          <a:cs typeface="Times New Roman"/>
                        </a:rPr>
                        <a:t>56</a:t>
                      </a:r>
                      <a:endParaRPr lang="tr-TR" sz="1200" b="0" dirty="0">
                        <a:latin typeface="Calibri"/>
                        <a:ea typeface="Times New Roman"/>
                        <a:cs typeface="Times New Roman"/>
                      </a:endParaRPr>
                    </a:p>
                  </a:txBody>
                  <a:tcPr marL="55217" marR="55217" marT="0" marB="0"/>
                </a:tc>
                <a:extLst>
                  <a:ext uri="{0D108BD9-81ED-4DB2-BD59-A6C34878D82A}">
                    <a16:rowId xmlns="" xmlns:a16="http://schemas.microsoft.com/office/drawing/2014/main" val="1500281622"/>
                  </a:ext>
                </a:extLst>
              </a:tr>
              <a:tr h="275614">
                <a:tc>
                  <a:txBody>
                    <a:bodyPr/>
                    <a:lstStyle/>
                    <a:p>
                      <a:pPr algn="l"/>
                      <a:r>
                        <a:rPr lang="tr-TR" sz="1200" b="0" dirty="0" smtClean="0"/>
                        <a:t>14</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14</a:t>
                      </a:r>
                      <a:endParaRPr lang="tr-TR" sz="1200" b="0" dirty="0" smtClean="0">
                        <a:latin typeface="Calibri"/>
                        <a:ea typeface="Times New Roman"/>
                        <a:cs typeface="Times New Roman"/>
                      </a:endParaRPr>
                    </a:p>
                  </a:txBody>
                  <a:tcPr/>
                </a:tc>
                <a:tc>
                  <a:txBody>
                    <a:bodyPr/>
                    <a:lstStyle/>
                    <a:p>
                      <a:pPr algn="l"/>
                      <a:r>
                        <a:rPr lang="tr-TR" sz="1200" b="0" dirty="0" smtClean="0"/>
                        <a:t>40</a:t>
                      </a:r>
                      <a:endParaRPr lang="tr-TR" sz="1200" b="0" dirty="0"/>
                    </a:p>
                  </a:txBody>
                  <a:tcPr/>
                </a:tc>
                <a:tc>
                  <a:txBody>
                    <a:bodyPr/>
                    <a:lstStyle/>
                    <a:p>
                      <a:pPr algn="l"/>
                      <a:endParaRPr lang="tr-TR" sz="1200" b="0" dirty="0"/>
                    </a:p>
                  </a:txBody>
                  <a:tcPr>
                    <a:solidFill>
                      <a:schemeClr val="accent2">
                        <a:lumMod val="75000"/>
                      </a:schemeClr>
                    </a:solidFill>
                  </a:tcPr>
                </a:tc>
                <a:tc>
                  <a:txBody>
                    <a:bodyPr/>
                    <a:lstStyle/>
                    <a:p>
                      <a:pPr algn="l"/>
                      <a:r>
                        <a:rPr lang="tr-TR" sz="1200" b="0" dirty="0" smtClean="0"/>
                        <a:t>31</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Amfi</a:t>
                      </a:r>
                      <a:r>
                        <a:rPr lang="tr-TR" sz="1200" b="0" baseline="0" dirty="0" smtClean="0">
                          <a:latin typeface="Times New Roman"/>
                          <a:ea typeface="Times New Roman"/>
                          <a:cs typeface="Times New Roman"/>
                        </a:rPr>
                        <a:t> – 1</a:t>
                      </a:r>
                      <a:endParaRPr lang="tr-TR" sz="1200" b="0" dirty="0" smtClean="0">
                        <a:latin typeface="Calibri"/>
                        <a:ea typeface="Times New Roman"/>
                        <a:cs typeface="Times New Roman"/>
                      </a:endParaRPr>
                    </a:p>
                  </a:txBody>
                  <a:tcPr/>
                </a:tc>
                <a:tc>
                  <a:txBody>
                    <a:bodyPr/>
                    <a:lstStyle/>
                    <a:p>
                      <a:pPr algn="l"/>
                      <a:r>
                        <a:rPr lang="tr-TR" sz="1200" b="0" dirty="0" smtClean="0"/>
                        <a:t>122</a:t>
                      </a:r>
                      <a:endParaRPr lang="tr-TR" sz="1200" b="0" dirty="0"/>
                    </a:p>
                  </a:txBody>
                  <a:tcPr/>
                </a:tc>
                <a:extLst>
                  <a:ext uri="{0D108BD9-81ED-4DB2-BD59-A6C34878D82A}">
                    <a16:rowId xmlns="" xmlns:a16="http://schemas.microsoft.com/office/drawing/2014/main" val="10015"/>
                  </a:ext>
                </a:extLst>
              </a:tr>
              <a:tr h="275614">
                <a:tc>
                  <a:txBody>
                    <a:bodyPr/>
                    <a:lstStyle/>
                    <a:p>
                      <a:pPr algn="l"/>
                      <a:r>
                        <a:rPr lang="tr-TR" sz="1200" b="0" dirty="0" smtClean="0"/>
                        <a:t>15</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15</a:t>
                      </a:r>
                      <a:endParaRPr lang="tr-TR" sz="1200" b="0" dirty="0" smtClean="0">
                        <a:latin typeface="Calibri"/>
                        <a:ea typeface="Times New Roman"/>
                        <a:cs typeface="Times New Roman"/>
                      </a:endParaRPr>
                    </a:p>
                  </a:txBody>
                  <a:tcPr/>
                </a:tc>
                <a:tc>
                  <a:txBody>
                    <a:bodyPr/>
                    <a:lstStyle/>
                    <a:p>
                      <a:pPr algn="l"/>
                      <a:r>
                        <a:rPr lang="tr-TR" sz="1200" b="0" dirty="0" smtClean="0"/>
                        <a:t>40</a:t>
                      </a:r>
                      <a:endParaRPr lang="tr-TR" sz="1200" b="0" dirty="0"/>
                    </a:p>
                  </a:txBody>
                  <a:tcPr/>
                </a:tc>
                <a:tc>
                  <a:txBody>
                    <a:bodyPr/>
                    <a:lstStyle/>
                    <a:p>
                      <a:pPr algn="l"/>
                      <a:endParaRPr lang="tr-TR" sz="1200" b="0" dirty="0"/>
                    </a:p>
                  </a:txBody>
                  <a:tcPr>
                    <a:solidFill>
                      <a:schemeClr val="accent2">
                        <a:lumMod val="75000"/>
                      </a:schemeClr>
                    </a:solidFill>
                  </a:tcPr>
                </a:tc>
                <a:tc>
                  <a:txBody>
                    <a:bodyPr/>
                    <a:lstStyle/>
                    <a:p>
                      <a:pPr algn="l"/>
                      <a:r>
                        <a:rPr lang="tr-TR" sz="1200" b="0" dirty="0" smtClean="0"/>
                        <a:t>32</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Amfi</a:t>
                      </a:r>
                      <a:r>
                        <a:rPr lang="tr-TR" sz="1200" b="0" baseline="0" dirty="0" smtClean="0">
                          <a:latin typeface="Times New Roman"/>
                          <a:ea typeface="Times New Roman"/>
                          <a:cs typeface="Times New Roman"/>
                        </a:rPr>
                        <a:t> – 2</a:t>
                      </a:r>
                      <a:endParaRPr lang="tr-TR" sz="1200" b="0" dirty="0" smtClean="0">
                        <a:latin typeface="Calibri"/>
                        <a:ea typeface="Times New Roman"/>
                        <a:cs typeface="Times New Roman"/>
                      </a:endParaRPr>
                    </a:p>
                  </a:txBody>
                  <a:tcPr/>
                </a:tc>
                <a:tc>
                  <a:txBody>
                    <a:bodyPr/>
                    <a:lstStyle/>
                    <a:p>
                      <a:pPr algn="l"/>
                      <a:r>
                        <a:rPr lang="tr-TR" sz="1200" b="0" dirty="0" smtClean="0"/>
                        <a:t>122</a:t>
                      </a:r>
                      <a:endParaRPr lang="tr-TR" sz="1200" b="0" dirty="0"/>
                    </a:p>
                  </a:txBody>
                  <a:tcPr/>
                </a:tc>
                <a:extLst>
                  <a:ext uri="{0D108BD9-81ED-4DB2-BD59-A6C34878D82A}">
                    <a16:rowId xmlns="" xmlns:a16="http://schemas.microsoft.com/office/drawing/2014/main" val="10016"/>
                  </a:ext>
                </a:extLst>
              </a:tr>
              <a:tr h="367486">
                <a:tc>
                  <a:txBody>
                    <a:bodyPr/>
                    <a:lstStyle/>
                    <a:p>
                      <a:pPr algn="l"/>
                      <a:r>
                        <a:rPr lang="tr-TR" sz="1200" b="0" dirty="0"/>
                        <a:t>16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Derslik 16</a:t>
                      </a:r>
                      <a:endParaRPr lang="tr-TR" sz="1200" b="0" dirty="0" smtClean="0">
                        <a:latin typeface="Calibri"/>
                        <a:ea typeface="Times New Roman"/>
                        <a:cs typeface="Times New Roman"/>
                      </a:endParaRPr>
                    </a:p>
                  </a:txBody>
                  <a:tcPr marL="55217" marR="55217" marT="0" marB="0"/>
                </a:tc>
                <a:tc>
                  <a:txBody>
                    <a:bodyPr/>
                    <a:lstStyle/>
                    <a:p>
                      <a:pPr algn="l"/>
                      <a:r>
                        <a:rPr lang="tr-TR" sz="1200" b="0" baseline="0" dirty="0" smtClean="0"/>
                        <a:t>40</a:t>
                      </a:r>
                      <a:endParaRPr lang="tr-TR" sz="1200" b="0" baseline="0" dirty="0"/>
                    </a:p>
                  </a:txBody>
                  <a:tcPr/>
                </a:tc>
                <a:tc>
                  <a:txBody>
                    <a:bodyPr/>
                    <a:lstStyle/>
                    <a:p>
                      <a:pPr algn="l"/>
                      <a:endParaRPr lang="tr-TR" b="0" dirty="0"/>
                    </a:p>
                  </a:txBody>
                  <a:tcPr>
                    <a:solidFill>
                      <a:schemeClr val="accent2">
                        <a:lumMod val="75000"/>
                      </a:schemeClr>
                    </a:solidFill>
                  </a:tcPr>
                </a:tc>
                <a:tc>
                  <a:txBody>
                    <a:bodyPr/>
                    <a:lstStyle/>
                    <a:p>
                      <a:pPr algn="l"/>
                      <a:r>
                        <a:rPr lang="tr-TR" sz="1200" b="0" baseline="0" dirty="0" smtClean="0"/>
                        <a:t>33</a:t>
                      </a:r>
                      <a:endParaRPr lang="tr-TR" sz="1200" b="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Amfi</a:t>
                      </a:r>
                      <a:r>
                        <a:rPr lang="tr-TR" sz="1200" b="0" baseline="0" dirty="0" smtClean="0">
                          <a:latin typeface="Times New Roman"/>
                          <a:ea typeface="Times New Roman"/>
                          <a:cs typeface="Times New Roman"/>
                        </a:rPr>
                        <a:t> – 3</a:t>
                      </a:r>
                      <a:endParaRPr lang="tr-TR" sz="1200" b="0" dirty="0" smtClean="0">
                        <a:latin typeface="Calibri"/>
                        <a:ea typeface="Times New Roman"/>
                        <a:cs typeface="Times New Roman"/>
                      </a:endParaRPr>
                    </a:p>
                  </a:txBody>
                  <a:tcPr/>
                </a:tc>
                <a:tc>
                  <a:txBody>
                    <a:bodyPr/>
                    <a:lstStyle/>
                    <a:p>
                      <a:pPr marL="0" indent="0" algn="l">
                        <a:buFont typeface="Arial" panose="020B0604020202020204" pitchFamily="34" charset="0"/>
                        <a:buNone/>
                      </a:pPr>
                      <a:r>
                        <a:rPr lang="tr-TR" sz="1200" b="0" baseline="0" dirty="0" smtClean="0"/>
                        <a:t>272</a:t>
                      </a:r>
                      <a:endParaRPr lang="tr-TR" sz="1200" b="0" baseline="0" dirty="0"/>
                    </a:p>
                  </a:txBody>
                  <a:tcPr/>
                </a:tc>
              </a:tr>
              <a:tr h="367486">
                <a:tc>
                  <a:txBody>
                    <a:bodyPr/>
                    <a:lstStyle/>
                    <a:p>
                      <a:pPr algn="l"/>
                      <a:r>
                        <a:rPr lang="tr-TR" sz="1200" b="0" baseline="0" dirty="0"/>
                        <a:t>17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baseline="0" dirty="0" smtClean="0">
                          <a:latin typeface="Times New Roman"/>
                          <a:ea typeface="Times New Roman"/>
                          <a:cs typeface="Times New Roman"/>
                        </a:rPr>
                        <a:t>Derslik 17</a:t>
                      </a:r>
                      <a:endParaRPr lang="tr-TR" sz="1200" b="0" baseline="0" dirty="0" smtClean="0">
                        <a:latin typeface="Calibri"/>
                        <a:ea typeface="Times New Roman"/>
                        <a:cs typeface="Times New Roman"/>
                      </a:endParaRPr>
                    </a:p>
                  </a:txBody>
                  <a:tcPr marL="55217" marR="55217" marT="0" marB="0"/>
                </a:tc>
                <a:tc>
                  <a:txBody>
                    <a:bodyPr/>
                    <a:lstStyle/>
                    <a:p>
                      <a:pPr algn="l"/>
                      <a:r>
                        <a:rPr lang="tr-TR" sz="1200" b="0" baseline="0" dirty="0" smtClean="0"/>
                        <a:t>56</a:t>
                      </a:r>
                      <a:endParaRPr lang="tr-TR" sz="1200" b="0" baseline="0" dirty="0"/>
                    </a:p>
                  </a:txBody>
                  <a:tcPr/>
                </a:tc>
                <a:tc>
                  <a:txBody>
                    <a:bodyPr/>
                    <a:lstStyle/>
                    <a:p>
                      <a:pPr algn="l"/>
                      <a:endParaRPr lang="tr-TR" b="0" dirty="0"/>
                    </a:p>
                  </a:txBody>
                  <a:tcPr>
                    <a:solidFill>
                      <a:schemeClr val="accent2">
                        <a:lumMod val="75000"/>
                      </a:schemeClr>
                    </a:solidFill>
                  </a:tcPr>
                </a:tc>
                <a:tc gridSpan="2">
                  <a:txBody>
                    <a:bodyPr/>
                    <a:lstStyle/>
                    <a:p>
                      <a:pPr algn="r"/>
                      <a:r>
                        <a:rPr lang="tr-TR" b="0" dirty="0" smtClean="0"/>
                        <a:t>Genel Toplam</a:t>
                      </a:r>
                      <a:endParaRPr lang="tr-TR" b="0" dirty="0"/>
                    </a:p>
                  </a:txBody>
                  <a:tcPr/>
                </a:tc>
                <a:tc hMerge="1">
                  <a:txBody>
                    <a:bodyPr/>
                    <a:lstStyle/>
                    <a:p>
                      <a:pPr algn="l"/>
                      <a:endParaRPr lang="tr-TR" b="0" dirty="0"/>
                    </a:p>
                  </a:txBody>
                  <a:tcPr/>
                </a:tc>
                <a:tc>
                  <a:txBody>
                    <a:bodyPr/>
                    <a:lstStyle/>
                    <a:p>
                      <a:pPr algn="l"/>
                      <a:r>
                        <a:rPr lang="tr-TR" b="0" dirty="0" smtClean="0"/>
                        <a:t>1860</a:t>
                      </a:r>
                      <a:endParaRPr lang="tr-TR" b="0" dirty="0"/>
                    </a:p>
                  </a:txBody>
                  <a:tcPr/>
                </a:tc>
              </a:tr>
            </a:tbl>
          </a:graphicData>
        </a:graphic>
      </p:graphicFrame>
    </p:spTree>
    <p:extLst>
      <p:ext uri="{BB962C8B-B14F-4D97-AF65-F5344CB8AC3E}">
        <p14:creationId xmlns:p14="http://schemas.microsoft.com/office/powerpoint/2010/main" val="35404898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 xmlns:a16="http://schemas.microsoft.com/office/drawing/2014/main" id="{BE2C7A81-327A-4115-AB4E-1917C734CC6F}"/>
              </a:ext>
            </a:extLst>
          </p:cNvPr>
          <p:cNvSpPr>
            <a:spLocks noGrp="1"/>
          </p:cNvSpPr>
          <p:nvPr>
            <p:ph idx="1"/>
          </p:nvPr>
        </p:nvSpPr>
        <p:spPr>
          <a:xfrm>
            <a:off x="467544" y="1491630"/>
            <a:ext cx="6912768" cy="1987625"/>
          </a:xfrm>
        </p:spPr>
        <p:txBody>
          <a:bodyPr/>
          <a:lstStyle/>
          <a:p>
            <a:pPr algn="ctr"/>
            <a:endParaRPr lang="tr-TR" sz="3200" b="1" dirty="0">
              <a:solidFill>
                <a:srgbClr val="FF0000"/>
              </a:solidFill>
            </a:endParaRPr>
          </a:p>
          <a:p>
            <a:pPr algn="ctr"/>
            <a:r>
              <a:rPr lang="tr-TR" sz="4000" b="1" dirty="0" smtClean="0">
                <a:solidFill>
                  <a:srgbClr val="FF0000"/>
                </a:solidFill>
              </a:rPr>
              <a:t>AKADEMİK PERSONEL</a:t>
            </a:r>
            <a:endParaRPr lang="tr-TR" sz="4000" dirty="0">
              <a:solidFill>
                <a:srgbClr val="FF0000"/>
              </a:solidFill>
            </a:endParaRPr>
          </a:p>
        </p:txBody>
      </p:sp>
      <p:pic>
        <p:nvPicPr>
          <p:cNvPr id="8" name="Resim 7">
            <a:extLst>
              <a:ext uri="{FF2B5EF4-FFF2-40B4-BE49-F238E27FC236}">
                <a16:creationId xmlns="" xmlns:a16="http://schemas.microsoft.com/office/drawing/2014/main" id="{8B9ED2C4-9F09-4F0D-ADF4-E728F2B7F9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64856" y="1273310"/>
            <a:ext cx="3547794" cy="4411890"/>
          </a:xfrm>
          <a:prstGeom prst="rect">
            <a:avLst/>
          </a:prstGeom>
        </p:spPr>
      </p:pic>
    </p:spTree>
    <p:extLst>
      <p:ext uri="{BB962C8B-B14F-4D97-AF65-F5344CB8AC3E}">
        <p14:creationId xmlns:p14="http://schemas.microsoft.com/office/powerpoint/2010/main" val="17100026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3B8705F2-649D-41B3-A43A-2E5FD963A116}"/>
              </a:ext>
            </a:extLst>
          </p:cNvPr>
          <p:cNvSpPr>
            <a:spLocks noGrp="1"/>
          </p:cNvSpPr>
          <p:nvPr>
            <p:ph type="title"/>
          </p:nvPr>
        </p:nvSpPr>
        <p:spPr/>
        <p:txBody>
          <a:bodyPr/>
          <a:lstStyle/>
          <a:p>
            <a:pPr algn="ctr"/>
            <a:r>
              <a:rPr lang="tr-TR" sz="2400" dirty="0"/>
              <a:t>2016-2017 </a:t>
            </a:r>
            <a:br>
              <a:rPr lang="tr-TR" sz="2400" dirty="0"/>
            </a:br>
            <a:r>
              <a:rPr lang="tr-TR" sz="2400" dirty="0"/>
              <a:t>Akademik Personel </a:t>
            </a:r>
            <a:r>
              <a:rPr lang="tr-TR" sz="2400" dirty="0" smtClean="0"/>
              <a:t>Sayısı</a:t>
            </a:r>
            <a:endParaRPr lang="tr-TR" sz="2400" dirty="0"/>
          </a:p>
        </p:txBody>
      </p:sp>
      <p:graphicFrame>
        <p:nvGraphicFramePr>
          <p:cNvPr id="5" name="Grafik 4"/>
          <p:cNvGraphicFramePr/>
          <p:nvPr>
            <p:extLst>
              <p:ext uri="{D42A27DB-BD31-4B8C-83A1-F6EECF244321}">
                <p14:modId xmlns:p14="http://schemas.microsoft.com/office/powerpoint/2010/main" val="1147027761"/>
              </p:ext>
            </p:extLst>
          </p:nvPr>
        </p:nvGraphicFramePr>
        <p:xfrm>
          <a:off x="1524000" y="699542"/>
          <a:ext cx="7620000" cy="43924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982172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115C12A0-F70A-453A-9DBE-BAFA5A33AABC}"/>
              </a:ext>
            </a:extLst>
          </p:cNvPr>
          <p:cNvSpPr>
            <a:spLocks noGrp="1"/>
          </p:cNvSpPr>
          <p:nvPr>
            <p:ph type="title"/>
          </p:nvPr>
        </p:nvSpPr>
        <p:spPr/>
        <p:txBody>
          <a:bodyPr/>
          <a:lstStyle/>
          <a:p>
            <a:pPr algn="ctr"/>
            <a:r>
              <a:rPr lang="tr-TR" sz="2400" dirty="0"/>
              <a:t>Akademik Personel Sayısı </a:t>
            </a:r>
            <a:br>
              <a:rPr lang="tr-TR" sz="2400" dirty="0"/>
            </a:br>
            <a:r>
              <a:rPr lang="tr-TR" sz="2400" dirty="0" smtClean="0"/>
              <a:t>(Yıllara </a:t>
            </a:r>
            <a:r>
              <a:rPr lang="tr-TR" sz="2400" dirty="0"/>
              <a:t>Göre </a:t>
            </a:r>
            <a:r>
              <a:rPr lang="tr-TR" sz="2400" dirty="0" smtClean="0"/>
              <a:t>Değişim) </a:t>
            </a:r>
            <a:endParaRPr lang="tr-TR" sz="2400" dirty="0"/>
          </a:p>
        </p:txBody>
      </p:sp>
      <p:graphicFrame>
        <p:nvGraphicFramePr>
          <p:cNvPr id="3" name="Tablo 2"/>
          <p:cNvGraphicFramePr>
            <a:graphicFrameLocks noGrp="1"/>
          </p:cNvGraphicFramePr>
          <p:nvPr>
            <p:extLst>
              <p:ext uri="{D42A27DB-BD31-4B8C-83A1-F6EECF244321}">
                <p14:modId xmlns:p14="http://schemas.microsoft.com/office/powerpoint/2010/main" val="158991603"/>
              </p:ext>
            </p:extLst>
          </p:nvPr>
        </p:nvGraphicFramePr>
        <p:xfrm>
          <a:off x="1043608" y="843557"/>
          <a:ext cx="8100392" cy="4299943"/>
        </p:xfrm>
        <a:graphic>
          <a:graphicData uri="http://schemas.openxmlformats.org/drawingml/2006/table">
            <a:tbl>
              <a:tblPr firstRow="1" firstCol="1" lastRow="1" lastCol="1" bandRow="1" bandCol="1">
                <a:tableStyleId>{72833802-FEF1-4C79-8D5D-14CF1EAF98D9}</a:tableStyleId>
              </a:tblPr>
              <a:tblGrid>
                <a:gridCol w="3703561"/>
                <a:gridCol w="1098966"/>
                <a:gridCol w="1098966"/>
                <a:gridCol w="1098966"/>
                <a:gridCol w="1099933"/>
              </a:tblGrid>
              <a:tr h="377644">
                <a:tc gridSpan="5">
                  <a:txBody>
                    <a:bodyPr/>
                    <a:lstStyle/>
                    <a:p>
                      <a:pPr marL="1073785">
                        <a:spcBef>
                          <a:spcPts val="45"/>
                        </a:spcBef>
                        <a:spcAft>
                          <a:spcPts val="0"/>
                        </a:spcAft>
                      </a:pPr>
                      <a:r>
                        <a:rPr lang="tr-TR" sz="1200" dirty="0">
                          <a:effectLst/>
                        </a:rPr>
                        <a:t>Tablo I.30. Akademik Personel Değişim Tablosu</a:t>
                      </a:r>
                      <a:endParaRPr lang="tr-TR" sz="1100" dirty="0">
                        <a:effectLst/>
                        <a:latin typeface="Times New Roman"/>
                        <a:ea typeface="Times New Roman"/>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59370">
                <a:tc>
                  <a:txBody>
                    <a:bodyPr/>
                    <a:lstStyle/>
                    <a:p>
                      <a:pPr marL="34925">
                        <a:lnSpc>
                          <a:spcPts val="1355"/>
                        </a:lnSpc>
                        <a:spcBef>
                          <a:spcPts val="20"/>
                        </a:spcBef>
                        <a:spcAft>
                          <a:spcPts val="0"/>
                        </a:spcAft>
                      </a:pPr>
                      <a:r>
                        <a:rPr lang="tr-TR" sz="1200">
                          <a:effectLst/>
                        </a:rPr>
                        <a:t>Unvan</a:t>
                      </a:r>
                      <a:endParaRPr lang="tr-TR" sz="1100">
                        <a:effectLst/>
                        <a:latin typeface="Times New Roman"/>
                        <a:ea typeface="Times New Roman"/>
                      </a:endParaRPr>
                    </a:p>
                  </a:txBody>
                  <a:tcPr marL="0" marR="0" marT="0" marB="0" anchor="ctr"/>
                </a:tc>
                <a:tc>
                  <a:txBody>
                    <a:bodyPr/>
                    <a:lstStyle/>
                    <a:p>
                      <a:pPr marL="179705">
                        <a:lnSpc>
                          <a:spcPts val="1350"/>
                        </a:lnSpc>
                        <a:spcAft>
                          <a:spcPts val="0"/>
                        </a:spcAft>
                      </a:pPr>
                      <a:r>
                        <a:rPr lang="tr-TR" sz="1200">
                          <a:effectLst/>
                        </a:rPr>
                        <a:t>2014</a:t>
                      </a:r>
                      <a:endParaRPr lang="tr-TR" sz="1100">
                        <a:effectLst/>
                        <a:latin typeface="Times New Roman"/>
                        <a:ea typeface="Times New Roman"/>
                      </a:endParaRPr>
                    </a:p>
                  </a:txBody>
                  <a:tcPr marL="0" marR="0" marT="0" marB="0" anchor="ctr"/>
                </a:tc>
                <a:tc>
                  <a:txBody>
                    <a:bodyPr/>
                    <a:lstStyle/>
                    <a:p>
                      <a:pPr marL="179705">
                        <a:lnSpc>
                          <a:spcPts val="1350"/>
                        </a:lnSpc>
                        <a:spcAft>
                          <a:spcPts val="0"/>
                        </a:spcAft>
                      </a:pPr>
                      <a:r>
                        <a:rPr lang="tr-TR" sz="1200">
                          <a:effectLst/>
                        </a:rPr>
                        <a:t>2015</a:t>
                      </a:r>
                      <a:endParaRPr lang="tr-TR" sz="1100">
                        <a:effectLst/>
                        <a:latin typeface="Times New Roman"/>
                        <a:ea typeface="Times New Roman"/>
                      </a:endParaRPr>
                    </a:p>
                  </a:txBody>
                  <a:tcPr marL="0" marR="0" marT="0" marB="0" anchor="ctr"/>
                </a:tc>
                <a:tc>
                  <a:txBody>
                    <a:bodyPr/>
                    <a:lstStyle/>
                    <a:p>
                      <a:pPr marL="179705">
                        <a:lnSpc>
                          <a:spcPts val="1350"/>
                        </a:lnSpc>
                        <a:spcAft>
                          <a:spcPts val="0"/>
                        </a:spcAft>
                      </a:pPr>
                      <a:r>
                        <a:rPr lang="tr-TR" sz="1200">
                          <a:effectLst/>
                        </a:rPr>
                        <a:t>2016</a:t>
                      </a:r>
                      <a:endParaRPr lang="tr-TR" sz="1100">
                        <a:effectLst/>
                        <a:latin typeface="Times New Roman"/>
                        <a:ea typeface="Times New Roman"/>
                      </a:endParaRPr>
                    </a:p>
                  </a:txBody>
                  <a:tcPr marL="0" marR="0" marT="0" marB="0" anchor="ctr"/>
                </a:tc>
                <a:tc>
                  <a:txBody>
                    <a:bodyPr/>
                    <a:lstStyle/>
                    <a:p>
                      <a:pPr marL="180340">
                        <a:lnSpc>
                          <a:spcPts val="1350"/>
                        </a:lnSpc>
                        <a:spcAft>
                          <a:spcPts val="0"/>
                        </a:spcAft>
                      </a:pPr>
                      <a:r>
                        <a:rPr lang="tr-TR" sz="1200">
                          <a:effectLst/>
                        </a:rPr>
                        <a:t>2017</a:t>
                      </a:r>
                      <a:endParaRPr lang="tr-TR" sz="1100">
                        <a:effectLst/>
                        <a:latin typeface="Times New Roman"/>
                        <a:ea typeface="Times New Roman"/>
                      </a:endParaRPr>
                    </a:p>
                  </a:txBody>
                  <a:tcPr marL="0" marR="0" marT="0" marB="0" anchor="ctr"/>
                </a:tc>
              </a:tr>
              <a:tr h="335006">
                <a:tc>
                  <a:txBody>
                    <a:bodyPr/>
                    <a:lstStyle/>
                    <a:p>
                      <a:pPr marL="34925">
                        <a:lnSpc>
                          <a:spcPts val="1280"/>
                        </a:lnSpc>
                        <a:spcAft>
                          <a:spcPts val="0"/>
                        </a:spcAft>
                      </a:pPr>
                      <a:r>
                        <a:rPr lang="tr-TR" sz="1200">
                          <a:effectLst/>
                        </a:rPr>
                        <a:t>Profesör</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3</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3</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3</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3</a:t>
                      </a:r>
                      <a:endParaRPr lang="tr-TR" sz="1100">
                        <a:effectLst/>
                        <a:latin typeface="Times New Roman"/>
                        <a:ea typeface="Times New Roman"/>
                      </a:endParaRPr>
                    </a:p>
                  </a:txBody>
                  <a:tcPr marL="0" marR="0" marT="0" marB="0" anchor="ctr"/>
                </a:tc>
              </a:tr>
              <a:tr h="337444">
                <a:tc>
                  <a:txBody>
                    <a:bodyPr/>
                    <a:lstStyle/>
                    <a:p>
                      <a:pPr marL="34925">
                        <a:lnSpc>
                          <a:spcPts val="1285"/>
                        </a:lnSpc>
                        <a:spcAft>
                          <a:spcPts val="0"/>
                        </a:spcAft>
                      </a:pPr>
                      <a:r>
                        <a:rPr lang="tr-TR" sz="1200">
                          <a:effectLst/>
                        </a:rPr>
                        <a:t>Doçent</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a:t>
                      </a:r>
                      <a:endParaRPr lang="tr-TR" sz="1100">
                        <a:effectLst/>
                        <a:latin typeface="Times New Roman"/>
                        <a:ea typeface="Times New Roman"/>
                      </a:endParaRPr>
                    </a:p>
                  </a:txBody>
                  <a:tcPr marL="0" marR="0" marT="0" marB="0" anchor="ctr"/>
                </a:tc>
                <a:tc>
                  <a:txBody>
                    <a:bodyPr/>
                    <a:lstStyle/>
                    <a:p>
                      <a:pPr algn="ctr">
                        <a:spcAft>
                          <a:spcPts val="0"/>
                        </a:spcAft>
                      </a:pPr>
                      <a:r>
                        <a:rPr lang="tr-TR" sz="1100">
                          <a:effectLst/>
                        </a:rPr>
                        <a:t>2</a:t>
                      </a:r>
                      <a:endParaRPr lang="tr-TR" sz="1100">
                        <a:effectLst/>
                        <a:latin typeface="Times New Roman"/>
                        <a:ea typeface="Times New Roman"/>
                      </a:endParaRPr>
                    </a:p>
                  </a:txBody>
                  <a:tcPr marL="0" marR="0" marT="0" marB="0" anchor="ctr"/>
                </a:tc>
              </a:tr>
              <a:tr h="335006">
                <a:tc>
                  <a:txBody>
                    <a:bodyPr/>
                    <a:lstStyle/>
                    <a:p>
                      <a:pPr marL="34925">
                        <a:lnSpc>
                          <a:spcPts val="1280"/>
                        </a:lnSpc>
                        <a:spcAft>
                          <a:spcPts val="0"/>
                        </a:spcAft>
                      </a:pPr>
                      <a:r>
                        <a:rPr lang="tr-TR" sz="1200">
                          <a:effectLst/>
                        </a:rPr>
                        <a:t>Yardımcı Doçent</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4</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7</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10</a:t>
                      </a:r>
                      <a:endParaRPr lang="tr-TR" sz="1100">
                        <a:effectLst/>
                        <a:latin typeface="Times New Roman"/>
                        <a:ea typeface="Times New Roman"/>
                      </a:endParaRPr>
                    </a:p>
                  </a:txBody>
                  <a:tcPr marL="0" marR="0" marT="0" marB="0" anchor="ctr"/>
                </a:tc>
                <a:tc>
                  <a:txBody>
                    <a:bodyPr/>
                    <a:lstStyle/>
                    <a:p>
                      <a:pPr algn="ctr">
                        <a:spcAft>
                          <a:spcPts val="0"/>
                        </a:spcAft>
                      </a:pPr>
                      <a:r>
                        <a:rPr lang="tr-TR" sz="1100">
                          <a:effectLst/>
                        </a:rPr>
                        <a:t>16</a:t>
                      </a:r>
                      <a:endParaRPr lang="tr-TR" sz="1100">
                        <a:effectLst/>
                        <a:latin typeface="Times New Roman"/>
                        <a:ea typeface="Times New Roman"/>
                      </a:endParaRPr>
                    </a:p>
                  </a:txBody>
                  <a:tcPr marL="0" marR="0" marT="0" marB="0" anchor="ctr"/>
                </a:tc>
              </a:tr>
              <a:tr h="335006">
                <a:tc>
                  <a:txBody>
                    <a:bodyPr/>
                    <a:lstStyle/>
                    <a:p>
                      <a:pPr marL="34925">
                        <a:lnSpc>
                          <a:spcPts val="1280"/>
                        </a:lnSpc>
                        <a:spcAft>
                          <a:spcPts val="0"/>
                        </a:spcAft>
                      </a:pPr>
                      <a:r>
                        <a:rPr lang="tr-TR" sz="1200">
                          <a:effectLst/>
                        </a:rPr>
                        <a:t>Öğretim Üyeleri Toplamı</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8</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11</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14</a:t>
                      </a:r>
                      <a:endParaRPr lang="tr-TR" sz="1100">
                        <a:effectLst/>
                        <a:latin typeface="Times New Roman"/>
                        <a:ea typeface="Times New Roman"/>
                      </a:endParaRPr>
                    </a:p>
                  </a:txBody>
                  <a:tcPr marL="0" marR="0" marT="0" marB="0" anchor="ctr"/>
                </a:tc>
                <a:tc>
                  <a:txBody>
                    <a:bodyPr/>
                    <a:lstStyle/>
                    <a:p>
                      <a:pPr algn="ctr">
                        <a:spcAft>
                          <a:spcPts val="0"/>
                        </a:spcAft>
                      </a:pPr>
                      <a:r>
                        <a:rPr lang="tr-TR" sz="1100">
                          <a:effectLst/>
                        </a:rPr>
                        <a:t>21</a:t>
                      </a:r>
                      <a:endParaRPr lang="tr-TR" sz="1100">
                        <a:effectLst/>
                        <a:latin typeface="Times New Roman"/>
                        <a:ea typeface="Times New Roman"/>
                      </a:endParaRPr>
                    </a:p>
                  </a:txBody>
                  <a:tcPr marL="0" marR="0" marT="0" marB="0" anchor="ctr"/>
                </a:tc>
              </a:tr>
              <a:tr h="348406">
                <a:tc>
                  <a:txBody>
                    <a:bodyPr/>
                    <a:lstStyle/>
                    <a:p>
                      <a:pPr marL="34925">
                        <a:lnSpc>
                          <a:spcPts val="1335"/>
                        </a:lnSpc>
                        <a:spcAft>
                          <a:spcPts val="0"/>
                        </a:spcAft>
                      </a:pPr>
                      <a:r>
                        <a:rPr lang="tr-TR" sz="1200">
                          <a:effectLst/>
                        </a:rPr>
                        <a:t>Öğretim Görevlisi</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8</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8</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8</a:t>
                      </a:r>
                      <a:endParaRPr lang="tr-TR" sz="1100">
                        <a:effectLst/>
                        <a:latin typeface="Times New Roman"/>
                        <a:ea typeface="Times New Roman"/>
                      </a:endParaRPr>
                    </a:p>
                  </a:txBody>
                  <a:tcPr marL="0" marR="0" marT="0" marB="0" anchor="ctr"/>
                </a:tc>
                <a:tc>
                  <a:txBody>
                    <a:bodyPr/>
                    <a:lstStyle/>
                    <a:p>
                      <a:pPr algn="ctr">
                        <a:spcAft>
                          <a:spcPts val="0"/>
                        </a:spcAft>
                      </a:pPr>
                      <a:r>
                        <a:rPr lang="tr-TR" sz="1100">
                          <a:effectLst/>
                        </a:rPr>
                        <a:t>7</a:t>
                      </a:r>
                      <a:endParaRPr lang="tr-TR" sz="1100">
                        <a:effectLst/>
                        <a:latin typeface="Times New Roman"/>
                        <a:ea typeface="Times New Roman"/>
                      </a:endParaRPr>
                    </a:p>
                  </a:txBody>
                  <a:tcPr marL="0" marR="0" marT="0" marB="0" anchor="ctr"/>
                </a:tc>
              </a:tr>
              <a:tr h="350843">
                <a:tc>
                  <a:txBody>
                    <a:bodyPr/>
                    <a:lstStyle/>
                    <a:p>
                      <a:pPr marL="34925">
                        <a:lnSpc>
                          <a:spcPts val="1280"/>
                        </a:lnSpc>
                        <a:spcAft>
                          <a:spcPts val="0"/>
                        </a:spcAft>
                      </a:pPr>
                      <a:r>
                        <a:rPr lang="tr-TR" sz="1200">
                          <a:effectLst/>
                        </a:rPr>
                        <a:t>Okutman</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a:t>
                      </a:r>
                      <a:endParaRPr lang="tr-TR" sz="1100">
                        <a:effectLst/>
                        <a:latin typeface="Times New Roman"/>
                        <a:ea typeface="Times New Roman"/>
                      </a:endParaRPr>
                    </a:p>
                  </a:txBody>
                  <a:tcPr marL="0" marR="0" marT="0" marB="0" anchor="ctr"/>
                </a:tc>
                <a:tc>
                  <a:txBody>
                    <a:bodyPr/>
                    <a:lstStyle/>
                    <a:p>
                      <a:pPr algn="ctr">
                        <a:spcAft>
                          <a:spcPts val="0"/>
                        </a:spcAft>
                      </a:pPr>
                      <a:r>
                        <a:rPr lang="tr-TR" sz="1200">
                          <a:effectLst/>
                        </a:rPr>
                        <a:t>3</a:t>
                      </a:r>
                      <a:endParaRPr lang="tr-TR" sz="1100">
                        <a:effectLst/>
                        <a:latin typeface="Times New Roman"/>
                        <a:ea typeface="Times New Roman"/>
                      </a:endParaRPr>
                    </a:p>
                  </a:txBody>
                  <a:tcPr marL="0" marR="0" marT="0" marB="0" anchor="ctr"/>
                </a:tc>
              </a:tr>
              <a:tr h="350843">
                <a:tc>
                  <a:txBody>
                    <a:bodyPr/>
                    <a:lstStyle/>
                    <a:p>
                      <a:pPr marL="34925">
                        <a:lnSpc>
                          <a:spcPts val="1280"/>
                        </a:lnSpc>
                        <a:spcAft>
                          <a:spcPts val="0"/>
                        </a:spcAft>
                      </a:pPr>
                      <a:r>
                        <a:rPr lang="tr-TR" sz="1200">
                          <a:effectLst/>
                        </a:rPr>
                        <a:t>Araştırma Görevlisi</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10</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10</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18</a:t>
                      </a:r>
                      <a:endParaRPr lang="tr-TR" sz="1100">
                        <a:effectLst/>
                        <a:latin typeface="Times New Roman"/>
                        <a:ea typeface="Times New Roman"/>
                      </a:endParaRPr>
                    </a:p>
                  </a:txBody>
                  <a:tcPr marL="0" marR="0" marT="0" marB="0" anchor="ctr"/>
                </a:tc>
                <a:tc>
                  <a:txBody>
                    <a:bodyPr/>
                    <a:lstStyle/>
                    <a:p>
                      <a:pPr algn="ctr">
                        <a:spcAft>
                          <a:spcPts val="0"/>
                        </a:spcAft>
                      </a:pPr>
                      <a:r>
                        <a:rPr lang="tr-TR" sz="1200">
                          <a:effectLst/>
                        </a:rPr>
                        <a:t>15</a:t>
                      </a:r>
                      <a:endParaRPr lang="tr-TR" sz="1100">
                        <a:effectLst/>
                        <a:latin typeface="Times New Roman"/>
                        <a:ea typeface="Times New Roman"/>
                      </a:endParaRPr>
                    </a:p>
                  </a:txBody>
                  <a:tcPr marL="0" marR="0" marT="0" marB="0" anchor="ctr"/>
                </a:tc>
              </a:tr>
              <a:tr h="335006">
                <a:tc>
                  <a:txBody>
                    <a:bodyPr/>
                    <a:lstStyle/>
                    <a:p>
                      <a:pPr marL="34925">
                        <a:lnSpc>
                          <a:spcPts val="1280"/>
                        </a:lnSpc>
                        <a:spcAft>
                          <a:spcPts val="0"/>
                        </a:spcAft>
                      </a:pPr>
                      <a:r>
                        <a:rPr lang="tr-TR" sz="1200">
                          <a:effectLst/>
                        </a:rPr>
                        <a:t>Uzman</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 </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 </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 </a:t>
                      </a:r>
                      <a:endParaRPr lang="tr-TR" sz="1100">
                        <a:effectLst/>
                        <a:latin typeface="Times New Roman"/>
                        <a:ea typeface="Times New Roman"/>
                      </a:endParaRPr>
                    </a:p>
                  </a:txBody>
                  <a:tcPr marL="0" marR="0" marT="0" marB="0" anchor="ctr"/>
                </a:tc>
              </a:tr>
              <a:tr h="482091">
                <a:tc>
                  <a:txBody>
                    <a:bodyPr/>
                    <a:lstStyle/>
                    <a:p>
                      <a:pPr marL="34925">
                        <a:lnSpc>
                          <a:spcPts val="1305"/>
                        </a:lnSpc>
                        <a:spcAft>
                          <a:spcPts val="0"/>
                        </a:spcAft>
                      </a:pPr>
                      <a:r>
                        <a:rPr lang="tr-TR" sz="1200">
                          <a:effectLst/>
                        </a:rPr>
                        <a:t>Öğretim Üyesi Dışındaki Akademik</a:t>
                      </a:r>
                      <a:endParaRPr lang="tr-TR" sz="1100">
                        <a:effectLst/>
                      </a:endParaRPr>
                    </a:p>
                    <a:p>
                      <a:pPr marL="34925">
                        <a:lnSpc>
                          <a:spcPts val="1355"/>
                        </a:lnSpc>
                        <a:spcAft>
                          <a:spcPts val="0"/>
                        </a:spcAft>
                      </a:pPr>
                      <a:r>
                        <a:rPr lang="tr-TR" sz="1200">
                          <a:effectLst/>
                        </a:rPr>
                        <a:t>Personel Toplamı</a:t>
                      </a:r>
                      <a:endParaRPr lang="tr-TR" sz="1100">
                        <a:effectLst/>
                        <a:latin typeface="Times New Roman"/>
                        <a:ea typeface="Times New Roman"/>
                      </a:endParaRPr>
                    </a:p>
                  </a:txBody>
                  <a:tcPr marL="0" marR="0" marT="0" marB="0" anchor="ctr"/>
                </a:tc>
                <a:tc>
                  <a:txBody>
                    <a:bodyPr/>
                    <a:lstStyle/>
                    <a:p>
                      <a:pPr algn="ctr">
                        <a:spcAft>
                          <a:spcPts val="0"/>
                        </a:spcAft>
                      </a:pPr>
                      <a:r>
                        <a:rPr lang="tr-TR" sz="1200">
                          <a:effectLst/>
                        </a:rPr>
                        <a:t>18</a:t>
                      </a:r>
                      <a:endParaRPr lang="tr-TR" sz="1100">
                        <a:effectLst/>
                        <a:latin typeface="Times New Roman"/>
                        <a:ea typeface="Times New Roman"/>
                      </a:endParaRPr>
                    </a:p>
                  </a:txBody>
                  <a:tcPr marL="0" marR="0" marT="0" marB="0" anchor="ctr"/>
                </a:tc>
                <a:tc>
                  <a:txBody>
                    <a:bodyPr/>
                    <a:lstStyle/>
                    <a:p>
                      <a:pPr algn="ctr">
                        <a:spcAft>
                          <a:spcPts val="0"/>
                        </a:spcAft>
                      </a:pPr>
                      <a:r>
                        <a:rPr lang="tr-TR" sz="1200">
                          <a:effectLst/>
                        </a:rPr>
                        <a:t>18</a:t>
                      </a:r>
                      <a:endParaRPr lang="tr-TR" sz="1100">
                        <a:effectLst/>
                        <a:latin typeface="Times New Roman"/>
                        <a:ea typeface="Times New Roman"/>
                      </a:endParaRPr>
                    </a:p>
                  </a:txBody>
                  <a:tcPr marL="0" marR="0" marT="0" marB="0" anchor="ctr"/>
                </a:tc>
                <a:tc>
                  <a:txBody>
                    <a:bodyPr/>
                    <a:lstStyle/>
                    <a:p>
                      <a:pPr algn="ctr">
                        <a:spcAft>
                          <a:spcPts val="0"/>
                        </a:spcAft>
                      </a:pPr>
                      <a:r>
                        <a:rPr lang="tr-TR" sz="1200">
                          <a:effectLst/>
                        </a:rPr>
                        <a:t>27</a:t>
                      </a:r>
                      <a:endParaRPr lang="tr-TR" sz="1100">
                        <a:effectLst/>
                        <a:latin typeface="Times New Roman"/>
                        <a:ea typeface="Times New Roman"/>
                      </a:endParaRPr>
                    </a:p>
                  </a:txBody>
                  <a:tcPr marL="0" marR="0" marT="0" marB="0" anchor="ctr"/>
                </a:tc>
                <a:tc>
                  <a:txBody>
                    <a:bodyPr/>
                    <a:lstStyle/>
                    <a:p>
                      <a:pPr algn="ctr">
                        <a:spcAft>
                          <a:spcPts val="0"/>
                        </a:spcAft>
                      </a:pPr>
                      <a:r>
                        <a:rPr lang="tr-TR" sz="1100">
                          <a:effectLst/>
                        </a:rPr>
                        <a:t>25</a:t>
                      </a:r>
                      <a:endParaRPr lang="tr-TR" sz="1100">
                        <a:effectLst/>
                        <a:latin typeface="Times New Roman"/>
                        <a:ea typeface="Times New Roman"/>
                      </a:endParaRPr>
                    </a:p>
                  </a:txBody>
                  <a:tcPr marL="0" marR="0" marT="0" marB="0" anchor="ctr"/>
                </a:tc>
              </a:tr>
              <a:tr h="353278">
                <a:tc>
                  <a:txBody>
                    <a:bodyPr/>
                    <a:lstStyle/>
                    <a:p>
                      <a:pPr marL="34925">
                        <a:lnSpc>
                          <a:spcPts val="1350"/>
                        </a:lnSpc>
                        <a:spcAft>
                          <a:spcPts val="0"/>
                        </a:spcAft>
                      </a:pPr>
                      <a:r>
                        <a:rPr lang="tr-TR" sz="1200">
                          <a:effectLst/>
                        </a:rPr>
                        <a:t>TOPLAM</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26</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29</a:t>
                      </a:r>
                      <a:endParaRPr lang="tr-TR" sz="1100">
                        <a:effectLst/>
                        <a:latin typeface="Times New Roman"/>
                        <a:ea typeface="Times New Roman"/>
                      </a:endParaRPr>
                    </a:p>
                  </a:txBody>
                  <a:tcPr marL="0" marR="0" marT="0" marB="0" anchor="ctr"/>
                </a:tc>
                <a:tc>
                  <a:txBody>
                    <a:bodyPr/>
                    <a:lstStyle/>
                    <a:p>
                      <a:pPr algn="ctr">
                        <a:spcAft>
                          <a:spcPts val="0"/>
                        </a:spcAft>
                      </a:pPr>
                      <a:r>
                        <a:rPr lang="tr-TR" sz="1000">
                          <a:effectLst/>
                        </a:rPr>
                        <a:t>41</a:t>
                      </a:r>
                      <a:endParaRPr lang="tr-TR" sz="1100">
                        <a:effectLst/>
                        <a:latin typeface="Times New Roman"/>
                        <a:ea typeface="Times New Roman"/>
                      </a:endParaRPr>
                    </a:p>
                  </a:txBody>
                  <a:tcPr marL="0" marR="0" marT="0" marB="0" anchor="ctr"/>
                </a:tc>
                <a:tc>
                  <a:txBody>
                    <a:bodyPr/>
                    <a:lstStyle/>
                    <a:p>
                      <a:pPr algn="ctr">
                        <a:spcAft>
                          <a:spcPts val="0"/>
                        </a:spcAft>
                      </a:pPr>
                      <a:r>
                        <a:rPr lang="tr-TR" sz="1000" dirty="0">
                          <a:effectLst/>
                        </a:rPr>
                        <a:t>46</a:t>
                      </a:r>
                      <a:endParaRPr lang="tr-TR" sz="1100" dirty="0">
                        <a:effectLst/>
                        <a:latin typeface="Times New Roman"/>
                        <a:ea typeface="Times New Roman"/>
                      </a:endParaRPr>
                    </a:p>
                  </a:txBody>
                  <a:tcPr marL="0" marR="0" marT="0" marB="0" anchor="ctr"/>
                </a:tc>
              </a:tr>
            </a:tbl>
          </a:graphicData>
        </a:graphic>
      </p:graphicFrame>
    </p:spTree>
    <p:extLst>
      <p:ext uri="{BB962C8B-B14F-4D97-AF65-F5344CB8AC3E}">
        <p14:creationId xmlns:p14="http://schemas.microsoft.com/office/powerpoint/2010/main" val="710904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6DBEF7FF-E0EC-442F-8D51-627EEA9E8B4D}"/>
              </a:ext>
            </a:extLst>
          </p:cNvPr>
          <p:cNvSpPr>
            <a:spLocks noGrp="1"/>
          </p:cNvSpPr>
          <p:nvPr>
            <p:ph type="title"/>
          </p:nvPr>
        </p:nvSpPr>
        <p:spPr>
          <a:xfrm>
            <a:off x="1763688" y="2211710"/>
            <a:ext cx="5940152" cy="884466"/>
          </a:xfrm>
        </p:spPr>
        <p:style>
          <a:lnRef idx="0">
            <a:schemeClr val="accent2"/>
          </a:lnRef>
          <a:fillRef idx="3">
            <a:schemeClr val="accent2"/>
          </a:fillRef>
          <a:effectRef idx="3">
            <a:schemeClr val="accent2"/>
          </a:effectRef>
          <a:fontRef idx="minor">
            <a:schemeClr val="lt1"/>
          </a:fontRef>
        </p:style>
        <p:txBody>
          <a:bodyPr/>
          <a:lstStyle/>
          <a:p>
            <a:pPr algn="ctr"/>
            <a:r>
              <a:rPr lang="tr-TR" sz="3200" dirty="0"/>
              <a:t>İDARİ </a:t>
            </a:r>
            <a:r>
              <a:rPr lang="tr-TR" sz="3200" dirty="0" smtClean="0"/>
              <a:t>PERSONEL</a:t>
            </a:r>
            <a:endParaRPr lang="tr-TR" sz="3200" dirty="0"/>
          </a:p>
        </p:txBody>
      </p:sp>
    </p:spTree>
    <p:extLst>
      <p:ext uri="{BB962C8B-B14F-4D97-AF65-F5344CB8AC3E}">
        <p14:creationId xmlns:p14="http://schemas.microsoft.com/office/powerpoint/2010/main" val="17594709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a:extLst>
              <a:ext uri="{FF2B5EF4-FFF2-40B4-BE49-F238E27FC236}">
                <a16:creationId xmlns="" xmlns:a16="http://schemas.microsoft.com/office/drawing/2014/main" id="{6E1FAB52-3738-4005-8260-5AD720388506}"/>
              </a:ext>
            </a:extLst>
          </p:cNvPr>
          <p:cNvGraphicFramePr>
            <a:graphicFrameLocks noGrp="1"/>
          </p:cNvGraphicFramePr>
          <p:nvPr>
            <p:extLst>
              <p:ext uri="{D42A27DB-BD31-4B8C-83A1-F6EECF244321}">
                <p14:modId xmlns:p14="http://schemas.microsoft.com/office/powerpoint/2010/main" val="296723347"/>
              </p:ext>
            </p:extLst>
          </p:nvPr>
        </p:nvGraphicFramePr>
        <p:xfrm>
          <a:off x="1979712" y="771550"/>
          <a:ext cx="5939418" cy="3888432"/>
        </p:xfrm>
        <a:graphic>
          <a:graphicData uri="http://schemas.openxmlformats.org/drawingml/2006/table">
            <a:tbl>
              <a:tblPr firstRow="1" firstCol="1" bandRow="1">
                <a:tableStyleId>{9DCAF9ED-07DC-4A11-8D7F-57B35C25682E}</a:tableStyleId>
              </a:tblPr>
              <a:tblGrid>
                <a:gridCol w="2741270">
                  <a:extLst>
                    <a:ext uri="{9D8B030D-6E8A-4147-A177-3AD203B41FA5}">
                      <a16:colId xmlns="" xmlns:a16="http://schemas.microsoft.com/office/drawing/2014/main" val="653404013"/>
                    </a:ext>
                  </a:extLst>
                </a:gridCol>
                <a:gridCol w="3198148">
                  <a:extLst>
                    <a:ext uri="{9D8B030D-6E8A-4147-A177-3AD203B41FA5}">
                      <a16:colId xmlns="" xmlns:a16="http://schemas.microsoft.com/office/drawing/2014/main" val="1916147619"/>
                    </a:ext>
                  </a:extLst>
                </a:gridCol>
              </a:tblGrid>
              <a:tr h="432048">
                <a:tc>
                  <a:txBody>
                    <a:bodyPr/>
                    <a:lstStyle/>
                    <a:p>
                      <a:pPr>
                        <a:lnSpc>
                          <a:spcPct val="115000"/>
                        </a:lnSpc>
                        <a:spcAft>
                          <a:spcPts val="0"/>
                        </a:spcAft>
                      </a:pPr>
                      <a:r>
                        <a:rPr lang="tr-TR" sz="1800" dirty="0">
                          <a:effectLst/>
                          <a:latin typeface="Calibri" panose="020F0502020204030204" pitchFamily="34" charset="0"/>
                          <a:ea typeface="Times New Roman" panose="02020603050405020304" pitchFamily="18" charset="0"/>
                          <a:cs typeface="Calibri" panose="020F0502020204030204" pitchFamily="34" charset="0"/>
                        </a:rPr>
                        <a:t>İdari Görev</a:t>
                      </a:r>
                    </a:p>
                  </a:txBody>
                  <a:tcPr marL="44450" marR="44450" marT="0" marB="0" anchor="ctr"/>
                </a:tc>
                <a:tc>
                  <a:txBody>
                    <a:bodyPr/>
                    <a:lstStyle/>
                    <a:p>
                      <a:pPr algn="ctr">
                        <a:lnSpc>
                          <a:spcPct val="115000"/>
                        </a:lnSpc>
                        <a:spcAft>
                          <a:spcPts val="0"/>
                        </a:spcAft>
                      </a:pPr>
                      <a:r>
                        <a:rPr lang="tr-TR" sz="1800" dirty="0">
                          <a:effectLst/>
                          <a:latin typeface="Calibri" panose="020F0502020204030204" pitchFamily="34" charset="0"/>
                          <a:ea typeface="Times New Roman" panose="02020603050405020304" pitchFamily="18" charset="0"/>
                          <a:cs typeface="Calibri" panose="020F0502020204030204" pitchFamily="34" charset="0"/>
                        </a:rPr>
                        <a:t>Sayı</a:t>
                      </a:r>
                    </a:p>
                  </a:txBody>
                  <a:tcPr marL="44450" marR="44450" marT="0" marB="0" anchor="ctr"/>
                </a:tc>
                <a:extLst>
                  <a:ext uri="{0D108BD9-81ED-4DB2-BD59-A6C34878D82A}">
                    <a16:rowId xmlns="" xmlns:a16="http://schemas.microsoft.com/office/drawing/2014/main" val="2578237416"/>
                  </a:ext>
                </a:extLst>
              </a:tr>
              <a:tr h="432048">
                <a:tc>
                  <a:txBody>
                    <a:bodyPr/>
                    <a:lstStyle/>
                    <a:p>
                      <a:pPr algn="l">
                        <a:lnSpc>
                          <a:spcPct val="115000"/>
                        </a:lnSpc>
                        <a:spcAft>
                          <a:spcPts val="0"/>
                        </a:spcAft>
                      </a:pPr>
                      <a:r>
                        <a:rPr lang="tr-TR" sz="2000" b="0" dirty="0">
                          <a:latin typeface="Calibri" panose="020F0502020204030204" pitchFamily="34" charset="0"/>
                          <a:ea typeface="Times New Roman"/>
                          <a:cs typeface="Calibri" panose="020F0502020204030204" pitchFamily="34" charset="0"/>
                        </a:rPr>
                        <a:t>Fakülte Sekreteri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 xmlns:a16="http://schemas.microsoft.com/office/drawing/2014/main" val="1348694634"/>
                  </a:ext>
                </a:extLst>
              </a:tr>
              <a:tr h="432048">
                <a:tc>
                  <a:txBody>
                    <a:bodyPr/>
                    <a:lstStyle/>
                    <a:p>
                      <a:pPr algn="l">
                        <a:lnSpc>
                          <a:spcPct val="115000"/>
                        </a:lnSpc>
                        <a:spcAft>
                          <a:spcPts val="0"/>
                        </a:spcAft>
                      </a:pPr>
                      <a:r>
                        <a:rPr lang="tr-TR" sz="2000" b="0">
                          <a:latin typeface="Calibri" panose="020F0502020204030204" pitchFamily="34" charset="0"/>
                          <a:ea typeface="Times New Roman"/>
                          <a:cs typeface="Calibri" panose="020F0502020204030204" pitchFamily="34" charset="0"/>
                        </a:rPr>
                        <a:t>Dekanlık Sekreterliği</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0</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 xmlns:a16="http://schemas.microsoft.com/office/drawing/2014/main" val="3098607097"/>
                  </a:ext>
                </a:extLst>
              </a:tr>
              <a:tr h="432048">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Yazı İşleri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 xmlns:a16="http://schemas.microsoft.com/office/drawing/2014/main" val="3536003555"/>
                  </a:ext>
                </a:extLst>
              </a:tr>
              <a:tr h="432048">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Teknik Personel</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 xmlns:a16="http://schemas.microsoft.com/office/drawing/2014/main" val="4032870927"/>
                  </a:ext>
                </a:extLst>
              </a:tr>
              <a:tr h="432048">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Öğrenci İşleri</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2</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 xmlns:a16="http://schemas.microsoft.com/office/drawing/2014/main" val="3597424899"/>
                  </a:ext>
                </a:extLst>
              </a:tr>
              <a:tr h="432048">
                <a:tc>
                  <a:txBody>
                    <a:bodyPr/>
                    <a:lstStyle/>
                    <a:p>
                      <a:pPr algn="l">
                        <a:lnSpc>
                          <a:spcPct val="115000"/>
                        </a:lnSpc>
                        <a:spcAft>
                          <a:spcPts val="0"/>
                        </a:spcAft>
                      </a:pPr>
                      <a:r>
                        <a:rPr lang="tr-TR" sz="2000" b="0" dirty="0">
                          <a:latin typeface="Calibri" panose="020F0502020204030204" pitchFamily="34" charset="0"/>
                          <a:ea typeface="Times New Roman"/>
                          <a:cs typeface="Calibri" panose="020F0502020204030204" pitchFamily="34" charset="0"/>
                        </a:rPr>
                        <a:t>Mutemetlik</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 xmlns:a16="http://schemas.microsoft.com/office/drawing/2014/main" val="3447019336"/>
                  </a:ext>
                </a:extLst>
              </a:tr>
              <a:tr h="432048">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Taşınır Kontrol</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 xmlns:a16="http://schemas.microsoft.com/office/drawing/2014/main" val="10007"/>
                  </a:ext>
                </a:extLst>
              </a:tr>
              <a:tr h="432048">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Yardımcı Hizmetli</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2</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tr>
            </a:tbl>
          </a:graphicData>
        </a:graphic>
      </p:graphicFrame>
    </p:spTree>
    <p:extLst>
      <p:ext uri="{BB962C8B-B14F-4D97-AF65-F5344CB8AC3E}">
        <p14:creationId xmlns:p14="http://schemas.microsoft.com/office/powerpoint/2010/main" val="32914202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a:extLst>
              <a:ext uri="{FF2B5EF4-FFF2-40B4-BE49-F238E27FC236}">
                <a16:creationId xmlns="" xmlns:a16="http://schemas.microsoft.com/office/drawing/2014/main" id="{2885F0A0-D902-4AF6-A94B-95B6975401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27784" y="1491630"/>
            <a:ext cx="5256584" cy="3326428"/>
          </a:xfrm>
          <a:prstGeom prst="rect">
            <a:avLst/>
          </a:prstGeom>
        </p:spPr>
      </p:pic>
      <p:sp>
        <p:nvSpPr>
          <p:cNvPr id="4" name="İçerik Yer Tutucusu 3">
            <a:extLst>
              <a:ext uri="{FF2B5EF4-FFF2-40B4-BE49-F238E27FC236}">
                <a16:creationId xmlns="" xmlns:a16="http://schemas.microsoft.com/office/drawing/2014/main" id="{43E48D27-1DAC-4994-AE19-5600B2EF822C}"/>
              </a:ext>
            </a:extLst>
          </p:cNvPr>
          <p:cNvSpPr>
            <a:spLocks noGrp="1"/>
          </p:cNvSpPr>
          <p:nvPr>
            <p:ph idx="1"/>
          </p:nvPr>
        </p:nvSpPr>
        <p:spPr>
          <a:xfrm>
            <a:off x="1907704" y="411510"/>
            <a:ext cx="5760640" cy="979513"/>
          </a:xfrm>
        </p:spPr>
        <p:txBody>
          <a:bodyPr/>
          <a:lstStyle/>
          <a:p>
            <a:pPr algn="ctr"/>
            <a:r>
              <a:rPr lang="tr-TR" sz="44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BİLİMSEL FAALİYETLER</a:t>
            </a:r>
          </a:p>
          <a:p>
            <a:endParaRPr lang="tr-TR" dirty="0"/>
          </a:p>
        </p:txBody>
      </p:sp>
    </p:spTree>
    <p:extLst>
      <p:ext uri="{BB962C8B-B14F-4D97-AF65-F5344CB8AC3E}">
        <p14:creationId xmlns:p14="http://schemas.microsoft.com/office/powerpoint/2010/main" val="40639346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US" sz="2000" dirty="0" smtClean="0">
                <a:latin typeface="Calibri" panose="020F0502020204030204" pitchFamily="34" charset="0"/>
                <a:cs typeface="Calibri" panose="020F0502020204030204" pitchFamily="34" charset="0"/>
              </a:rPr>
              <a:t>20</a:t>
            </a:r>
            <a:r>
              <a:rPr lang="tr-TR" sz="2000" dirty="0" smtClean="0">
                <a:latin typeface="Calibri" panose="020F0502020204030204" pitchFamily="34" charset="0"/>
                <a:cs typeface="Calibri" panose="020F0502020204030204" pitchFamily="34" charset="0"/>
              </a:rPr>
              <a:t>13</a:t>
            </a:r>
            <a:r>
              <a:rPr lang="en-US" sz="2000" dirty="0" smtClean="0">
                <a:latin typeface="Calibri" panose="020F0502020204030204" pitchFamily="34" charset="0"/>
                <a:cs typeface="Calibri" panose="020F0502020204030204" pitchFamily="34" charset="0"/>
              </a:rPr>
              <a:t>-2017 </a:t>
            </a:r>
            <a:r>
              <a:rPr lang="en-US" sz="2000" dirty="0">
                <a:latin typeface="Calibri" panose="020F0502020204030204" pitchFamily="34" charset="0"/>
                <a:cs typeface="Calibri" panose="020F0502020204030204" pitchFamily="34" charset="0"/>
              </a:rPr>
              <a:t>YILLARINDA SİİRT ÜNİVERSİTESİ </a:t>
            </a:r>
            <a:r>
              <a:rPr lang="tr-TR" sz="2000" dirty="0">
                <a:latin typeface="Calibri" panose="020F0502020204030204" pitchFamily="34" charset="0"/>
                <a:cs typeface="Calibri" panose="020F0502020204030204" pitchFamily="34" charset="0"/>
              </a:rPr>
              <a:t/>
            </a:r>
            <a:br>
              <a:rPr lang="tr-TR" sz="2000" dirty="0">
                <a:latin typeface="Calibri" panose="020F0502020204030204" pitchFamily="34" charset="0"/>
                <a:cs typeface="Calibri" panose="020F0502020204030204" pitchFamily="34" charset="0"/>
              </a:rPr>
            </a:br>
            <a:r>
              <a:rPr lang="tr-TR" sz="2000" dirty="0" smtClean="0">
                <a:latin typeface="Calibri" panose="020F0502020204030204" pitchFamily="34" charset="0"/>
                <a:cs typeface="Calibri" panose="020F0502020204030204" pitchFamily="34" charset="0"/>
              </a:rPr>
              <a:t>İLAHİYAT</a:t>
            </a:r>
            <a:r>
              <a:rPr lang="en-US" sz="2000" dirty="0" smtClean="0">
                <a:latin typeface="Calibri" panose="020F0502020204030204" pitchFamily="34" charset="0"/>
                <a:cs typeface="Calibri" panose="020F0502020204030204" pitchFamily="34" charset="0"/>
              </a:rPr>
              <a:t> </a:t>
            </a:r>
            <a:r>
              <a:rPr lang="en-US" sz="2000" dirty="0">
                <a:latin typeface="Calibri" panose="020F0502020204030204" pitchFamily="34" charset="0"/>
                <a:cs typeface="Calibri" panose="020F0502020204030204" pitchFamily="34" charset="0"/>
              </a:rPr>
              <a:t>FAKÜLTESİ’NDE GERÇEKLEŞTİRİLEN </a:t>
            </a:r>
            <a:r>
              <a:rPr lang="tr-TR" sz="2000" dirty="0">
                <a:latin typeface="Calibri" panose="020F0502020204030204" pitchFamily="34" charset="0"/>
                <a:cs typeface="Calibri" panose="020F0502020204030204" pitchFamily="34" charset="0"/>
              </a:rPr>
              <a:t/>
            </a:r>
            <a:br>
              <a:rPr lang="tr-TR"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YAYINLAR VE BİLİMSEL FAALİYETLER</a:t>
            </a:r>
          </a:p>
        </p:txBody>
      </p:sp>
      <p:graphicFrame>
        <p:nvGraphicFramePr>
          <p:cNvPr id="2" name="Tablo 1">
            <a:extLst>
              <a:ext uri="{FF2B5EF4-FFF2-40B4-BE49-F238E27FC236}">
                <a16:creationId xmlns="" xmlns:a16="http://schemas.microsoft.com/office/drawing/2014/main" id="{983836AF-2B44-433C-BCA2-353AE79F2814}"/>
              </a:ext>
            </a:extLst>
          </p:cNvPr>
          <p:cNvGraphicFramePr>
            <a:graphicFrameLocks noGrp="1"/>
          </p:cNvGraphicFramePr>
          <p:nvPr>
            <p:extLst>
              <p:ext uri="{D42A27DB-BD31-4B8C-83A1-F6EECF244321}">
                <p14:modId xmlns:p14="http://schemas.microsoft.com/office/powerpoint/2010/main" val="1359805296"/>
              </p:ext>
            </p:extLst>
          </p:nvPr>
        </p:nvGraphicFramePr>
        <p:xfrm>
          <a:off x="2051720" y="987574"/>
          <a:ext cx="5716382" cy="3494426"/>
        </p:xfrm>
        <a:graphic>
          <a:graphicData uri="http://schemas.openxmlformats.org/drawingml/2006/table">
            <a:tbl>
              <a:tblPr firstRow="1" firstCol="1" bandRow="1">
                <a:tableStyleId>{21E4AEA4-8DFA-4A89-87EB-49C32662AFE0}</a:tableStyleId>
              </a:tblPr>
              <a:tblGrid>
                <a:gridCol w="2099988">
                  <a:extLst>
                    <a:ext uri="{9D8B030D-6E8A-4147-A177-3AD203B41FA5}">
                      <a16:colId xmlns="" xmlns:a16="http://schemas.microsoft.com/office/drawing/2014/main" val="3416888682"/>
                    </a:ext>
                  </a:extLst>
                </a:gridCol>
                <a:gridCol w="605298">
                  <a:extLst>
                    <a:ext uri="{9D8B030D-6E8A-4147-A177-3AD203B41FA5}">
                      <a16:colId xmlns="" xmlns:a16="http://schemas.microsoft.com/office/drawing/2014/main" val="245950587"/>
                    </a:ext>
                  </a:extLst>
                </a:gridCol>
                <a:gridCol w="529989">
                  <a:extLst>
                    <a:ext uri="{9D8B030D-6E8A-4147-A177-3AD203B41FA5}">
                      <a16:colId xmlns="" xmlns:a16="http://schemas.microsoft.com/office/drawing/2014/main" val="128187289"/>
                    </a:ext>
                  </a:extLst>
                </a:gridCol>
                <a:gridCol w="529989">
                  <a:extLst>
                    <a:ext uri="{9D8B030D-6E8A-4147-A177-3AD203B41FA5}">
                      <a16:colId xmlns="" xmlns:a16="http://schemas.microsoft.com/office/drawing/2014/main" val="4269071652"/>
                    </a:ext>
                  </a:extLst>
                </a:gridCol>
                <a:gridCol w="529989">
                  <a:extLst>
                    <a:ext uri="{9D8B030D-6E8A-4147-A177-3AD203B41FA5}">
                      <a16:colId xmlns="" xmlns:a16="http://schemas.microsoft.com/office/drawing/2014/main" val="3837123159"/>
                    </a:ext>
                  </a:extLst>
                </a:gridCol>
                <a:gridCol w="529989">
                  <a:extLst>
                    <a:ext uri="{9D8B030D-6E8A-4147-A177-3AD203B41FA5}">
                      <a16:colId xmlns="" xmlns:a16="http://schemas.microsoft.com/office/drawing/2014/main" val="1691603165"/>
                    </a:ext>
                  </a:extLst>
                </a:gridCol>
                <a:gridCol w="891140">
                  <a:extLst>
                    <a:ext uri="{9D8B030D-6E8A-4147-A177-3AD203B41FA5}">
                      <a16:colId xmlns="" xmlns:a16="http://schemas.microsoft.com/office/drawing/2014/main" val="2212173005"/>
                    </a:ext>
                  </a:extLst>
                </a:gridCol>
              </a:tblGrid>
              <a:tr h="409493">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 </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2013</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2014</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2015</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2016</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2017</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nSpc>
                          <a:spcPct val="115000"/>
                        </a:lnSpc>
                        <a:spcAft>
                          <a:spcPts val="0"/>
                        </a:spcAft>
                      </a:pPr>
                      <a:r>
                        <a:rPr lang="tr-TR" sz="1400" dirty="0">
                          <a:effectLst/>
                          <a:latin typeface="Calibri" panose="020F0502020204030204" pitchFamily="34" charset="0"/>
                          <a:cs typeface="Calibri" panose="020F0502020204030204" pitchFamily="34" charset="0"/>
                        </a:rPr>
                        <a:t>TOPLAM</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 xmlns:a16="http://schemas.microsoft.com/office/drawing/2014/main" val="2898416401"/>
                  </a:ext>
                </a:extLst>
              </a:tr>
              <a:tr h="263623">
                <a:tc>
                  <a:txBody>
                    <a:bodyPr/>
                    <a:lstStyle/>
                    <a:p>
                      <a:pPr algn="ctr">
                        <a:lnSpc>
                          <a:spcPct val="115000"/>
                        </a:lnSpc>
                        <a:spcAft>
                          <a:spcPts val="0"/>
                        </a:spcAft>
                      </a:pPr>
                      <a:r>
                        <a:rPr lang="tr-TR" sz="1400">
                          <a:effectLst/>
                          <a:latin typeface="Calibri" panose="020F0502020204030204" pitchFamily="34" charset="0"/>
                          <a:cs typeface="Calibri" panose="020F0502020204030204" pitchFamily="34" charset="0"/>
                        </a:rPr>
                        <a:t>Uluslararası Makale</a:t>
                      </a:r>
                      <a:endParaRPr lang="tr-TR" sz="140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3849567589"/>
                  </a:ext>
                </a:extLst>
              </a:tr>
              <a:tr h="270858">
                <a:tc>
                  <a:txBody>
                    <a:bodyPr/>
                    <a:lstStyle/>
                    <a:p>
                      <a:pPr algn="ctr">
                        <a:lnSpc>
                          <a:spcPct val="115000"/>
                        </a:lnSpc>
                        <a:spcAft>
                          <a:spcPts val="0"/>
                        </a:spcAft>
                      </a:pPr>
                      <a:r>
                        <a:rPr lang="tr-TR" sz="1400">
                          <a:effectLst/>
                          <a:latin typeface="Calibri" panose="020F0502020204030204" pitchFamily="34" charset="0"/>
                          <a:cs typeface="Calibri" panose="020F0502020204030204" pitchFamily="34" charset="0"/>
                        </a:rPr>
                        <a:t>Ulusal Makale</a:t>
                      </a:r>
                      <a:endParaRPr lang="tr-TR" sz="140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963580166"/>
                  </a:ext>
                </a:extLst>
              </a:tr>
              <a:tr h="312209">
                <a:tc>
                  <a:txBody>
                    <a:bodyPr/>
                    <a:lstStyle/>
                    <a:p>
                      <a:pPr algn="ctr">
                        <a:lnSpc>
                          <a:spcPct val="115000"/>
                        </a:lnSpc>
                        <a:spcAft>
                          <a:spcPts val="0"/>
                        </a:spcAft>
                      </a:pPr>
                      <a:r>
                        <a:rPr lang="tr-TR" sz="1200" dirty="0" smtClean="0">
                          <a:effectLst/>
                          <a:latin typeface="Calibri" panose="020F0502020204030204" pitchFamily="34" charset="0"/>
                          <a:cs typeface="Calibri" panose="020F0502020204030204" pitchFamily="34" charset="0"/>
                        </a:rPr>
                        <a:t>Ulusal Yayınevleri Tarafından Yayımlanan Kitap</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6</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13</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1738657119"/>
                  </a:ext>
                </a:extLst>
              </a:tr>
              <a:tr h="263606">
                <a:tc>
                  <a:txBody>
                    <a:bodyPr/>
                    <a:lstStyle/>
                    <a:p>
                      <a:pPr algn="ctr">
                        <a:lnSpc>
                          <a:spcPct val="115000"/>
                        </a:lnSpc>
                        <a:spcAft>
                          <a:spcPts val="0"/>
                        </a:spcAft>
                      </a:pPr>
                      <a:r>
                        <a:rPr lang="tr-TR" sz="1400" dirty="0" smtClean="0">
                          <a:effectLst/>
                          <a:latin typeface="Calibri" panose="020F0502020204030204" pitchFamily="34" charset="0"/>
                          <a:cs typeface="Calibri" panose="020F0502020204030204" pitchFamily="34" charset="0"/>
                        </a:rPr>
                        <a:t>Ulusal Hakemli Dergiler</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3</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11</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1258032357"/>
                  </a:ext>
                </a:extLst>
              </a:tr>
              <a:tr h="345104">
                <a:tc>
                  <a:txBody>
                    <a:bodyPr/>
                    <a:lstStyle/>
                    <a:p>
                      <a:pPr algn="ctr">
                        <a:lnSpc>
                          <a:spcPct val="115000"/>
                        </a:lnSpc>
                        <a:spcAft>
                          <a:spcPts val="0"/>
                        </a:spcAft>
                      </a:pPr>
                      <a:r>
                        <a:rPr lang="tr-TR" sz="1400" dirty="0">
                          <a:effectLst/>
                          <a:latin typeface="Calibri" panose="020F0502020204030204" pitchFamily="34" charset="0"/>
                          <a:cs typeface="Calibri" panose="020F0502020204030204" pitchFamily="34" charset="0"/>
                        </a:rPr>
                        <a:t> </a:t>
                      </a:r>
                      <a:r>
                        <a:rPr lang="tr-TR" sz="1400" dirty="0" smtClean="0">
                          <a:effectLst/>
                          <a:latin typeface="Calibri" panose="020F0502020204030204" pitchFamily="34" charset="0"/>
                          <a:cs typeface="Calibri" panose="020F0502020204030204" pitchFamily="34" charset="0"/>
                        </a:rPr>
                        <a:t>Uluslararası</a:t>
                      </a:r>
                      <a:r>
                        <a:rPr lang="tr-TR" sz="1400" baseline="0" dirty="0" smtClean="0">
                          <a:effectLst/>
                          <a:latin typeface="Calibri" panose="020F0502020204030204" pitchFamily="34" charset="0"/>
                          <a:cs typeface="Calibri" panose="020F0502020204030204" pitchFamily="34" charset="0"/>
                        </a:rPr>
                        <a:t> Hakemli Dergi</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9</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3272351579"/>
                  </a:ext>
                </a:extLst>
              </a:tr>
              <a:tr h="466600">
                <a:tc>
                  <a:txBody>
                    <a:bodyPr/>
                    <a:lstStyle/>
                    <a:p>
                      <a:pPr algn="ctr">
                        <a:lnSpc>
                          <a:spcPct val="115000"/>
                        </a:lnSpc>
                        <a:spcAft>
                          <a:spcPts val="0"/>
                        </a:spcAft>
                      </a:pPr>
                      <a:r>
                        <a:rPr lang="tr-TR" sz="1400" dirty="0" smtClean="0">
                          <a:effectLst/>
                          <a:latin typeface="Calibri" panose="020F0502020204030204" pitchFamily="34" charset="0"/>
                          <a:ea typeface="Times New Roman" panose="02020603050405020304" pitchFamily="18" charset="0"/>
                          <a:cs typeface="Calibri" panose="020F0502020204030204" pitchFamily="34" charset="0"/>
                        </a:rPr>
                        <a:t>Ulusal Hakemsiz Dergiler</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3</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1</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3</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931175273"/>
                  </a:ext>
                </a:extLst>
              </a:tr>
              <a:tr h="483292">
                <a:tc>
                  <a:txBody>
                    <a:bodyPr/>
                    <a:lstStyle/>
                    <a:p>
                      <a:pPr algn="ctr">
                        <a:lnSpc>
                          <a:spcPct val="115000"/>
                        </a:lnSpc>
                        <a:spcAft>
                          <a:spcPts val="0"/>
                        </a:spcAft>
                      </a:pPr>
                      <a:r>
                        <a:rPr lang="tr-TR" sz="1400" dirty="0" smtClean="0">
                          <a:effectLst/>
                          <a:latin typeface="Calibri" panose="020F0502020204030204" pitchFamily="34" charset="0"/>
                          <a:cs typeface="Calibri" panose="020F0502020204030204" pitchFamily="34" charset="0"/>
                        </a:rPr>
                        <a:t>Uluslararası Sözlü Bildiri</a:t>
                      </a: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10</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18</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25</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28</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748055489"/>
                  </a:ext>
                </a:extLst>
              </a:tr>
              <a:tr h="422909">
                <a:tc>
                  <a:txBody>
                    <a:bodyPr/>
                    <a:lstStyle/>
                    <a:p>
                      <a:pPr algn="ctr">
                        <a:lnSpc>
                          <a:spcPct val="115000"/>
                        </a:lnSpc>
                        <a:spcAft>
                          <a:spcPts val="0"/>
                        </a:spcAft>
                      </a:pPr>
                      <a:r>
                        <a:rPr lang="tr-TR" sz="1400" dirty="0" smtClean="0">
                          <a:effectLst/>
                          <a:latin typeface="Calibri" panose="020F0502020204030204" pitchFamily="34" charset="0"/>
                          <a:ea typeface="+mn-ea"/>
                          <a:cs typeface="Calibri" panose="020F0502020204030204" pitchFamily="34" charset="0"/>
                        </a:rPr>
                        <a:t>Ulusal</a:t>
                      </a:r>
                      <a:r>
                        <a:rPr lang="tr-TR" sz="1400" baseline="0" dirty="0" smtClean="0">
                          <a:effectLst/>
                          <a:latin typeface="Calibri" panose="020F0502020204030204" pitchFamily="34" charset="0"/>
                          <a:ea typeface="+mn-ea"/>
                          <a:cs typeface="Calibri" panose="020F0502020204030204" pitchFamily="34" charset="0"/>
                        </a:rPr>
                        <a:t> Sözlü Bildiri</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11</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9</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8</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6</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2877404792"/>
                  </a:ext>
                </a:extLst>
              </a:tr>
            </a:tbl>
          </a:graphicData>
        </a:graphic>
      </p:graphicFrame>
    </p:spTree>
    <p:extLst>
      <p:ext uri="{BB962C8B-B14F-4D97-AF65-F5344CB8AC3E}">
        <p14:creationId xmlns:p14="http://schemas.microsoft.com/office/powerpoint/2010/main" val="13425256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SİİRT İLAHİYAT FAKÜLTESİ DERGİSİ</a:t>
            </a:r>
            <a:endParaRPr lang="en-US" dirty="0"/>
          </a:p>
        </p:txBody>
      </p:sp>
      <p:sp>
        <p:nvSpPr>
          <p:cNvPr id="3" name="Content Placeholder 2"/>
          <p:cNvSpPr>
            <a:spLocks noGrp="1"/>
          </p:cNvSpPr>
          <p:nvPr>
            <p:ph idx="1"/>
          </p:nvPr>
        </p:nvSpPr>
        <p:spPr/>
        <p:txBody>
          <a:bodyPr/>
          <a:lstStyle/>
          <a:p>
            <a:endParaRPr lang="en-US" dirty="0"/>
          </a:p>
        </p:txBody>
      </p:sp>
      <p:sp>
        <p:nvSpPr>
          <p:cNvPr id="4" name="Content Placeholder 3"/>
          <p:cNvSpPr>
            <a:spLocks noGrp="1"/>
          </p:cNvSpPr>
          <p:nvPr>
            <p:ph idx="10"/>
          </p:nvPr>
        </p:nvSpPr>
        <p:spPr/>
        <p:txBody>
          <a:bodyPr/>
          <a:lstStyle/>
          <a:p>
            <a:r>
              <a:rPr lang="en-US" dirty="0" err="1" smtClean="0"/>
              <a:t>Dergimiz</a:t>
            </a:r>
            <a:r>
              <a:rPr lang="en-US" dirty="0" smtClean="0"/>
              <a:t> 5. </a:t>
            </a:r>
            <a:r>
              <a:rPr lang="en-US" dirty="0" err="1" smtClean="0"/>
              <a:t>yılına</a:t>
            </a:r>
            <a:r>
              <a:rPr lang="en-US" dirty="0" smtClean="0"/>
              <a:t> </a:t>
            </a:r>
            <a:r>
              <a:rPr lang="en-US" dirty="0" err="1" smtClean="0"/>
              <a:t>girmiş</a:t>
            </a:r>
            <a:r>
              <a:rPr lang="en-US" dirty="0" smtClean="0"/>
              <a:t> </a:t>
            </a:r>
            <a:r>
              <a:rPr lang="en-US" dirty="0" err="1" smtClean="0"/>
              <a:t>şimdiye</a:t>
            </a:r>
            <a:r>
              <a:rPr lang="en-US" dirty="0" smtClean="0"/>
              <a:t> </a:t>
            </a:r>
            <a:r>
              <a:rPr lang="en-US" dirty="0" err="1" smtClean="0"/>
              <a:t>kadar</a:t>
            </a:r>
            <a:r>
              <a:rPr lang="en-US" dirty="0" smtClean="0"/>
              <a:t> 8 </a:t>
            </a:r>
            <a:r>
              <a:rPr lang="en-US" dirty="0" err="1" smtClean="0"/>
              <a:t>sayı</a:t>
            </a:r>
            <a:r>
              <a:rPr lang="en-US" dirty="0" smtClean="0"/>
              <a:t> </a:t>
            </a:r>
            <a:r>
              <a:rPr lang="en-US" dirty="0" err="1" smtClean="0"/>
              <a:t>yayınlanmıştır</a:t>
            </a:r>
            <a:r>
              <a:rPr lang="en-US" dirty="0" smtClean="0"/>
              <a:t>. </a:t>
            </a:r>
            <a:r>
              <a:rPr lang="en-US" dirty="0" err="1" smtClean="0"/>
              <a:t>Dergimiz</a:t>
            </a:r>
            <a:r>
              <a:rPr lang="en-US" dirty="0" smtClean="0"/>
              <a:t> </a:t>
            </a:r>
            <a:r>
              <a:rPr lang="en-US" dirty="0" err="1" smtClean="0"/>
              <a:t>çeşitli</a:t>
            </a:r>
            <a:r>
              <a:rPr lang="en-US" dirty="0" smtClean="0"/>
              <a:t> </a:t>
            </a:r>
            <a:r>
              <a:rPr lang="en-US" dirty="0" err="1" smtClean="0"/>
              <a:t>ulusal</a:t>
            </a:r>
            <a:r>
              <a:rPr lang="en-US" dirty="0" smtClean="0"/>
              <a:t> </a:t>
            </a:r>
            <a:r>
              <a:rPr lang="en-US" dirty="0" err="1" smtClean="0"/>
              <a:t>endexlerde</a:t>
            </a:r>
            <a:r>
              <a:rPr lang="en-US" dirty="0" smtClean="0"/>
              <a:t> </a:t>
            </a:r>
            <a:r>
              <a:rPr lang="en-US" dirty="0" err="1" smtClean="0"/>
              <a:t>taranmaktadır</a:t>
            </a:r>
            <a:r>
              <a:rPr lang="en-US" dirty="0" smtClean="0"/>
              <a:t>. </a:t>
            </a:r>
            <a:endParaRPr lang="en-US" dirty="0"/>
          </a:p>
        </p:txBody>
      </p:sp>
    </p:spTree>
    <p:extLst>
      <p:ext uri="{BB962C8B-B14F-4D97-AF65-F5344CB8AC3E}">
        <p14:creationId xmlns:p14="http://schemas.microsoft.com/office/powerpoint/2010/main" val="647934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 xmlns:a16="http://schemas.microsoft.com/office/drawing/2014/main" id="{43E48D27-1DAC-4994-AE19-5600B2EF822C}"/>
              </a:ext>
            </a:extLst>
          </p:cNvPr>
          <p:cNvSpPr>
            <a:spLocks noGrp="1"/>
          </p:cNvSpPr>
          <p:nvPr>
            <p:ph idx="1"/>
          </p:nvPr>
        </p:nvSpPr>
        <p:spPr>
          <a:xfrm>
            <a:off x="2519772" y="771550"/>
            <a:ext cx="5760640" cy="979513"/>
          </a:xfrm>
        </p:spPr>
        <p:txBody>
          <a:bodyPr/>
          <a:lstStyle/>
          <a:p>
            <a:pPr algn="ctr"/>
            <a:r>
              <a:rPr lang="tr-TR" sz="44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BÜTÇE</a:t>
            </a:r>
            <a:endParaRPr lang="tr-TR" sz="44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endParaRPr lang="tr-TR" dirty="0"/>
          </a:p>
        </p:txBody>
      </p:sp>
      <p:sp>
        <p:nvSpPr>
          <p:cNvPr id="2" name="AutoShape 2" descr="BÜTÇE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3" name="AutoShape 4" descr="BÜTÇE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6150" name="Picture 6" descr="İlgili resi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2272446"/>
            <a:ext cx="3528392" cy="1820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1414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ext uri="{D42A27DB-BD31-4B8C-83A1-F6EECF244321}">
                <p14:modId xmlns:p14="http://schemas.microsoft.com/office/powerpoint/2010/main" val="1970335321"/>
              </p:ext>
            </p:extLst>
          </p:nvPr>
        </p:nvGraphicFramePr>
        <p:xfrm>
          <a:off x="35497" y="20538"/>
          <a:ext cx="9108503" cy="5143500"/>
        </p:xfrm>
        <a:graphic>
          <a:graphicData uri="http://schemas.openxmlformats.org/drawingml/2006/table">
            <a:tbl>
              <a:tblPr firstRow="1" firstCol="1" bandRow="1">
                <a:tableStyleId>{21E4AEA4-8DFA-4A89-87EB-49C32662AFE0}</a:tableStyleId>
              </a:tblPr>
              <a:tblGrid>
                <a:gridCol w="4992891"/>
                <a:gridCol w="1424303"/>
                <a:gridCol w="1471260"/>
                <a:gridCol w="1220049"/>
              </a:tblGrid>
              <a:tr h="1008104">
                <a:tc gridSpan="4">
                  <a:txBody>
                    <a:bodyPr/>
                    <a:lstStyle/>
                    <a:p>
                      <a:pPr algn="ctr">
                        <a:lnSpc>
                          <a:spcPct val="115000"/>
                        </a:lnSpc>
                        <a:spcAft>
                          <a:spcPts val="0"/>
                        </a:spcAft>
                      </a:pPr>
                      <a:r>
                        <a:rPr lang="tr-TR" sz="2000" dirty="0">
                          <a:effectLst/>
                        </a:rPr>
                        <a:t>2017 BÜTÇE DETAYI</a:t>
                      </a:r>
                      <a:endParaRPr lang="tr-TR" sz="1100" dirty="0">
                        <a:effectLst/>
                        <a:latin typeface="Calibri"/>
                        <a:ea typeface="Calibri"/>
                        <a:cs typeface="Times New Roman"/>
                      </a:endParaRPr>
                    </a:p>
                  </a:txBody>
                  <a:tcPr marL="44450" marR="44450" marT="0" marB="0" anchor="ctr"/>
                </a:tc>
                <a:tc hMerge="1">
                  <a:txBody>
                    <a:bodyPr/>
                    <a:lstStyle/>
                    <a:p>
                      <a:endParaRPr lang="tr-TR"/>
                    </a:p>
                  </a:txBody>
                  <a:tcPr/>
                </a:tc>
                <a:tc hMerge="1">
                  <a:txBody>
                    <a:bodyPr/>
                    <a:lstStyle/>
                    <a:p>
                      <a:endParaRPr lang="tr-TR"/>
                    </a:p>
                  </a:txBody>
                  <a:tcPr/>
                </a:tc>
                <a:tc hMerge="1">
                  <a:txBody>
                    <a:bodyPr/>
                    <a:lstStyle/>
                    <a:p>
                      <a:endParaRPr lang="tr-TR"/>
                    </a:p>
                  </a:txBody>
                  <a:tcPr/>
                </a:tc>
              </a:tr>
              <a:tr h="551325">
                <a:tc>
                  <a:txBody>
                    <a:bodyPr/>
                    <a:lstStyle/>
                    <a:p>
                      <a:pPr>
                        <a:lnSpc>
                          <a:spcPct val="115000"/>
                        </a:lnSpc>
                        <a:spcAft>
                          <a:spcPts val="0"/>
                        </a:spcAft>
                      </a:pPr>
                      <a:r>
                        <a:rPr lang="tr-TR" sz="1400" dirty="0">
                          <a:effectLst/>
                        </a:rPr>
                        <a:t>Ödeme Kalemleri</a:t>
                      </a:r>
                      <a:endParaRPr lang="tr-TR" sz="11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1400">
                          <a:effectLst/>
                        </a:rPr>
                        <a:t>Ayrılan Ödenek</a:t>
                      </a:r>
                      <a:endParaRPr lang="tr-TR" sz="110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1400">
                          <a:effectLst/>
                        </a:rPr>
                        <a:t>Harcama</a:t>
                      </a:r>
                      <a:endParaRPr lang="tr-TR" sz="110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1400">
                          <a:effectLst/>
                        </a:rPr>
                        <a:t>Kalan</a:t>
                      </a:r>
                      <a:endParaRPr lang="tr-TR" sz="1100">
                        <a:effectLst/>
                        <a:latin typeface="Calibri"/>
                        <a:ea typeface="Calibri"/>
                        <a:cs typeface="Times New Roman"/>
                      </a:endParaRPr>
                    </a:p>
                  </a:txBody>
                  <a:tcPr marL="44450" marR="44450" marT="0" marB="0" anchor="ctr"/>
                </a:tc>
              </a:tr>
              <a:tr h="440149">
                <a:tc>
                  <a:txBody>
                    <a:bodyPr/>
                    <a:lstStyle/>
                    <a:p>
                      <a:pPr>
                        <a:lnSpc>
                          <a:spcPct val="115000"/>
                        </a:lnSpc>
                        <a:spcAft>
                          <a:spcPts val="0"/>
                        </a:spcAft>
                      </a:pPr>
                      <a:r>
                        <a:rPr lang="tr-TR" sz="1200" dirty="0">
                          <a:effectLst/>
                        </a:rPr>
                        <a:t>Personel Giderleri Toplamı</a:t>
                      </a:r>
                      <a:endParaRPr lang="tr-TR" sz="1100" b="0" dirty="0">
                        <a:effectLst/>
                        <a:latin typeface="Calibri"/>
                        <a:ea typeface="Calibri"/>
                        <a:cs typeface="Times New Roman"/>
                      </a:endParaRPr>
                    </a:p>
                  </a:txBody>
                  <a:tcPr marL="44450" marR="44450" marT="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effectLst/>
                        </a:rPr>
                        <a:t>3.373.804,00 TL</a:t>
                      </a:r>
                    </a:p>
                    <a:p>
                      <a:pPr algn="ctr">
                        <a:lnSpc>
                          <a:spcPct val="115000"/>
                        </a:lnSpc>
                        <a:spcAft>
                          <a:spcPts val="0"/>
                        </a:spcAft>
                      </a:pP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100" dirty="0" smtClean="0">
                          <a:effectLst/>
                        </a:rPr>
                        <a:t>3.373.754,48 TL</a:t>
                      </a: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100" dirty="0" smtClean="0">
                          <a:effectLst/>
                        </a:rPr>
                        <a:t>49,52 </a:t>
                      </a:r>
                      <a:endParaRPr lang="tr-TR" sz="1100" dirty="0">
                        <a:effectLst/>
                        <a:latin typeface="Calibri"/>
                        <a:ea typeface="Calibri"/>
                        <a:cs typeface="Times New Roman"/>
                      </a:endParaRPr>
                    </a:p>
                  </a:txBody>
                  <a:tcPr marL="44450" marR="44450" marT="0" marB="0"/>
                </a:tc>
              </a:tr>
              <a:tr h="440149">
                <a:tc>
                  <a:txBody>
                    <a:bodyPr/>
                    <a:lstStyle/>
                    <a:p>
                      <a:pPr>
                        <a:lnSpc>
                          <a:spcPct val="115000"/>
                        </a:lnSpc>
                        <a:spcAft>
                          <a:spcPts val="0"/>
                        </a:spcAft>
                      </a:pPr>
                      <a:r>
                        <a:rPr lang="tr-TR" sz="1200" dirty="0">
                          <a:effectLst/>
                        </a:rPr>
                        <a:t>Ders Ücreti Karşılığında Görevlendirilenlerin Ücretleri</a:t>
                      </a:r>
                      <a:endParaRPr lang="tr-TR" sz="1100" b="0" dirty="0">
                        <a:effectLst/>
                        <a:latin typeface="Calibri"/>
                        <a:ea typeface="Calibri"/>
                        <a:cs typeface="Times New Roman"/>
                      </a:endParaRPr>
                    </a:p>
                  </a:txBody>
                  <a:tcPr marL="44450" marR="44450" marT="0" marB="0" anchor="b"/>
                </a:tc>
                <a:tc>
                  <a:txBody>
                    <a:bodyPr/>
                    <a:lstStyle/>
                    <a:p>
                      <a:pPr algn="ctr">
                        <a:lnSpc>
                          <a:spcPct val="115000"/>
                        </a:lnSpc>
                        <a:spcAft>
                          <a:spcPts val="0"/>
                        </a:spcAft>
                      </a:pP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dirty="0">
                        <a:effectLst/>
                        <a:latin typeface="Calibri"/>
                        <a:ea typeface="Calibri"/>
                        <a:cs typeface="Times New Roman"/>
                      </a:endParaRPr>
                    </a:p>
                  </a:txBody>
                  <a:tcPr marL="44450" marR="44450" marT="0" marB="0"/>
                </a:tc>
              </a:tr>
              <a:tr h="440149">
                <a:tc>
                  <a:txBody>
                    <a:bodyPr/>
                    <a:lstStyle/>
                    <a:p>
                      <a:pPr>
                        <a:lnSpc>
                          <a:spcPct val="115000"/>
                        </a:lnSpc>
                        <a:spcAft>
                          <a:spcPts val="0"/>
                        </a:spcAft>
                      </a:pPr>
                      <a:r>
                        <a:rPr lang="tr-TR" sz="1200" dirty="0">
                          <a:effectLst/>
                        </a:rPr>
                        <a:t>Sos. </a:t>
                      </a:r>
                      <a:r>
                        <a:rPr lang="tr-TR" sz="1200" dirty="0" err="1">
                          <a:effectLst/>
                        </a:rPr>
                        <a:t>Güv</a:t>
                      </a:r>
                      <a:r>
                        <a:rPr lang="tr-TR" sz="1200" dirty="0">
                          <a:effectLst/>
                        </a:rPr>
                        <a:t>. Kur. Prim. Giderleri</a:t>
                      </a:r>
                      <a:endParaRPr lang="tr-TR" sz="1100" b="0" dirty="0">
                        <a:effectLst/>
                        <a:latin typeface="Calibri"/>
                        <a:ea typeface="Calibri"/>
                        <a:cs typeface="Times New Roman"/>
                      </a:endParaRPr>
                    </a:p>
                  </a:txBody>
                  <a:tcPr marL="44450" marR="44450" marT="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effectLst/>
                        </a:rPr>
                        <a:t>676.228,56</a:t>
                      </a:r>
                      <a:r>
                        <a:rPr lang="tr-TR" sz="1100" baseline="0" dirty="0" smtClean="0">
                          <a:effectLst/>
                        </a:rPr>
                        <a:t> TL</a:t>
                      </a:r>
                      <a:endParaRPr lang="tr-TR" sz="1100" dirty="0" smtClean="0">
                        <a:effectLst/>
                      </a:endParaRPr>
                    </a:p>
                    <a:p>
                      <a:pPr algn="ctr">
                        <a:lnSpc>
                          <a:spcPct val="115000"/>
                        </a:lnSpc>
                        <a:spcAft>
                          <a:spcPts val="0"/>
                        </a:spcAft>
                      </a:pP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100" dirty="0" smtClean="0">
                          <a:effectLst/>
                        </a:rPr>
                        <a:t>676.228,56 TL</a:t>
                      </a: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dirty="0">
                        <a:effectLst/>
                        <a:latin typeface="Calibri"/>
                        <a:ea typeface="Calibri"/>
                        <a:cs typeface="Times New Roman"/>
                      </a:endParaRPr>
                    </a:p>
                  </a:txBody>
                  <a:tcPr marL="44450" marR="44450" marT="0" marB="0"/>
                </a:tc>
              </a:tr>
              <a:tr h="440149">
                <a:tc>
                  <a:txBody>
                    <a:bodyPr/>
                    <a:lstStyle/>
                    <a:p>
                      <a:pPr>
                        <a:lnSpc>
                          <a:spcPct val="115000"/>
                        </a:lnSpc>
                        <a:spcAft>
                          <a:spcPts val="0"/>
                        </a:spcAft>
                      </a:pPr>
                      <a:r>
                        <a:rPr lang="tr-TR" sz="1200" dirty="0">
                          <a:effectLst/>
                        </a:rPr>
                        <a:t>Mal ve Hizmet Alım Giderleri</a:t>
                      </a:r>
                      <a:endParaRPr lang="tr-TR" sz="11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100" dirty="0" smtClean="0">
                          <a:effectLst/>
                        </a:rPr>
                        <a:t>13.756,00 TL</a:t>
                      </a: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b="0">
                        <a:solidFill>
                          <a:schemeClr val="tx1"/>
                        </a:solidFill>
                        <a:effectLst/>
                        <a:latin typeface="Calibri"/>
                        <a:ea typeface="Calibri"/>
                        <a:cs typeface="Times New Roman"/>
                      </a:endParaRPr>
                    </a:p>
                  </a:txBody>
                  <a:tcPr marL="44450" marR="44450" marT="0" marB="0"/>
                </a:tc>
              </a:tr>
              <a:tr h="440149">
                <a:tc>
                  <a:txBody>
                    <a:bodyPr/>
                    <a:lstStyle/>
                    <a:p>
                      <a:pPr>
                        <a:lnSpc>
                          <a:spcPct val="115000"/>
                        </a:lnSpc>
                        <a:spcAft>
                          <a:spcPts val="0"/>
                        </a:spcAft>
                      </a:pPr>
                      <a:r>
                        <a:rPr lang="tr-TR" sz="1200" dirty="0">
                          <a:effectLst/>
                        </a:rPr>
                        <a:t>Yolluk Ödemeleri</a:t>
                      </a:r>
                      <a:endParaRPr lang="tr-TR" sz="11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100" dirty="0" smtClean="0">
                          <a:effectLst/>
                        </a:rPr>
                        <a:t>32.941,23</a:t>
                      </a:r>
                      <a:r>
                        <a:rPr lang="tr-TR" sz="1100" baseline="0" dirty="0" smtClean="0">
                          <a:effectLst/>
                        </a:rPr>
                        <a:t> TL</a:t>
                      </a: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b="0" dirty="0">
                        <a:solidFill>
                          <a:schemeClr val="tx1"/>
                        </a:solidFill>
                        <a:effectLst/>
                        <a:latin typeface="Calibri"/>
                        <a:ea typeface="Calibri"/>
                        <a:cs typeface="Times New Roman"/>
                      </a:endParaRPr>
                    </a:p>
                  </a:txBody>
                  <a:tcPr marL="44450" marR="44450" marT="0" marB="0"/>
                </a:tc>
              </a:tr>
              <a:tr h="440149">
                <a:tc>
                  <a:txBody>
                    <a:bodyPr/>
                    <a:lstStyle/>
                    <a:p>
                      <a:pPr>
                        <a:lnSpc>
                          <a:spcPct val="115000"/>
                        </a:lnSpc>
                        <a:spcAft>
                          <a:spcPts val="0"/>
                        </a:spcAft>
                      </a:pPr>
                      <a:r>
                        <a:rPr lang="tr-TR" sz="1200" dirty="0">
                          <a:effectLst/>
                        </a:rPr>
                        <a:t>Hizmet Alım Gideri</a:t>
                      </a:r>
                      <a:endParaRPr lang="tr-TR" sz="11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100" dirty="0" smtClean="0">
                          <a:effectLst/>
                        </a:rPr>
                        <a:t>-</a:t>
                      </a: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b="0" dirty="0">
                        <a:solidFill>
                          <a:schemeClr val="tx1"/>
                        </a:solidFill>
                        <a:effectLst/>
                        <a:latin typeface="Calibri"/>
                        <a:ea typeface="Calibri"/>
                        <a:cs typeface="Times New Roman"/>
                      </a:endParaRPr>
                    </a:p>
                  </a:txBody>
                  <a:tcPr marL="44450" marR="44450" marT="0" marB="0"/>
                </a:tc>
              </a:tr>
              <a:tr h="440149">
                <a:tc>
                  <a:txBody>
                    <a:bodyPr/>
                    <a:lstStyle/>
                    <a:p>
                      <a:pPr>
                        <a:lnSpc>
                          <a:spcPct val="115000"/>
                        </a:lnSpc>
                        <a:spcAft>
                          <a:spcPts val="0"/>
                        </a:spcAft>
                      </a:pPr>
                      <a:r>
                        <a:rPr lang="tr-TR" sz="1200" dirty="0">
                          <a:effectLst/>
                        </a:rPr>
                        <a:t>Dayanıklı Malzeme Alımı ve Bakım Onarım Giderleri</a:t>
                      </a:r>
                      <a:endParaRPr lang="tr-TR" sz="11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100" dirty="0" smtClean="0">
                          <a:effectLst/>
                        </a:rPr>
                        <a:t>-</a:t>
                      </a:r>
                      <a:endParaRPr lang="tr-TR" sz="11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b="0" dirty="0">
                        <a:solidFill>
                          <a:schemeClr val="tx1"/>
                        </a:solidFill>
                        <a:effectLst/>
                        <a:latin typeface="Calibri"/>
                        <a:ea typeface="Calibri"/>
                        <a:cs typeface="Times New Roman"/>
                      </a:endParaRPr>
                    </a:p>
                  </a:txBody>
                  <a:tcPr marL="44450" marR="44450" marT="0" marB="0"/>
                </a:tc>
              </a:tr>
              <a:tr h="503028">
                <a:tc>
                  <a:txBody>
                    <a:bodyPr/>
                    <a:lstStyle/>
                    <a:p>
                      <a:pPr algn="ctr">
                        <a:lnSpc>
                          <a:spcPct val="115000"/>
                        </a:lnSpc>
                        <a:spcAft>
                          <a:spcPts val="0"/>
                        </a:spcAft>
                      </a:pPr>
                      <a:r>
                        <a:rPr lang="tr-TR" sz="1600" dirty="0">
                          <a:effectLst/>
                        </a:rPr>
                        <a:t>TOPLAM</a:t>
                      </a:r>
                      <a:endParaRPr lang="tr-TR" sz="11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dirty="0">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100" dirty="0">
                        <a:effectLst/>
                        <a:latin typeface="Calibri"/>
                        <a:ea typeface="Calibri"/>
                        <a:cs typeface="Times New Roman"/>
                      </a:endParaRPr>
                    </a:p>
                  </a:txBody>
                  <a:tcPr marL="44450" marR="44450" marT="0" marB="0"/>
                </a:tc>
              </a:tr>
            </a:tbl>
          </a:graphicData>
        </a:graphic>
      </p:graphicFrame>
    </p:spTree>
    <p:extLst>
      <p:ext uri="{BB962C8B-B14F-4D97-AF65-F5344CB8AC3E}">
        <p14:creationId xmlns:p14="http://schemas.microsoft.com/office/powerpoint/2010/main" val="11552817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876300" y="13716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r-TR" altLang="tr-T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4" name="Tablo 3"/>
          <p:cNvGraphicFramePr>
            <a:graphicFrameLocks noGrp="1"/>
          </p:cNvGraphicFramePr>
          <p:nvPr>
            <p:extLst>
              <p:ext uri="{D42A27DB-BD31-4B8C-83A1-F6EECF244321}">
                <p14:modId xmlns:p14="http://schemas.microsoft.com/office/powerpoint/2010/main" val="2148029533"/>
              </p:ext>
            </p:extLst>
          </p:nvPr>
        </p:nvGraphicFramePr>
        <p:xfrm>
          <a:off x="0" y="1"/>
          <a:ext cx="9143999" cy="6383027"/>
        </p:xfrm>
        <a:graphic>
          <a:graphicData uri="http://schemas.openxmlformats.org/drawingml/2006/table">
            <a:tbl>
              <a:tblPr firstRow="1" firstCol="1" bandRow="1">
                <a:tableStyleId>{21E4AEA4-8DFA-4A89-87EB-49C32662AFE0}</a:tableStyleId>
              </a:tblPr>
              <a:tblGrid>
                <a:gridCol w="237382"/>
                <a:gridCol w="296255"/>
                <a:gridCol w="376964"/>
                <a:gridCol w="365570"/>
                <a:gridCol w="5725684"/>
                <a:gridCol w="2142144"/>
              </a:tblGrid>
              <a:tr h="272890">
                <a:tc gridSpan="6">
                  <a:txBody>
                    <a:bodyPr/>
                    <a:lstStyle/>
                    <a:p>
                      <a:pPr algn="ctr">
                        <a:lnSpc>
                          <a:spcPct val="115000"/>
                        </a:lnSpc>
                        <a:spcAft>
                          <a:spcPts val="0"/>
                        </a:spcAft>
                      </a:pPr>
                      <a:r>
                        <a:rPr lang="tr-TR" sz="1200" dirty="0">
                          <a:effectLst/>
                        </a:rPr>
                        <a:t>EKONOMİK SINIFLANDIRMA BAZINDA 2017 YILINDA YAPILAN HARCAMALAR</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68990">
                <a:tc gridSpan="4">
                  <a:txBody>
                    <a:bodyPr/>
                    <a:lstStyle/>
                    <a:p>
                      <a:pPr algn="ctr">
                        <a:lnSpc>
                          <a:spcPct val="115000"/>
                        </a:lnSpc>
                        <a:spcAft>
                          <a:spcPts val="0"/>
                        </a:spcAft>
                      </a:pPr>
                      <a:r>
                        <a:rPr lang="tr-TR" sz="500">
                          <a:effectLst/>
                        </a:rPr>
                        <a:t>Ekonomik Kod</a:t>
                      </a:r>
                      <a:endParaRPr lang="tr-TR" sz="50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lnSpc>
                          <a:spcPct val="115000"/>
                        </a:lnSpc>
                        <a:spcAft>
                          <a:spcPts val="0"/>
                        </a:spcAft>
                      </a:pPr>
                      <a:r>
                        <a:rPr lang="tr-TR" sz="1800" dirty="0">
                          <a:effectLst/>
                        </a:rPr>
                        <a:t>Ekonomik Sınıflandırmanın Adı</a:t>
                      </a:r>
                      <a:endParaRPr lang="tr-TR" sz="1800" dirty="0">
                        <a:effectLst/>
                        <a:latin typeface="Calibri"/>
                        <a:ea typeface="Calibri"/>
                        <a:cs typeface="Times New Roman"/>
                      </a:endParaRPr>
                    </a:p>
                  </a:txBody>
                  <a:tcPr marL="18995" marR="18995" marT="0" marB="0" anchor="ctr"/>
                </a:tc>
                <a:tc rowSpan="2">
                  <a:txBody>
                    <a:bodyPr/>
                    <a:lstStyle/>
                    <a:p>
                      <a:pPr algn="ctr">
                        <a:lnSpc>
                          <a:spcPct val="115000"/>
                        </a:lnSpc>
                        <a:spcAft>
                          <a:spcPts val="0"/>
                        </a:spcAft>
                      </a:pPr>
                      <a:r>
                        <a:rPr lang="tr-TR" sz="1600" dirty="0">
                          <a:effectLst/>
                        </a:rPr>
                        <a:t>Harcama Tutarı</a:t>
                      </a:r>
                      <a:endParaRPr lang="tr-TR" sz="1600" dirty="0">
                        <a:effectLst/>
                        <a:latin typeface="Calibri"/>
                        <a:ea typeface="Calibri"/>
                        <a:cs typeface="Times New Roman"/>
                      </a:endParaRPr>
                    </a:p>
                  </a:txBody>
                  <a:tcPr marL="18995" marR="18995" marT="0" marB="0" anchor="ctr"/>
                </a:tc>
              </a:tr>
              <a:tr h="131136">
                <a:tc>
                  <a:txBody>
                    <a:bodyPr/>
                    <a:lstStyle/>
                    <a:p>
                      <a:pPr algn="ctr">
                        <a:lnSpc>
                          <a:spcPct val="115000"/>
                        </a:lnSpc>
                        <a:spcAft>
                          <a:spcPts val="0"/>
                        </a:spcAft>
                      </a:pPr>
                      <a:r>
                        <a:rPr lang="tr-TR" sz="500">
                          <a:effectLst/>
                        </a:rPr>
                        <a:t>I</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II</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III</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IV</a:t>
                      </a:r>
                      <a:endParaRPr lang="tr-TR" sz="500">
                        <a:effectLst/>
                        <a:latin typeface="Calibri"/>
                        <a:ea typeface="Calibri"/>
                        <a:cs typeface="Times New Roman"/>
                      </a:endParaRPr>
                    </a:p>
                  </a:txBody>
                  <a:tcPr marL="18995" marR="18995" marT="0" marB="0" anchor="b"/>
                </a:tc>
                <a:tc vMerge="1">
                  <a:txBody>
                    <a:bodyPr/>
                    <a:lstStyle/>
                    <a:p>
                      <a:endParaRPr lang="tr-TR"/>
                    </a:p>
                  </a:txBody>
                  <a:tcPr/>
                </a:tc>
                <a:tc vMerge="1">
                  <a:txBody>
                    <a:bodyPr/>
                    <a:lstStyle/>
                    <a:p>
                      <a:endParaRPr lang="tr-TR"/>
                    </a:p>
                  </a:txBody>
                  <a:tcPr/>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Temel Maaşlar</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56.546,40 TL</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Taban Aylık</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79.0963,80 TL</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Zamlar ve Tazminatlar</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2.267.442,72 TL</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Ödenekler</a:t>
                      </a:r>
                      <a:endParaRPr lang="tr-TR" sz="11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tr-TR" sz="1100" dirty="0" smtClean="0">
                          <a:effectLst/>
                        </a:rPr>
                        <a:t>2.267.442,72 TL</a:t>
                      </a:r>
                      <a:endParaRPr lang="tr-TR" sz="1100" dirty="0" smtClean="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4</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Sosyal Haklar</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262,36 TL</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5</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Ek Çalışma Karşılıkları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252.915,00 TL</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5</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Ek Ders Ücretleri</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252.915,00 TL</a:t>
                      </a:r>
                      <a:endParaRPr lang="tr-TR" sz="1100" dirty="0">
                        <a:effectLst/>
                        <a:latin typeface="Calibri"/>
                        <a:ea typeface="Calibri"/>
                        <a:cs typeface="Times New Roman"/>
                      </a:endParaRPr>
                    </a:p>
                  </a:txBody>
                  <a:tcPr marL="18995" marR="18995" marT="0" marB="0" anchor="b"/>
                </a:tc>
              </a:tr>
              <a:tr h="209817">
                <a:tc gridSpan="5">
                  <a:txBody>
                    <a:bodyPr/>
                    <a:lstStyle/>
                    <a:p>
                      <a:pPr algn="ctr">
                        <a:lnSpc>
                          <a:spcPct val="115000"/>
                        </a:lnSpc>
                        <a:spcAft>
                          <a:spcPts val="0"/>
                        </a:spcAft>
                      </a:pPr>
                      <a:r>
                        <a:rPr lang="tr-TR" sz="1100" dirty="0">
                          <a:effectLst/>
                        </a:rPr>
                        <a:t>PERSONEL GİDERLERİ TOPLAMI</a:t>
                      </a:r>
                      <a:endParaRPr lang="tr-TR" sz="11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100" b="1" dirty="0">
                        <a:effectLst/>
                        <a:latin typeface="Calibri"/>
                        <a:ea typeface="Calibri"/>
                        <a:cs typeface="Times New Roman"/>
                      </a:endParaRPr>
                    </a:p>
                  </a:txBody>
                  <a:tcPr marL="18995" marR="18995" marT="0" marB="0" anchor="ctr"/>
                </a:tc>
              </a:tr>
              <a:tr h="136444">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4</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6</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Ders Ücreti Karşılığında Görevlendirilenlerin Ücretleri</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2.900,00</a:t>
                      </a:r>
                      <a:r>
                        <a:rPr lang="tr-TR" sz="1100" baseline="0" dirty="0" smtClean="0">
                          <a:effectLst/>
                        </a:rPr>
                        <a:t> TL</a:t>
                      </a:r>
                      <a:endParaRPr lang="tr-TR" sz="1100" dirty="0">
                        <a:effectLst/>
                        <a:latin typeface="Calibri"/>
                        <a:ea typeface="Calibri"/>
                        <a:cs typeface="Times New Roman"/>
                      </a:endParaRPr>
                    </a:p>
                  </a:txBody>
                  <a:tcPr marL="18995" marR="18995" marT="0" marB="0" anchor="b"/>
                </a:tc>
              </a:tr>
              <a:tr h="209817">
                <a:tc gridSpan="5">
                  <a:txBody>
                    <a:bodyPr/>
                    <a:lstStyle/>
                    <a:p>
                      <a:pPr algn="ctr">
                        <a:lnSpc>
                          <a:spcPct val="115000"/>
                        </a:lnSpc>
                        <a:spcAft>
                          <a:spcPts val="0"/>
                        </a:spcAft>
                      </a:pPr>
                      <a:r>
                        <a:rPr lang="tr-TR" sz="1100" dirty="0">
                          <a:effectLst/>
                        </a:rPr>
                        <a:t>DERS ÜCRETİ KARŞILIĞINDA GÖREVLENDİRİLENLERİN ÜCRETLERİ</a:t>
                      </a:r>
                      <a:endParaRPr lang="tr-TR" sz="11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100" dirty="0">
                        <a:effectLst/>
                        <a:latin typeface="Calibri"/>
                        <a:ea typeface="Calibri"/>
                        <a:cs typeface="Times New Roman"/>
                      </a:endParaRPr>
                    </a:p>
                  </a:txBody>
                  <a:tcPr marL="18995" marR="18995" marT="0" marB="0" anchor="ctr"/>
                </a:tc>
              </a:tr>
              <a:tr h="136444">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6</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Sağlık Güvenlik Primi Ödemeleri</a:t>
                      </a:r>
                      <a:endParaRPr lang="tr-TR" sz="11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tr-TR" sz="1100" dirty="0" smtClean="0">
                          <a:effectLst/>
                        </a:rPr>
                        <a:t>676.228,56</a:t>
                      </a:r>
                      <a:r>
                        <a:rPr lang="tr-TR" sz="1100" baseline="0" dirty="0">
                          <a:effectLst/>
                        </a:rPr>
                        <a:t> </a:t>
                      </a:r>
                      <a:r>
                        <a:rPr lang="tr-TR" sz="1100" baseline="0" dirty="0" smtClean="0">
                          <a:effectLst/>
                        </a:rPr>
                        <a:t>TL</a:t>
                      </a:r>
                      <a:endParaRPr lang="tr-TR" sz="1100" dirty="0" smtClean="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6</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Sosyal Primi Ödemeleri</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4</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6</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Geçici Personel Sağlık Güvenlik Primi Ödemeleri</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206.059,56</a:t>
                      </a:r>
                      <a:r>
                        <a:rPr lang="tr-TR" sz="1100" baseline="0" dirty="0" smtClean="0">
                          <a:effectLst/>
                        </a:rPr>
                        <a:t> TL</a:t>
                      </a:r>
                      <a:endParaRPr lang="tr-TR" sz="1100" dirty="0">
                        <a:effectLst/>
                        <a:latin typeface="Calibri"/>
                        <a:ea typeface="Calibri"/>
                        <a:cs typeface="Times New Roman"/>
                      </a:endParaRPr>
                    </a:p>
                  </a:txBody>
                  <a:tcPr marL="18995" marR="18995" marT="0" marB="0" anchor="b"/>
                </a:tc>
              </a:tr>
              <a:tr h="209817">
                <a:tc gridSpan="5">
                  <a:txBody>
                    <a:bodyPr/>
                    <a:lstStyle/>
                    <a:p>
                      <a:pPr algn="ctr">
                        <a:lnSpc>
                          <a:spcPct val="115000"/>
                        </a:lnSpc>
                        <a:spcAft>
                          <a:spcPts val="0"/>
                        </a:spcAft>
                      </a:pPr>
                      <a:r>
                        <a:rPr lang="tr-TR" sz="1100" dirty="0" smtClean="0">
                          <a:effectLst/>
                        </a:rPr>
                        <a:t>MAL</a:t>
                      </a:r>
                      <a:r>
                        <a:rPr lang="tr-TR" sz="1100" baseline="0" dirty="0" smtClean="0">
                          <a:effectLst/>
                        </a:rPr>
                        <a:t> VE HİZMET</a:t>
                      </a:r>
                      <a:endParaRPr lang="tr-TR" sz="11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100" b="1" dirty="0">
                        <a:effectLst/>
                        <a:latin typeface="Calibri"/>
                        <a:ea typeface="Calibri"/>
                        <a:cs typeface="Times New Roman"/>
                      </a:endParaRPr>
                    </a:p>
                  </a:txBody>
                  <a:tcPr marL="18995" marR="18995" marT="0" marB="0" anchor="ctr"/>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Kırtasiye Alımları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smtClean="0">
                          <a:effectLst/>
                        </a:rPr>
                        <a:t>Tefrişat ve Bakım-Onarım Giderleri</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405,00 ₺</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90</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smtClean="0">
                          <a:effectLst/>
                        </a:rPr>
                        <a:t>Kırtasiye </a:t>
                      </a:r>
                      <a:r>
                        <a:rPr lang="tr-TR" sz="1100" dirty="0">
                          <a:effectLst/>
                        </a:rPr>
                        <a:t>ve Büro </a:t>
                      </a:r>
                      <a:r>
                        <a:rPr lang="tr-TR" sz="1100" dirty="0" err="1">
                          <a:effectLst/>
                        </a:rPr>
                        <a:t>Malz</a:t>
                      </a:r>
                      <a:r>
                        <a:rPr lang="tr-TR" sz="1100" dirty="0">
                          <a:effectLst/>
                        </a:rPr>
                        <a:t>. Alım.</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8.378,00 ₺</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Temizlik Malzemesi Alımları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1.220,00 ₺</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9</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90</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Diğer tüketim Mal ve Malzeme Alımları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1.179,00 ₺</a:t>
                      </a:r>
                      <a:endParaRPr lang="tr-TR" sz="1100" dirty="0">
                        <a:effectLst/>
                        <a:latin typeface="Calibri"/>
                        <a:ea typeface="Calibri"/>
                        <a:cs typeface="Times New Roman"/>
                      </a:endParaRPr>
                    </a:p>
                  </a:txBody>
                  <a:tcPr marL="18995" marR="18995" marT="0" marB="0" anchor="b"/>
                </a:tc>
              </a:tr>
              <a:tr h="209817">
                <a:tc gridSpan="5">
                  <a:txBody>
                    <a:bodyPr/>
                    <a:lstStyle/>
                    <a:p>
                      <a:pPr algn="ctr">
                        <a:lnSpc>
                          <a:spcPct val="115000"/>
                        </a:lnSpc>
                        <a:spcAft>
                          <a:spcPts val="0"/>
                        </a:spcAft>
                      </a:pPr>
                      <a:r>
                        <a:rPr lang="tr-TR" sz="1100" dirty="0" smtClean="0">
                          <a:effectLst/>
                        </a:rPr>
                        <a:t>YOLLUKLAR</a:t>
                      </a:r>
                      <a:endParaRPr lang="tr-TR" sz="11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100" b="1" dirty="0">
                        <a:effectLst/>
                        <a:latin typeface="Calibri"/>
                        <a:ea typeface="Calibri"/>
                        <a:cs typeface="Times New Roman"/>
                      </a:endParaRPr>
                    </a:p>
                  </a:txBody>
                  <a:tcPr marL="18995" marR="18995" marT="0" marB="0" anchor="ctr"/>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Yurtiçi Geçici Görev Yollukları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6.987,79 TL</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Yurtiçi Sürekli Görev Yollukları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5.903,44 TL</a:t>
                      </a:r>
                      <a:endParaRPr lang="tr-TR" sz="1100"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Yurtdışı Geçici Görev Yollukları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18.000,00 TL</a:t>
                      </a:r>
                      <a:endParaRPr lang="tr-TR" sz="1100" dirty="0">
                        <a:effectLst/>
                        <a:latin typeface="Calibri"/>
                        <a:ea typeface="Calibri"/>
                        <a:cs typeface="Times New Roman"/>
                      </a:endParaRPr>
                    </a:p>
                  </a:txBody>
                  <a:tcPr marL="18995" marR="18995" marT="0" marB="0" anchor="b"/>
                </a:tc>
              </a:tr>
              <a:tr h="209817">
                <a:tc gridSpan="5">
                  <a:txBody>
                    <a:bodyPr/>
                    <a:lstStyle/>
                    <a:p>
                      <a:pPr algn="ctr">
                        <a:lnSpc>
                          <a:spcPct val="115000"/>
                        </a:lnSpc>
                        <a:spcAft>
                          <a:spcPts val="0"/>
                        </a:spcAft>
                      </a:pPr>
                      <a:r>
                        <a:rPr lang="tr-TR" sz="1100" dirty="0" smtClean="0">
                          <a:effectLst/>
                        </a:rPr>
                        <a:t>İLETİŞİM</a:t>
                      </a:r>
                      <a:endParaRPr lang="tr-TR" sz="11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100" b="1"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5</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2</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Telefon ve Abonelik Kullanım Ücretleri</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100" dirty="0" smtClean="0">
                          <a:effectLst/>
                        </a:rPr>
                        <a:t>407,00  ₺</a:t>
                      </a:r>
                      <a:endParaRPr lang="tr-TR" sz="1100" dirty="0">
                        <a:effectLst/>
                        <a:latin typeface="Calibri"/>
                        <a:ea typeface="Calibri"/>
                        <a:cs typeface="Times New Roman"/>
                      </a:endParaRPr>
                    </a:p>
                  </a:txBody>
                  <a:tcPr marL="18995" marR="18995" marT="0" marB="0" anchor="b"/>
                </a:tc>
              </a:tr>
              <a:tr h="209817">
                <a:tc gridSpan="5">
                  <a:txBody>
                    <a:bodyPr/>
                    <a:lstStyle/>
                    <a:p>
                      <a:pPr algn="ctr">
                        <a:lnSpc>
                          <a:spcPct val="115000"/>
                        </a:lnSpc>
                        <a:spcAft>
                          <a:spcPts val="0"/>
                        </a:spcAft>
                      </a:pPr>
                      <a:r>
                        <a:rPr lang="tr-TR" sz="1100" dirty="0">
                          <a:effectLst/>
                        </a:rPr>
                        <a:t>HİZMET ALIM GİDERİ</a:t>
                      </a:r>
                      <a:endParaRPr lang="tr-TR" sz="11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100" dirty="0">
                        <a:effectLst/>
                        <a:latin typeface="Calibri"/>
                        <a:ea typeface="Calibri"/>
                        <a:cs typeface="Times New Roman"/>
                      </a:endParaRPr>
                    </a:p>
                  </a:txBody>
                  <a:tcPr marL="18995" marR="18995" marT="0" marB="0" anchor="ctr"/>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7</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1</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90</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Diğer Dayanıklı Mal ve Malzeme Alımları</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100" b="1" dirty="0">
                        <a:effectLst/>
                        <a:latin typeface="Calibri"/>
                        <a:ea typeface="Calibri"/>
                        <a:cs typeface="Times New Roman"/>
                      </a:endParaRPr>
                    </a:p>
                  </a:txBody>
                  <a:tcPr marL="18995" marR="18995" marT="0" marB="0" anchor="b"/>
                </a:tc>
              </a:tr>
              <a:tr h="136444">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7</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3</a:t>
                      </a:r>
                      <a:endParaRPr lang="tr-TR" sz="5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500">
                          <a:effectLst/>
                        </a:rPr>
                        <a:t>90</a:t>
                      </a:r>
                      <a:endParaRPr lang="tr-TR" sz="5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100" dirty="0">
                          <a:effectLst/>
                        </a:rPr>
                        <a:t>Diğer Bakım ve Onarım Giderleri</a:t>
                      </a:r>
                      <a:endParaRPr lang="tr-TR" sz="11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100" dirty="0">
                        <a:effectLst/>
                        <a:latin typeface="Calibri"/>
                        <a:ea typeface="Calibri"/>
                        <a:cs typeface="Times New Roman"/>
                      </a:endParaRPr>
                    </a:p>
                  </a:txBody>
                  <a:tcPr marL="18995" marR="18995" marT="0" marB="0" anchor="b"/>
                </a:tc>
              </a:tr>
              <a:tr h="209817">
                <a:tc gridSpan="5">
                  <a:txBody>
                    <a:bodyPr/>
                    <a:lstStyle/>
                    <a:p>
                      <a:pPr algn="ctr">
                        <a:lnSpc>
                          <a:spcPct val="115000"/>
                        </a:lnSpc>
                        <a:spcAft>
                          <a:spcPts val="600"/>
                        </a:spcAft>
                      </a:pPr>
                      <a:r>
                        <a:rPr lang="tr-TR" sz="1100" dirty="0">
                          <a:effectLst/>
                        </a:rPr>
                        <a:t>DAYANIKLI MAL MALZEME ALIMI VE BAKIM ONARIM GİDERLERİ</a:t>
                      </a:r>
                      <a:endParaRPr lang="tr-TR" sz="1100" dirty="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100" b="1" dirty="0">
                        <a:effectLst/>
                        <a:latin typeface="Calibri"/>
                        <a:ea typeface="Calibri"/>
                        <a:cs typeface="Times New Roman"/>
                      </a:endParaRPr>
                    </a:p>
                  </a:txBody>
                  <a:tcPr marL="18995" marR="18995" marT="0" marB="0" anchor="ctr"/>
                </a:tc>
              </a:tr>
            </a:tbl>
          </a:graphicData>
        </a:graphic>
      </p:graphicFrame>
    </p:spTree>
    <p:extLst>
      <p:ext uri="{BB962C8B-B14F-4D97-AF65-F5344CB8AC3E}">
        <p14:creationId xmlns:p14="http://schemas.microsoft.com/office/powerpoint/2010/main" val="40003079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876300" y="13716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r-TR" altLang="tr-T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2" name="Tablo 1"/>
          <p:cNvGraphicFramePr>
            <a:graphicFrameLocks noGrp="1"/>
          </p:cNvGraphicFramePr>
          <p:nvPr>
            <p:extLst>
              <p:ext uri="{D42A27DB-BD31-4B8C-83A1-F6EECF244321}">
                <p14:modId xmlns:p14="http://schemas.microsoft.com/office/powerpoint/2010/main" val="560496435"/>
              </p:ext>
            </p:extLst>
          </p:nvPr>
        </p:nvGraphicFramePr>
        <p:xfrm>
          <a:off x="1043608" y="50942"/>
          <a:ext cx="8064896" cy="5041087"/>
        </p:xfrm>
        <a:graphic>
          <a:graphicData uri="http://schemas.openxmlformats.org/drawingml/2006/table">
            <a:tbl>
              <a:tblPr firstRow="1" firstCol="1" bandRow="1">
                <a:tableStyleId>{21E4AEA4-8DFA-4A89-87EB-49C32662AFE0}</a:tableStyleId>
              </a:tblPr>
              <a:tblGrid>
                <a:gridCol w="5933865"/>
                <a:gridCol w="2131031"/>
              </a:tblGrid>
              <a:tr h="1261076">
                <a:tc gridSpan="2">
                  <a:txBody>
                    <a:bodyPr/>
                    <a:lstStyle/>
                    <a:p>
                      <a:pPr algn="ctr">
                        <a:lnSpc>
                          <a:spcPct val="115000"/>
                        </a:lnSpc>
                        <a:spcAft>
                          <a:spcPts val="0"/>
                        </a:spcAft>
                      </a:pPr>
                      <a:r>
                        <a:rPr lang="tr-TR" sz="1600" dirty="0">
                          <a:effectLst/>
                        </a:rPr>
                        <a:t>2017 YILINDAN KALAN BORÇLAR</a:t>
                      </a:r>
                      <a:endParaRPr lang="tr-TR" sz="1100" dirty="0">
                        <a:effectLst/>
                        <a:latin typeface="Calibri"/>
                        <a:ea typeface="Calibri"/>
                        <a:cs typeface="Times New Roman"/>
                      </a:endParaRPr>
                    </a:p>
                  </a:txBody>
                  <a:tcPr marL="44450" marR="44450" marT="0" marB="0" anchor="ctr"/>
                </a:tc>
                <a:tc hMerge="1">
                  <a:txBody>
                    <a:bodyPr/>
                    <a:lstStyle/>
                    <a:p>
                      <a:endParaRPr lang="tr-TR"/>
                    </a:p>
                  </a:txBody>
                  <a:tcPr/>
                </a:tc>
              </a:tr>
              <a:tr h="472285">
                <a:tc>
                  <a:txBody>
                    <a:bodyPr/>
                    <a:lstStyle/>
                    <a:p>
                      <a:pPr>
                        <a:lnSpc>
                          <a:spcPct val="115000"/>
                        </a:lnSpc>
                        <a:spcAft>
                          <a:spcPts val="0"/>
                        </a:spcAft>
                      </a:pPr>
                      <a:r>
                        <a:rPr lang="tr-TR" sz="1200">
                          <a:effectLst/>
                        </a:rPr>
                        <a:t>Ödenek Kalemleri</a:t>
                      </a:r>
                      <a:endParaRPr lang="tr-TR" sz="110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1200">
                          <a:effectLst/>
                        </a:rPr>
                        <a:t>TUTAR</a:t>
                      </a:r>
                      <a:endParaRPr lang="tr-TR" sz="1100">
                        <a:effectLst/>
                        <a:latin typeface="Calibri"/>
                        <a:ea typeface="Calibri"/>
                        <a:cs typeface="Times New Roman"/>
                      </a:endParaRPr>
                    </a:p>
                  </a:txBody>
                  <a:tcPr marL="44450" marR="44450" marT="0" marB="0" anchor="ctr"/>
                </a:tc>
              </a:tr>
              <a:tr h="409478">
                <a:tc>
                  <a:txBody>
                    <a:bodyPr/>
                    <a:lstStyle/>
                    <a:p>
                      <a:pPr>
                        <a:lnSpc>
                          <a:spcPct val="115000"/>
                        </a:lnSpc>
                        <a:spcAft>
                          <a:spcPts val="0"/>
                        </a:spcAft>
                      </a:pPr>
                      <a:r>
                        <a:rPr lang="tr-TR" sz="1200">
                          <a:effectLst/>
                        </a:rPr>
                        <a:t>Yurtiçi Geçici Görev Yollukları</a:t>
                      </a:r>
                      <a:endParaRPr lang="tr-TR" sz="11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1100" dirty="0" smtClean="0">
                          <a:effectLst/>
                        </a:rPr>
                        <a:t>5.000 TL</a:t>
                      </a:r>
                      <a:endParaRPr lang="tr-TR" sz="1100" dirty="0">
                        <a:effectLst/>
                        <a:latin typeface="Calibri"/>
                        <a:ea typeface="Calibri"/>
                        <a:cs typeface="Times New Roman"/>
                      </a:endParaRPr>
                    </a:p>
                  </a:txBody>
                  <a:tcPr marL="44450" marR="44450" marT="0" marB="0" anchor="b"/>
                </a:tc>
              </a:tr>
              <a:tr h="409478">
                <a:tc>
                  <a:txBody>
                    <a:bodyPr/>
                    <a:lstStyle/>
                    <a:p>
                      <a:pPr>
                        <a:lnSpc>
                          <a:spcPct val="115000"/>
                        </a:lnSpc>
                        <a:spcAft>
                          <a:spcPts val="0"/>
                        </a:spcAft>
                      </a:pPr>
                      <a:r>
                        <a:rPr lang="tr-TR" sz="1200">
                          <a:effectLst/>
                        </a:rPr>
                        <a:t>Yurtiçi Sürekli Görev Yollukları</a:t>
                      </a:r>
                      <a:endParaRPr lang="tr-TR" sz="11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1100" dirty="0" smtClean="0">
                          <a:effectLst/>
                        </a:rPr>
                        <a:t>5.000 TL</a:t>
                      </a:r>
                      <a:endParaRPr lang="tr-TR" sz="1100" dirty="0">
                        <a:effectLst/>
                        <a:latin typeface="Calibri"/>
                        <a:ea typeface="Calibri"/>
                        <a:cs typeface="Times New Roman"/>
                      </a:endParaRPr>
                    </a:p>
                  </a:txBody>
                  <a:tcPr marL="44450" marR="44450" marT="0" marB="0" anchor="b"/>
                </a:tc>
              </a:tr>
              <a:tr h="409478">
                <a:tc>
                  <a:txBody>
                    <a:bodyPr/>
                    <a:lstStyle/>
                    <a:p>
                      <a:pPr>
                        <a:lnSpc>
                          <a:spcPct val="115000"/>
                        </a:lnSpc>
                        <a:spcAft>
                          <a:spcPts val="0"/>
                        </a:spcAft>
                      </a:pPr>
                      <a:r>
                        <a:rPr lang="tr-TR" sz="1200">
                          <a:effectLst/>
                        </a:rPr>
                        <a:t>Yurtdışı Geçici Görev Yollukları</a:t>
                      </a:r>
                      <a:endParaRPr lang="tr-TR" sz="11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1100" dirty="0" smtClean="0">
                          <a:effectLst/>
                        </a:rPr>
                        <a:t>4.000 TL</a:t>
                      </a:r>
                      <a:endParaRPr lang="tr-TR" sz="1100" dirty="0">
                        <a:effectLst/>
                        <a:latin typeface="Calibri"/>
                        <a:ea typeface="Calibri"/>
                        <a:cs typeface="Times New Roman"/>
                      </a:endParaRPr>
                    </a:p>
                  </a:txBody>
                  <a:tcPr marL="44450" marR="44450" marT="0" marB="0" anchor="b"/>
                </a:tc>
              </a:tr>
              <a:tr h="441376">
                <a:tc>
                  <a:txBody>
                    <a:bodyPr/>
                    <a:lstStyle/>
                    <a:p>
                      <a:pPr>
                        <a:lnSpc>
                          <a:spcPct val="115000"/>
                        </a:lnSpc>
                        <a:spcAft>
                          <a:spcPts val="0"/>
                        </a:spcAft>
                      </a:pPr>
                      <a:r>
                        <a:rPr lang="tr-TR" sz="1200">
                          <a:effectLst/>
                        </a:rPr>
                        <a:t>YOLLUK KALEMİ TOPLAMI</a:t>
                      </a:r>
                      <a:endParaRPr lang="tr-TR" sz="11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1100" dirty="0" smtClean="0">
                          <a:effectLst/>
                        </a:rPr>
                        <a:t>14.000 TL</a:t>
                      </a:r>
                    </a:p>
                    <a:p>
                      <a:pPr algn="r">
                        <a:lnSpc>
                          <a:spcPct val="115000"/>
                        </a:lnSpc>
                        <a:spcAft>
                          <a:spcPts val="0"/>
                        </a:spcAft>
                      </a:pPr>
                      <a:endParaRPr lang="tr-TR" sz="1100" b="1" dirty="0">
                        <a:effectLst/>
                        <a:latin typeface="Calibri"/>
                        <a:ea typeface="Calibri"/>
                        <a:cs typeface="Times New Roman"/>
                      </a:endParaRPr>
                    </a:p>
                  </a:txBody>
                  <a:tcPr marL="44450" marR="44450" marT="0" marB="0" anchor="b"/>
                </a:tc>
              </a:tr>
              <a:tr h="818958">
                <a:tc>
                  <a:txBody>
                    <a:bodyPr/>
                    <a:lstStyle/>
                    <a:p>
                      <a:pPr>
                        <a:lnSpc>
                          <a:spcPct val="115000"/>
                        </a:lnSpc>
                        <a:spcAft>
                          <a:spcPts val="0"/>
                        </a:spcAft>
                      </a:pPr>
                      <a:r>
                        <a:rPr lang="tr-TR" sz="1200">
                          <a:effectLst/>
                        </a:rPr>
                        <a:t>Mal ve Hizmet Alım Giderleri </a:t>
                      </a:r>
                      <a:endParaRPr lang="tr-TR" sz="1100">
                        <a:effectLst/>
                      </a:endParaRPr>
                    </a:p>
                    <a:p>
                      <a:pPr>
                        <a:lnSpc>
                          <a:spcPct val="115000"/>
                        </a:lnSpc>
                        <a:spcAft>
                          <a:spcPts val="0"/>
                        </a:spcAft>
                      </a:pPr>
                      <a:r>
                        <a:rPr lang="tr-TR" sz="1200">
                          <a:effectLst/>
                        </a:rPr>
                        <a:t>(Sertifikalar, Masa Takvimleri, Zarflar, Dosyalar, Kapı Kolları, Boya)</a:t>
                      </a:r>
                      <a:endParaRPr lang="tr-TR" sz="11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1100" dirty="0" smtClean="0">
                          <a:effectLst/>
                        </a:rPr>
                        <a:t>Kalmadı</a:t>
                      </a:r>
                      <a:endParaRPr lang="tr-TR" sz="1100" b="1" dirty="0">
                        <a:effectLst/>
                        <a:latin typeface="Calibri"/>
                        <a:ea typeface="Calibri"/>
                        <a:cs typeface="Times New Roman"/>
                      </a:endParaRPr>
                    </a:p>
                  </a:txBody>
                  <a:tcPr marL="44450" marR="44450" marT="0" marB="0" anchor="b"/>
                </a:tc>
              </a:tr>
              <a:tr h="818958">
                <a:tc>
                  <a:txBody>
                    <a:bodyPr/>
                    <a:lstStyle/>
                    <a:p>
                      <a:pPr>
                        <a:lnSpc>
                          <a:spcPct val="115000"/>
                        </a:lnSpc>
                        <a:spcAft>
                          <a:spcPts val="0"/>
                        </a:spcAft>
                      </a:pPr>
                      <a:r>
                        <a:rPr lang="tr-TR" sz="1200">
                          <a:effectLst/>
                        </a:rPr>
                        <a:t>Dayanıklı Mal Malzeme Alımı ve Bakım Onarım Giderleri</a:t>
                      </a:r>
                      <a:endParaRPr lang="tr-TR" sz="1100">
                        <a:effectLst/>
                      </a:endParaRPr>
                    </a:p>
                    <a:p>
                      <a:pPr>
                        <a:lnSpc>
                          <a:spcPct val="115000"/>
                        </a:lnSpc>
                        <a:spcAft>
                          <a:spcPts val="0"/>
                        </a:spcAft>
                      </a:pPr>
                      <a:r>
                        <a:rPr lang="tr-TR" sz="1200">
                          <a:effectLst/>
                        </a:rPr>
                        <a:t>(Fizik Laboratuvarı için yapılan Mobilyalar)</a:t>
                      </a:r>
                      <a:endParaRPr lang="tr-TR" sz="11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1100" dirty="0" smtClean="0">
                          <a:effectLst/>
                        </a:rPr>
                        <a:t>Kalmadı</a:t>
                      </a:r>
                      <a:endParaRPr lang="tr-TR" sz="1100" b="1" dirty="0">
                        <a:effectLst/>
                        <a:latin typeface="Calibri"/>
                        <a:ea typeface="Calibri"/>
                        <a:cs typeface="Times New Roman"/>
                      </a:endParaRPr>
                    </a:p>
                  </a:txBody>
                  <a:tcPr marL="44450" marR="44450" marT="0" marB="0" anchor="b"/>
                </a:tc>
              </a:tr>
            </a:tbl>
          </a:graphicData>
        </a:graphic>
      </p:graphicFrame>
    </p:spTree>
    <p:extLst>
      <p:ext uri="{BB962C8B-B14F-4D97-AF65-F5344CB8AC3E}">
        <p14:creationId xmlns:p14="http://schemas.microsoft.com/office/powerpoint/2010/main" val="6019225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çerik Yer Tutucusu 3">
            <a:extLst>
              <a:ext uri="{FF2B5EF4-FFF2-40B4-BE49-F238E27FC236}">
                <a16:creationId xmlns="" xmlns:a16="http://schemas.microsoft.com/office/drawing/2014/main" id="{43E48D27-1DAC-4994-AE19-5600B2EF822C}"/>
              </a:ext>
            </a:extLst>
          </p:cNvPr>
          <p:cNvSpPr>
            <a:spLocks noGrp="1"/>
          </p:cNvSpPr>
          <p:nvPr>
            <p:ph idx="1"/>
          </p:nvPr>
        </p:nvSpPr>
        <p:spPr>
          <a:xfrm>
            <a:off x="1187624" y="550825"/>
            <a:ext cx="3960440" cy="4655952"/>
          </a:xfrm>
        </p:spPr>
        <p:txBody>
          <a:bodyPr/>
          <a:lstStyle/>
          <a:p>
            <a:pPr algn="ctr"/>
            <a:r>
              <a:rPr lang="tr-TR" sz="44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NELER </a:t>
            </a:r>
          </a:p>
          <a:p>
            <a:pPr algn="ctr"/>
            <a:r>
              <a:rPr lang="tr-TR" sz="44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YAPILACAK?</a:t>
            </a:r>
          </a:p>
          <a:p>
            <a:pPr algn="ctr">
              <a:spcBef>
                <a:spcPts val="600"/>
              </a:spcBef>
            </a:pPr>
            <a:endPar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spcBef>
                <a:spcPts val="600"/>
              </a:spcBef>
            </a:pPr>
            <a:r>
              <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PLANLANAN </a:t>
            </a:r>
          </a:p>
          <a:p>
            <a:pPr algn="ctr">
              <a:spcBef>
                <a:spcPts val="600"/>
              </a:spcBef>
            </a:pPr>
            <a:r>
              <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ETKİNLİKLER</a:t>
            </a:r>
          </a:p>
          <a:p>
            <a:pPr algn="ctr">
              <a:spcBef>
                <a:spcPts val="600"/>
              </a:spcBef>
            </a:pPr>
            <a:r>
              <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DÜZENLEMELER</a:t>
            </a:r>
            <a:endParaRPr lang="tr-TR" sz="3600" b="1" dirty="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endParaRPr lang="tr-TR" dirty="0"/>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5976" y="339502"/>
            <a:ext cx="5034439" cy="3052935"/>
          </a:xfrm>
          <a:prstGeom prst="rect">
            <a:avLst/>
          </a:prstGeom>
          <a:solidFill>
            <a:srgbClr val="FFFFFF">
              <a:shade val="85000"/>
            </a:srgbClr>
          </a:solidFill>
          <a:ln w="190500" cap="rnd">
            <a:solidFill>
              <a:srgbClr val="FFFFFF"/>
            </a:solidFill>
          </a:ln>
          <a:effectLst>
            <a:outerShdw blurRad="36195" dir="11400000" algn="tl" rotWithShape="0">
              <a:srgbClr val="000000">
                <a:alpha val="33000"/>
              </a:srgbClr>
            </a:outerShdw>
            <a:reflection stA="71000" endPos="87000" dist="50800" dir="5400000" sy="-100000" algn="bl" rotWithShape="0"/>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509096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1809662"/>
            <a:ext cx="3422857" cy="306634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Unvan 1"/>
          <p:cNvSpPr>
            <a:spLocks noGrp="1"/>
          </p:cNvSpPr>
          <p:nvPr>
            <p:ph type="title"/>
          </p:nvPr>
        </p:nvSpPr>
        <p:spPr>
          <a:xfrm>
            <a:off x="0" y="0"/>
            <a:ext cx="7579572" cy="884466"/>
          </a:xfrm>
        </p:spPr>
        <p:txBody>
          <a:bodyPr/>
          <a:lstStyle/>
          <a:p>
            <a:r>
              <a:rPr lang="tr-TR" sz="3200" dirty="0" smtClean="0"/>
              <a:t>Planlanan Etkinlik ve Düzenlemeler</a:t>
            </a:r>
            <a:endParaRPr lang="tr-TR" sz="3200" dirty="0"/>
          </a:p>
        </p:txBody>
      </p:sp>
      <p:sp>
        <p:nvSpPr>
          <p:cNvPr id="5" name="Dikdörtgen 4"/>
          <p:cNvSpPr/>
          <p:nvPr/>
        </p:nvSpPr>
        <p:spPr>
          <a:xfrm>
            <a:off x="107504" y="843558"/>
            <a:ext cx="5976664" cy="1615827"/>
          </a:xfrm>
          <a:prstGeom prst="rect">
            <a:avLst/>
          </a:prstGeom>
        </p:spPr>
        <p:txBody>
          <a:bodyPr wrap="square">
            <a:spAutoFit/>
          </a:bodyPr>
          <a:lstStyle/>
          <a:p>
            <a:pPr marL="542925" lvl="1" indent="-542925" algn="just" eaLnBrk="0" fontAlgn="base" latinLnBrk="0" hangingPunct="0">
              <a:spcBef>
                <a:spcPts val="600"/>
              </a:spcBef>
              <a:spcAft>
                <a:spcPts val="600"/>
              </a:spcAft>
              <a:buFont typeface="Wingdings" panose="05000000000000000000" pitchFamily="2" charset="2"/>
              <a:buChar char="q"/>
              <a:tabLst>
                <a:tab pos="447675" algn="l"/>
              </a:tabLst>
            </a:pPr>
            <a:r>
              <a:rPr lang="tr-TR" sz="2400" dirty="0" smtClean="0">
                <a:latin typeface="Calibri" pitchFamily="34" charset="0"/>
                <a:ea typeface="Times New Roman" pitchFamily="18" charset="0"/>
                <a:cs typeface="Times New Roman" pitchFamily="18" charset="0"/>
              </a:rPr>
              <a:t>Çarşamba Seminerleri</a:t>
            </a:r>
          </a:p>
          <a:p>
            <a:pPr marL="714375" lvl="1" indent="-171450" algn="just" eaLnBrk="0" fontAlgn="base" latinLnBrk="0" hangingPunct="0">
              <a:spcBef>
                <a:spcPts val="1200"/>
              </a:spcBef>
              <a:spcAft>
                <a:spcPts val="600"/>
              </a:spcAft>
              <a:buFont typeface="Arial" panose="020B0604020202020204" pitchFamily="34" charset="0"/>
              <a:buChar char="•"/>
              <a:tabLst>
                <a:tab pos="714375" algn="l"/>
              </a:tabLst>
            </a:pPr>
            <a:r>
              <a:rPr lang="tr-TR" sz="2000" dirty="0" smtClean="0">
                <a:latin typeface="Calibri" pitchFamily="34" charset="0"/>
                <a:ea typeface="Times New Roman" pitchFamily="18" charset="0"/>
                <a:cs typeface="Times New Roman" pitchFamily="18" charset="0"/>
              </a:rPr>
              <a:t>Her Çarşamba İlahiyat Fakültesi hocalarımız ve çeşitli üniversitelerden davetli akademisyenlerce farklı konularda seminerler düzenlenmektedir. </a:t>
            </a:r>
          </a:p>
        </p:txBody>
      </p:sp>
    </p:spTree>
    <p:extLst>
      <p:ext uri="{BB962C8B-B14F-4D97-AF65-F5344CB8AC3E}">
        <p14:creationId xmlns:p14="http://schemas.microsoft.com/office/powerpoint/2010/main" val="741996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1809662"/>
            <a:ext cx="3422857" cy="306634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Unvan 1"/>
          <p:cNvSpPr>
            <a:spLocks noGrp="1"/>
          </p:cNvSpPr>
          <p:nvPr>
            <p:ph type="title"/>
          </p:nvPr>
        </p:nvSpPr>
        <p:spPr/>
        <p:txBody>
          <a:bodyPr/>
          <a:lstStyle/>
          <a:p>
            <a:r>
              <a:rPr lang="tr-TR" sz="3200" dirty="0" smtClean="0"/>
              <a:t>Planlanan </a:t>
            </a:r>
            <a:r>
              <a:rPr lang="tr-TR" sz="3200" dirty="0"/>
              <a:t>Etkinlik ve Düzenlemeler</a:t>
            </a:r>
          </a:p>
        </p:txBody>
      </p:sp>
      <p:sp>
        <p:nvSpPr>
          <p:cNvPr id="5" name="Dikdörtgen 4"/>
          <p:cNvSpPr/>
          <p:nvPr/>
        </p:nvSpPr>
        <p:spPr>
          <a:xfrm>
            <a:off x="467544" y="699542"/>
            <a:ext cx="5760640" cy="5016758"/>
          </a:xfrm>
          <a:prstGeom prst="rect">
            <a:avLst/>
          </a:prstGeom>
        </p:spPr>
        <p:txBody>
          <a:bodyPr wrap="square">
            <a:spAutoFit/>
          </a:bodyPr>
          <a:lstStyle/>
          <a:p>
            <a:pPr lvl="1" algn="just" eaLnBrk="0" fontAlgn="base" latinLnBrk="0" hangingPunct="0">
              <a:spcBef>
                <a:spcPct val="0"/>
              </a:spcBef>
              <a:spcAft>
                <a:spcPct val="0"/>
              </a:spcAft>
              <a:tabLst>
                <a:tab pos="914400" algn="l"/>
              </a:tabLst>
            </a:pPr>
            <a:endParaRPr lang="tr-TR" sz="2000" dirty="0" smtClean="0">
              <a:latin typeface="Calibri" pitchFamily="34" charset="0"/>
              <a:ea typeface="Times New Roman" pitchFamily="18" charset="0"/>
              <a:cs typeface="Times New Roman" pitchFamily="18" charset="0"/>
            </a:endParaRPr>
          </a:p>
          <a:p>
            <a:pPr marL="914400" lvl="1" indent="-457200" algn="just" eaLnBrk="0" fontAlgn="base" latinLnBrk="0" hangingPunct="0">
              <a:spcBef>
                <a:spcPct val="0"/>
              </a:spcBef>
              <a:spcAft>
                <a:spcPct val="0"/>
              </a:spcAft>
              <a:buFont typeface="Wingdings" panose="05000000000000000000" pitchFamily="2" charset="2"/>
              <a:buChar char="q"/>
              <a:tabLst>
                <a:tab pos="914400" algn="l"/>
              </a:tabLst>
            </a:pPr>
            <a:r>
              <a:rPr lang="tr-TR" sz="2000" dirty="0" smtClean="0">
                <a:latin typeface="Calibri" pitchFamily="34" charset="0"/>
                <a:ea typeface="Times New Roman" pitchFamily="18" charset="0"/>
                <a:cs typeface="Times New Roman" pitchFamily="18" charset="0"/>
              </a:rPr>
              <a:t>Uluslararası Molla Halil Sempozyumu </a:t>
            </a:r>
            <a:endParaRPr lang="tr-TR" sz="2000" dirty="0" smtClean="0">
              <a:latin typeface="Calibri" pitchFamily="34" charset="0"/>
              <a:ea typeface="Times New Roman" pitchFamily="18" charset="0"/>
              <a:cs typeface="Times New Roman" pitchFamily="18" charset="0"/>
            </a:endParaRPr>
          </a:p>
          <a:p>
            <a:pPr lvl="1" algn="just" eaLnBrk="0" fontAlgn="base" latinLnBrk="0" hangingPunct="0">
              <a:spcBef>
                <a:spcPct val="0"/>
              </a:spcBef>
              <a:spcAft>
                <a:spcPct val="0"/>
              </a:spcAft>
              <a:tabLst>
                <a:tab pos="914400" algn="l"/>
              </a:tabLst>
            </a:pPr>
            <a:r>
              <a:rPr lang="tr-TR" sz="2000" dirty="0">
                <a:latin typeface="Calibri" pitchFamily="34" charset="0"/>
                <a:ea typeface="Times New Roman" pitchFamily="18" charset="0"/>
                <a:cs typeface="Times New Roman" pitchFamily="18" charset="0"/>
              </a:rPr>
              <a:t> </a:t>
            </a:r>
            <a:r>
              <a:rPr lang="tr-TR" sz="2000" dirty="0" smtClean="0">
                <a:latin typeface="Calibri" pitchFamily="34" charset="0"/>
                <a:ea typeface="Times New Roman" pitchFamily="18" charset="0"/>
                <a:cs typeface="Times New Roman" pitchFamily="18" charset="0"/>
              </a:rPr>
              <a:t>       </a:t>
            </a:r>
            <a:r>
              <a:rPr lang="tr-TR" sz="2000" dirty="0" smtClean="0">
                <a:latin typeface="Calibri" pitchFamily="34" charset="0"/>
                <a:ea typeface="Times New Roman" pitchFamily="18" charset="0"/>
                <a:cs typeface="Times New Roman" pitchFamily="18" charset="0"/>
              </a:rPr>
              <a:t>(</a:t>
            </a:r>
            <a:r>
              <a:rPr lang="tr-TR" sz="2000" dirty="0" smtClean="0">
                <a:latin typeface="Calibri" pitchFamily="34" charset="0"/>
                <a:ea typeface="Times New Roman" pitchFamily="18" charset="0"/>
                <a:cs typeface="Times New Roman" pitchFamily="18" charset="0"/>
              </a:rPr>
              <a:t>05-06 Mayıs 2018) </a:t>
            </a:r>
          </a:p>
          <a:p>
            <a:pPr lvl="1" algn="just" eaLnBrk="0" fontAlgn="base" latinLnBrk="0" hangingPunct="0">
              <a:spcBef>
                <a:spcPct val="0"/>
              </a:spcBef>
              <a:spcAft>
                <a:spcPct val="0"/>
              </a:spcAft>
              <a:tabLst>
                <a:tab pos="914400" algn="l"/>
              </a:tabLst>
            </a:pPr>
            <a:r>
              <a:rPr lang="tr-TR" sz="2000" dirty="0" smtClean="0">
                <a:latin typeface="Calibri" pitchFamily="34" charset="0"/>
                <a:ea typeface="Times New Roman" pitchFamily="18" charset="0"/>
                <a:cs typeface="Times New Roman" pitchFamily="18" charset="0"/>
              </a:rPr>
              <a:t>Siirt’in Osmanlı son döneminde yetişmiş ve İslami ilimlerde oldukça etkili olmuş Molla Halil’in akademik düzeyde tanınmasını hedefleyen sempozyum bir çok ülkeden akademisyenlerin katılımıyla düzenlenecektir. </a:t>
            </a:r>
            <a:endParaRPr lang="tr-TR" sz="2000" dirty="0" smtClean="0">
              <a:latin typeface="Calibri" pitchFamily="34" charset="0"/>
              <a:ea typeface="Times New Roman" pitchFamily="18" charset="0"/>
              <a:cs typeface="Times New Roman" pitchFamily="18" charset="0"/>
            </a:endParaRPr>
          </a:p>
          <a:p>
            <a:pPr lvl="1" algn="just" eaLnBrk="0" fontAlgn="base" latinLnBrk="0" hangingPunct="0">
              <a:spcBef>
                <a:spcPct val="0"/>
              </a:spcBef>
              <a:spcAft>
                <a:spcPct val="0"/>
              </a:spcAft>
              <a:tabLst>
                <a:tab pos="914400" algn="l"/>
              </a:tabLst>
            </a:pPr>
            <a:endParaRPr lang="tr-TR" sz="2000" dirty="0" smtClean="0">
              <a:latin typeface="Calibri" pitchFamily="34" charset="0"/>
              <a:ea typeface="Times New Roman" pitchFamily="18" charset="0"/>
              <a:cs typeface="Times New Roman" pitchFamily="18" charset="0"/>
            </a:endParaRPr>
          </a:p>
          <a:p>
            <a:pPr marL="800100" lvl="1" indent="-342900" algn="just" eaLnBrk="0" fontAlgn="base" latinLnBrk="0" hangingPunct="0">
              <a:spcBef>
                <a:spcPct val="0"/>
              </a:spcBef>
              <a:spcAft>
                <a:spcPct val="0"/>
              </a:spcAft>
              <a:buFont typeface="Wingdings" charset="2"/>
              <a:buChar char="q"/>
              <a:tabLst>
                <a:tab pos="914400" algn="l"/>
              </a:tabLst>
            </a:pPr>
            <a:r>
              <a:rPr lang="tr-TR" sz="2000" dirty="0" smtClean="0">
                <a:latin typeface="Calibri" pitchFamily="34" charset="0"/>
                <a:ea typeface="Times New Roman" pitchFamily="18" charset="0"/>
                <a:cs typeface="Times New Roman" pitchFamily="18" charset="0"/>
              </a:rPr>
              <a:t>Kelam Koordinasyon Toplantısı ve İslam Düşüncesinde Ateizm Eleştirisi (23-25 Eylül 2018)</a:t>
            </a:r>
          </a:p>
          <a:p>
            <a:pPr lvl="1" algn="just" eaLnBrk="0" fontAlgn="base" latinLnBrk="0" hangingPunct="0">
              <a:spcBef>
                <a:spcPct val="0"/>
              </a:spcBef>
              <a:spcAft>
                <a:spcPct val="0"/>
              </a:spcAft>
              <a:tabLst>
                <a:tab pos="914400" algn="l"/>
              </a:tabLst>
            </a:pPr>
            <a:endParaRPr lang="tr-TR" sz="2000" dirty="0" smtClean="0">
              <a:latin typeface="Calibri" pitchFamily="34" charset="0"/>
              <a:ea typeface="Times New Roman" pitchFamily="18" charset="0"/>
              <a:cs typeface="Times New Roman" pitchFamily="18" charset="0"/>
            </a:endParaRPr>
          </a:p>
          <a:p>
            <a:pPr lvl="1" algn="just" eaLnBrk="0" fontAlgn="base" latinLnBrk="0" hangingPunct="0">
              <a:spcBef>
                <a:spcPct val="0"/>
              </a:spcBef>
              <a:spcAft>
                <a:spcPct val="0"/>
              </a:spcAft>
              <a:tabLst>
                <a:tab pos="914400" algn="l"/>
              </a:tabLst>
            </a:pPr>
            <a:endParaRPr lang="tr-TR" sz="2000" dirty="0" smtClean="0">
              <a:latin typeface="Calibri" pitchFamily="34" charset="0"/>
              <a:ea typeface="Times New Roman" pitchFamily="18" charset="0"/>
              <a:cs typeface="Times New Roman" pitchFamily="18" charset="0"/>
            </a:endParaRPr>
          </a:p>
          <a:p>
            <a:pPr lvl="1" algn="just" eaLnBrk="0" fontAlgn="base" latinLnBrk="0" hangingPunct="0">
              <a:spcBef>
                <a:spcPct val="0"/>
              </a:spcBef>
              <a:spcAft>
                <a:spcPct val="0"/>
              </a:spcAft>
              <a:tabLst>
                <a:tab pos="914400" algn="l"/>
              </a:tabLst>
            </a:pPr>
            <a:endParaRPr lang="tr-TR" sz="2000" dirty="0" smtClean="0">
              <a:latin typeface="Calibri" pitchFamily="34" charset="0"/>
              <a:ea typeface="Times New Roman" pitchFamily="18" charset="0"/>
              <a:cs typeface="Times New Roman" pitchFamily="18" charset="0"/>
            </a:endParaRPr>
          </a:p>
          <a:p>
            <a:pPr lvl="1" algn="just" eaLnBrk="0" fontAlgn="base" latinLnBrk="0" hangingPunct="0">
              <a:spcBef>
                <a:spcPct val="0"/>
              </a:spcBef>
              <a:spcAft>
                <a:spcPct val="0"/>
              </a:spcAft>
              <a:tabLst>
                <a:tab pos="914400" algn="l"/>
              </a:tabLst>
            </a:pPr>
            <a:endParaRPr lang="tr-TR" sz="2000" dirty="0">
              <a:latin typeface="Calibri" pitchFamily="34" charset="0"/>
              <a:ea typeface="Times New Roman" pitchFamily="18" charset="0"/>
              <a:cs typeface="Times New Roman" pitchFamily="18" charset="0"/>
            </a:endParaRPr>
          </a:p>
        </p:txBody>
      </p:sp>
    </p:spTree>
    <p:extLst>
      <p:ext uri="{BB962C8B-B14F-4D97-AF65-F5344CB8AC3E}">
        <p14:creationId xmlns:p14="http://schemas.microsoft.com/office/powerpoint/2010/main" val="31412697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99592" y="0"/>
            <a:ext cx="8244408" cy="884466"/>
          </a:xfrm>
        </p:spPr>
        <p:txBody>
          <a:bodyPr/>
          <a:lstStyle/>
          <a:p>
            <a:r>
              <a:rPr lang="tr-TR" dirty="0" smtClean="0"/>
              <a:t>İhtiyaçlar - Talepler</a:t>
            </a:r>
            <a:endParaRPr lang="tr-TR" dirty="0"/>
          </a:p>
        </p:txBody>
      </p:sp>
      <p:sp>
        <p:nvSpPr>
          <p:cNvPr id="5" name="Dikdörtgen 4"/>
          <p:cNvSpPr/>
          <p:nvPr/>
        </p:nvSpPr>
        <p:spPr>
          <a:xfrm>
            <a:off x="971600" y="839881"/>
            <a:ext cx="5400600" cy="3462486"/>
          </a:xfrm>
          <a:prstGeom prst="rect">
            <a:avLst/>
          </a:prstGeom>
        </p:spPr>
        <p:txBody>
          <a:bodyPr wrap="square">
            <a:spAutoFit/>
          </a:bodyPr>
          <a:lstStyle/>
          <a:p>
            <a:pPr marL="447675" lvl="1" indent="-361950" algn="just" eaLnBrk="0" fontAlgn="base" latinLnBrk="0" hangingPunct="0">
              <a:spcBef>
                <a:spcPts val="600"/>
              </a:spcBef>
              <a:spcAft>
                <a:spcPts val="600"/>
              </a:spcAft>
              <a:buAutoNum type="arabicPeriod"/>
              <a:tabLst>
                <a:tab pos="447675" algn="l"/>
              </a:tabLst>
            </a:pPr>
            <a:r>
              <a:rPr lang="tr-TR" sz="1600" b="1" dirty="0" smtClean="0">
                <a:latin typeface="Calibri" pitchFamily="34" charset="0"/>
                <a:ea typeface="Times New Roman" pitchFamily="18" charset="0"/>
                <a:cs typeface="Times New Roman" pitchFamily="18" charset="0"/>
              </a:rPr>
              <a:t>Derslik Materyali</a:t>
            </a:r>
          </a:p>
          <a:p>
            <a:pPr marL="85725" lvl="1" algn="just" eaLnBrk="0" fontAlgn="base" latinLnBrk="0" hangingPunct="0">
              <a:spcBef>
                <a:spcPts val="600"/>
              </a:spcBef>
              <a:spcAft>
                <a:spcPts val="600"/>
              </a:spcAft>
              <a:tabLst>
                <a:tab pos="447675" algn="l"/>
              </a:tabLst>
            </a:pPr>
            <a:r>
              <a:rPr lang="tr-TR" sz="1600" dirty="0">
                <a:latin typeface="Calibri" pitchFamily="34" charset="0"/>
                <a:ea typeface="Times New Roman" pitchFamily="18" charset="0"/>
                <a:cs typeface="Times New Roman" pitchFamily="18" charset="0"/>
              </a:rPr>
              <a:t> </a:t>
            </a:r>
            <a:r>
              <a:rPr lang="tr-TR" sz="1600" dirty="0" smtClean="0">
                <a:latin typeface="Calibri" pitchFamily="34" charset="0"/>
                <a:ea typeface="Times New Roman" pitchFamily="18" charset="0"/>
                <a:cs typeface="Times New Roman" pitchFamily="18" charset="0"/>
              </a:rPr>
              <a:t>   Akıllı Tahta, Multimedia Odasına TV Sistemi, Bilgisayar </a:t>
            </a:r>
            <a:r>
              <a:rPr lang="tr-TR" sz="1600" dirty="0" smtClean="0">
                <a:latin typeface="Calibri" pitchFamily="34" charset="0"/>
                <a:ea typeface="Times New Roman" pitchFamily="18" charset="0"/>
                <a:cs typeface="Times New Roman" pitchFamily="18" charset="0"/>
              </a:rPr>
              <a:t>Laboratuvarı, </a:t>
            </a:r>
            <a:r>
              <a:rPr lang="tr-TR" sz="1600" dirty="0" smtClean="0">
                <a:latin typeface="Calibri" pitchFamily="34" charset="0"/>
                <a:ea typeface="Times New Roman" pitchFamily="18" charset="0"/>
                <a:cs typeface="Times New Roman" pitchFamily="18" charset="0"/>
              </a:rPr>
              <a:t>Derslik, Amfi ve Toplantı salonlarına Projeksiyon. </a:t>
            </a:r>
          </a:p>
          <a:p>
            <a:pPr marL="85725" lvl="1" algn="just" eaLnBrk="0" fontAlgn="base" latinLnBrk="0" hangingPunct="0">
              <a:spcBef>
                <a:spcPts val="600"/>
              </a:spcBef>
              <a:tabLst>
                <a:tab pos="447675" algn="l"/>
              </a:tabLst>
            </a:pPr>
            <a:r>
              <a:rPr lang="tr-TR" sz="1600" b="1" dirty="0" smtClean="0">
                <a:latin typeface="Calibri" pitchFamily="34" charset="0"/>
                <a:ea typeface="Times New Roman" pitchFamily="18" charset="0"/>
                <a:cs typeface="Times New Roman" pitchFamily="18" charset="0"/>
              </a:rPr>
              <a:t>2. Öğretim Üyesi </a:t>
            </a:r>
          </a:p>
          <a:p>
            <a:pPr marL="447675" lvl="1" indent="-361950" algn="just" eaLnBrk="0" fontAlgn="base" latinLnBrk="0" hangingPunct="0">
              <a:spcAft>
                <a:spcPts val="600"/>
              </a:spcAft>
              <a:tabLst>
                <a:tab pos="447675" algn="l"/>
              </a:tabLst>
            </a:pPr>
            <a:r>
              <a:rPr lang="tr-TR" sz="1600" dirty="0" smtClean="0">
                <a:latin typeface="Calibri" pitchFamily="34" charset="0"/>
                <a:ea typeface="Times New Roman" pitchFamily="18" charset="0"/>
                <a:cs typeface="Times New Roman" pitchFamily="18" charset="0"/>
              </a:rPr>
              <a:t>	(İslam Tarihi, Felsefe ve Din Bilimleri)</a:t>
            </a:r>
          </a:p>
          <a:p>
            <a:pPr marL="447675" lvl="1" indent="-361950" algn="just" eaLnBrk="0" fontAlgn="base" latinLnBrk="0" hangingPunct="0">
              <a:spcAft>
                <a:spcPts val="600"/>
              </a:spcAft>
              <a:tabLst>
                <a:tab pos="447675" algn="l"/>
              </a:tabLst>
            </a:pPr>
            <a:r>
              <a:rPr lang="tr-TR" sz="1600" dirty="0" smtClean="0">
                <a:latin typeface="Calibri" pitchFamily="34" charset="0"/>
                <a:ea typeface="Times New Roman" pitchFamily="18" charset="0"/>
                <a:cs typeface="Times New Roman" pitchFamily="18" charset="0"/>
              </a:rPr>
              <a:t>Araştırma Görevlileri: Felsefe ve Din Bilimleri, İslam Tarihi ve Sanatları, Tasavvuf</a:t>
            </a:r>
          </a:p>
          <a:p>
            <a:pPr marL="85725" lvl="1" algn="just" eaLnBrk="0" fontAlgn="base" latinLnBrk="0" hangingPunct="0">
              <a:spcBef>
                <a:spcPts val="600"/>
              </a:spcBef>
              <a:spcAft>
                <a:spcPts val="600"/>
              </a:spcAft>
              <a:tabLst>
                <a:tab pos="447675" algn="l"/>
              </a:tabLst>
            </a:pPr>
            <a:r>
              <a:rPr lang="tr-TR" sz="1600" b="1" dirty="0" smtClean="0">
                <a:latin typeface="Calibri" pitchFamily="34" charset="0"/>
                <a:ea typeface="Times New Roman" pitchFamily="18" charset="0"/>
                <a:cs typeface="Times New Roman" pitchFamily="18" charset="0"/>
              </a:rPr>
              <a:t>3. İdari ve Yardımcı Hizmet Personel</a:t>
            </a:r>
          </a:p>
          <a:p>
            <a:pPr marL="85725" lvl="1" algn="just" eaLnBrk="0" fontAlgn="base" latinLnBrk="0" hangingPunct="0">
              <a:spcBef>
                <a:spcPts val="600"/>
              </a:spcBef>
              <a:spcAft>
                <a:spcPts val="600"/>
              </a:spcAft>
              <a:tabLst>
                <a:tab pos="447675" algn="l"/>
              </a:tabLst>
            </a:pPr>
            <a:r>
              <a:rPr lang="tr-TR" sz="1600" dirty="0" smtClean="0">
                <a:latin typeface="Calibri" pitchFamily="34" charset="0"/>
                <a:ea typeface="Times New Roman" pitchFamily="18" charset="0"/>
                <a:cs typeface="Times New Roman" pitchFamily="18" charset="0"/>
              </a:rPr>
              <a:t>Dekan Sekreteri, Yardımcı hizmet personeli</a:t>
            </a:r>
          </a:p>
          <a:p>
            <a:pPr marL="85725" lvl="1" algn="just" eaLnBrk="0" fontAlgn="base" latinLnBrk="0" hangingPunct="0">
              <a:spcBef>
                <a:spcPts val="600"/>
              </a:spcBef>
              <a:spcAft>
                <a:spcPts val="600"/>
              </a:spcAft>
              <a:tabLst>
                <a:tab pos="447675" algn="l"/>
              </a:tabLst>
            </a:pPr>
            <a:r>
              <a:rPr lang="tr-TR" sz="1600" dirty="0" smtClean="0">
                <a:latin typeface="Calibri" pitchFamily="34" charset="0"/>
                <a:ea typeface="Times New Roman" pitchFamily="18" charset="0"/>
                <a:cs typeface="Times New Roman" pitchFamily="18" charset="0"/>
              </a:rPr>
              <a:t>4. Araç ve Gereçler: Bilgisayar, Yazıcı vb. </a:t>
            </a:r>
            <a:endParaRPr lang="tr-TR" sz="1600" dirty="0">
              <a:latin typeface="Calibri" pitchFamily="34" charset="0"/>
              <a:ea typeface="Times New Roman" pitchFamily="18" charset="0"/>
              <a:cs typeface="Times New Roman" pitchFamily="18" charset="0"/>
            </a:endParaRPr>
          </a:p>
        </p:txBody>
      </p:sp>
      <p:pic>
        <p:nvPicPr>
          <p:cNvPr id="3" name="Resi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1131590"/>
            <a:ext cx="2987824" cy="3402290"/>
          </a:xfrm>
          <a:prstGeom prst="rect">
            <a:avLst/>
          </a:prstGeom>
        </p:spPr>
      </p:pic>
    </p:spTree>
    <p:extLst>
      <p:ext uri="{BB962C8B-B14F-4D97-AF65-F5344CB8AC3E}">
        <p14:creationId xmlns:p14="http://schemas.microsoft.com/office/powerpoint/2010/main" val="20651778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ikdörtgen 6"/>
          <p:cNvSpPr/>
          <p:nvPr/>
        </p:nvSpPr>
        <p:spPr>
          <a:xfrm>
            <a:off x="3563888" y="2378044"/>
            <a:ext cx="5256584" cy="707886"/>
          </a:xfrm>
          <a:prstGeom prst="rect">
            <a:avLst/>
          </a:prstGeom>
        </p:spPr>
        <p:txBody>
          <a:bodyPr wrap="square">
            <a:spAutoFit/>
          </a:bodyPr>
          <a:lstStyle/>
          <a:p>
            <a:pPr lvl="1" indent="-457200" algn="just" eaLnBrk="0" fontAlgn="base" latinLnBrk="0" hangingPunct="0">
              <a:spcBef>
                <a:spcPct val="0"/>
              </a:spcBef>
              <a:spcAft>
                <a:spcPct val="0"/>
              </a:spcAft>
              <a:tabLst>
                <a:tab pos="914400" algn="l"/>
              </a:tabLst>
            </a:pPr>
            <a:r>
              <a:rPr lang="tr-TR" sz="4000" dirty="0" smtClean="0">
                <a:solidFill>
                  <a:srgbClr val="FF0000"/>
                </a:solidFill>
                <a:latin typeface="Miriam Fixed" panose="020B0509050101010101" pitchFamily="49" charset="-79"/>
                <a:cs typeface="Miriam Fixed" panose="020B0509050101010101" pitchFamily="49" charset="-79"/>
              </a:rPr>
              <a:t>Teşekkür Ederiz</a:t>
            </a:r>
            <a:endParaRPr lang="tr-TR" sz="4000" dirty="0" smtClean="0">
              <a:solidFill>
                <a:srgbClr val="FF0000"/>
              </a:solidFill>
              <a:latin typeface="Miriam Fixed" panose="020B0509050101010101" pitchFamily="49" charset="-79"/>
              <a:ea typeface="Times New Roman" pitchFamily="18" charset="0"/>
              <a:cs typeface="Miriam Fixed" panose="020B0509050101010101" pitchFamily="49" charset="-79"/>
            </a:endParaRPr>
          </a:p>
        </p:txBody>
      </p:sp>
    </p:spTree>
    <p:extLst>
      <p:ext uri="{BB962C8B-B14F-4D97-AF65-F5344CB8AC3E}">
        <p14:creationId xmlns:p14="http://schemas.microsoft.com/office/powerpoint/2010/main" val="39800234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Gündönümü">
  <a:themeElements>
    <a:clrScheme name="Gündönümü">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Gündönümü">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Gündönümü">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2461</TotalTime>
  <Words>1146</Words>
  <Application>Microsoft Office PowerPoint</Application>
  <PresentationFormat>Ekran Gösterisi (16:9)</PresentationFormat>
  <Paragraphs>543</Paragraphs>
  <Slides>26</Slides>
  <Notes>2</Notes>
  <HiddenSlides>0</HiddenSlides>
  <MMClips>0</MMClips>
  <ScaleCrop>false</ScaleCrop>
  <HeadingPairs>
    <vt:vector size="4" baseType="variant">
      <vt:variant>
        <vt:lpstr>Tema</vt:lpstr>
      </vt:variant>
      <vt:variant>
        <vt:i4>2</vt:i4>
      </vt:variant>
      <vt:variant>
        <vt:lpstr>Slayt Başlıkları</vt:lpstr>
      </vt:variant>
      <vt:variant>
        <vt:i4>26</vt:i4>
      </vt:variant>
    </vt:vector>
  </HeadingPairs>
  <TitlesOfParts>
    <vt:vector size="28" baseType="lpstr">
      <vt:lpstr>Custom Design</vt:lpstr>
      <vt:lpstr>Gündönümü</vt:lpstr>
      <vt:lpstr>PowerPoint Sunusu</vt:lpstr>
      <vt:lpstr>VİZYONUMUZ</vt:lpstr>
      <vt:lpstr>MİSYONUMUZ</vt:lpstr>
      <vt:lpstr>PowerPoint Sunusu</vt:lpstr>
      <vt:lpstr>Öğrenci Sayımız</vt:lpstr>
      <vt:lpstr>Öğrenci Sayımız</vt:lpstr>
      <vt:lpstr>Öğrenci Sayımızın Yıllara Göre Değişimi</vt:lpstr>
      <vt:lpstr>PowerPoint Sunusu</vt:lpstr>
      <vt:lpstr>Derslikler ve Kapasite</vt:lpstr>
      <vt:lpstr>PowerPoint Sunusu</vt:lpstr>
      <vt:lpstr>2016-2017  Akademik Personel Sayısı</vt:lpstr>
      <vt:lpstr>Akademik Personel Sayısı  (Yıllara Göre Değişim) </vt:lpstr>
      <vt:lpstr>İDARİ PERSONEL</vt:lpstr>
      <vt:lpstr>PowerPoint Sunusu</vt:lpstr>
      <vt:lpstr>PowerPoint Sunusu</vt:lpstr>
      <vt:lpstr>2013-2017 YILLARINDA SİİRT ÜNİVERSİTESİ  İLAHİYAT FAKÜLTESİ’NDE GERÇEKLEŞTİRİLEN  YAYINLAR VE BİLİMSEL FAALİYETLER</vt:lpstr>
      <vt:lpstr>SİİRT İLAHİYAT FAKÜLTESİ DERGİSİ</vt:lpstr>
      <vt:lpstr>PowerPoint Sunusu</vt:lpstr>
      <vt:lpstr>PowerPoint Sunusu</vt:lpstr>
      <vt:lpstr>PowerPoint Sunusu</vt:lpstr>
      <vt:lpstr>PowerPoint Sunusu</vt:lpstr>
      <vt:lpstr>PowerPoint Sunusu</vt:lpstr>
      <vt:lpstr>Planlanan Etkinlik ve Düzenlemeler</vt:lpstr>
      <vt:lpstr>Planlanan Etkinlik ve Düzenlemeler</vt:lpstr>
      <vt:lpstr>İhtiyaçlar - Talepler</vt:lpstr>
      <vt:lpstr>PowerPoint Sunusu</vt:lpstr>
    </vt:vector>
  </TitlesOfParts>
  <Company>Microsoft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Registered User</dc:creator>
  <cp:lastModifiedBy>Murat AYDEMİR</cp:lastModifiedBy>
  <cp:revision>185</cp:revision>
  <dcterms:created xsi:type="dcterms:W3CDTF">2014-04-01T16:27:38Z</dcterms:created>
  <dcterms:modified xsi:type="dcterms:W3CDTF">2018-02-21T12:46:14Z</dcterms:modified>
</cp:coreProperties>
</file>