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380" r:id="rId3"/>
    <p:sldId id="390" r:id="rId4"/>
    <p:sldId id="425" r:id="rId5"/>
    <p:sldId id="381" r:id="rId6"/>
    <p:sldId id="397" r:id="rId7"/>
    <p:sldId id="398" r:id="rId8"/>
    <p:sldId id="410" r:id="rId9"/>
    <p:sldId id="412" r:id="rId10"/>
    <p:sldId id="411" r:id="rId11"/>
    <p:sldId id="413" r:id="rId12"/>
    <p:sldId id="418" r:id="rId13"/>
    <p:sldId id="420" r:id="rId14"/>
    <p:sldId id="421" r:id="rId15"/>
    <p:sldId id="422" r:id="rId16"/>
    <p:sldId id="423" r:id="rId17"/>
    <p:sldId id="424" r:id="rId18"/>
    <p:sldId id="452" r:id="rId19"/>
    <p:sldId id="393" r:id="rId20"/>
    <p:sldId id="416" r:id="rId21"/>
    <p:sldId id="384" r:id="rId22"/>
    <p:sldId id="395" r:id="rId23"/>
    <p:sldId id="443" r:id="rId24"/>
    <p:sldId id="401" r:id="rId25"/>
    <p:sldId id="427" r:id="rId26"/>
    <p:sldId id="447" r:id="rId27"/>
    <p:sldId id="396" r:id="rId28"/>
    <p:sldId id="407" r:id="rId29"/>
    <p:sldId id="430" r:id="rId30"/>
    <p:sldId id="468" r:id="rId31"/>
    <p:sldId id="433" r:id="rId32"/>
    <p:sldId id="445" r:id="rId33"/>
    <p:sldId id="385" r:id="rId34"/>
    <p:sldId id="454" r:id="rId35"/>
    <p:sldId id="451" r:id="rId36"/>
    <p:sldId id="448" r:id="rId37"/>
    <p:sldId id="449" r:id="rId38"/>
    <p:sldId id="455" r:id="rId39"/>
    <p:sldId id="459" r:id="rId40"/>
    <p:sldId id="460" r:id="rId41"/>
    <p:sldId id="462" r:id="rId42"/>
    <p:sldId id="461" r:id="rId43"/>
    <p:sldId id="456" r:id="rId44"/>
    <p:sldId id="450" r:id="rId45"/>
    <p:sldId id="457" r:id="rId46"/>
    <p:sldId id="464" r:id="rId47"/>
    <p:sldId id="465" r:id="rId48"/>
    <p:sldId id="467" r:id="rId49"/>
    <p:sldId id="453" r:id="rId50"/>
    <p:sldId id="466" r:id="rId51"/>
    <p:sldId id="392" r:id="rId52"/>
    <p:sldId id="399" r:id="rId53"/>
    <p:sldId id="400" r:id="rId54"/>
    <p:sldId id="417" r:id="rId55"/>
    <p:sldId id="440" r:id="rId56"/>
    <p:sldId id="439" r:id="rId57"/>
    <p:sldId id="469" r:id="rId58"/>
    <p:sldId id="394" r:id="rId59"/>
  </p:sldIdLst>
  <p:sldSz cx="12192000" cy="6858000"/>
  <p:notesSz cx="6797675" cy="9872663"/>
  <p:defaultTextStyle>
    <a:defPPr>
      <a:defRPr lang="tr-TR"/>
    </a:defPPr>
    <a:lvl1pPr marL="0" lvl="0"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1pPr>
    <a:lvl2pPr marL="457200" lvl="1"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2pPr>
    <a:lvl3pPr marL="914400" lvl="2"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3pPr>
    <a:lvl4pPr marL="1371600" lvl="3"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4pPr>
    <a:lvl5pPr marL="1828800" lvl="4"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5pPr>
    <a:lvl6pPr marL="2286000" lvl="5"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6pPr>
    <a:lvl7pPr marL="2743200" lvl="6"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7pPr>
    <a:lvl8pPr marL="3200400" lvl="7"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8pPr>
    <a:lvl9pPr marL="3657600" lvl="8"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9pPr>
  </p:defaultTextStyle>
  <p:extLst>
    <p:ext uri="{521415D9-36F7-43E2-AB2F-B90AF26B5E84}">
      <p14:sectionLst xmlns:p14="http://schemas.microsoft.com/office/powerpoint/2010/main">
        <p14:section name="Varsayılan Bölüm" id="{6FABAEC2-7DBF-40F2-9D1B-CA4FDAD77292}">
          <p14:sldIdLst>
            <p14:sldId id="256"/>
            <p14:sldId id="380"/>
            <p14:sldId id="390"/>
            <p14:sldId id="425"/>
            <p14:sldId id="381"/>
            <p14:sldId id="397"/>
            <p14:sldId id="398"/>
            <p14:sldId id="410"/>
            <p14:sldId id="412"/>
            <p14:sldId id="411"/>
            <p14:sldId id="413"/>
            <p14:sldId id="418"/>
            <p14:sldId id="420"/>
            <p14:sldId id="421"/>
            <p14:sldId id="422"/>
            <p14:sldId id="423"/>
            <p14:sldId id="424"/>
            <p14:sldId id="452"/>
            <p14:sldId id="393"/>
            <p14:sldId id="416"/>
            <p14:sldId id="384"/>
            <p14:sldId id="395"/>
            <p14:sldId id="443"/>
            <p14:sldId id="401"/>
            <p14:sldId id="427"/>
            <p14:sldId id="447"/>
            <p14:sldId id="396"/>
            <p14:sldId id="407"/>
            <p14:sldId id="430"/>
            <p14:sldId id="468"/>
            <p14:sldId id="433"/>
            <p14:sldId id="445"/>
            <p14:sldId id="385"/>
          </p14:sldIdLst>
        </p14:section>
        <p14:section name="Başlıksız Bölüm" id="{7A600DAC-FD06-43FD-BB06-5AF4ED89ADC1}">
          <p14:sldIdLst>
            <p14:sldId id="454"/>
            <p14:sldId id="451"/>
            <p14:sldId id="448"/>
            <p14:sldId id="449"/>
            <p14:sldId id="455"/>
            <p14:sldId id="459"/>
            <p14:sldId id="460"/>
            <p14:sldId id="462"/>
            <p14:sldId id="461"/>
            <p14:sldId id="456"/>
            <p14:sldId id="450"/>
            <p14:sldId id="457"/>
            <p14:sldId id="464"/>
            <p14:sldId id="465"/>
            <p14:sldId id="467"/>
            <p14:sldId id="453"/>
            <p14:sldId id="466"/>
            <p14:sldId id="392"/>
            <p14:sldId id="399"/>
            <p14:sldId id="400"/>
            <p14:sldId id="417"/>
            <p14:sldId id="440"/>
            <p14:sldId id="439"/>
            <p14:sldId id="469"/>
            <p14:sldId id="394"/>
          </p14:sldIdLst>
        </p14:section>
      </p14:sectionLst>
    </p:ext>
    <p:ext uri="{EFAFB233-063F-42B5-8137-9DF3F51BA10A}">
      <p15:sldGuideLst xmlns:p15="http://schemas.microsoft.com/office/powerpoint/2012/main">
        <p15:guide id="1" orient="horz" pos="2127">
          <p15:clr>
            <a:srgbClr val="A4A3A4"/>
          </p15:clr>
        </p15:guide>
        <p15:guide id="2" pos="387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7292A2E-F333-43FB-9621-5CBBE7FDCDCB}" styleName="浅色样式 2 - 强调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9631B5-78F2-41C9-869B-9F39066F8104}" styleName="中度样式 3 - 强调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9DCAF9ED-07DC-4A11-8D7F-57B35C25682E}" styleName="中度样式 1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74"/>
    <p:restoredTop sz="94660"/>
  </p:normalViewPr>
  <p:slideViewPr>
    <p:cSldViewPr snapToGrid="0" showGuides="1">
      <p:cViewPr varScale="1">
        <p:scale>
          <a:sx n="110" d="100"/>
          <a:sy n="110" d="100"/>
        </p:scale>
        <p:origin x="144" y="258"/>
      </p:cViewPr>
      <p:guideLst>
        <p:guide orient="horz" pos="2127"/>
        <p:guide pos="3875"/>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hasCustomPrompt="1"/>
          </p:nvPr>
        </p:nvSpPr>
        <p:spPr>
          <a:xfrm>
            <a:off x="1524000" y="1122363"/>
            <a:ext cx="9144000" cy="2387600"/>
          </a:xfrm>
        </p:spPr>
        <p:txBody>
          <a:bodyPr anchor="b"/>
          <a:lstStyle>
            <a:lvl1pPr algn="ctr">
              <a:defRPr sz="6000"/>
            </a:lvl1pPr>
          </a:lstStyle>
          <a:p>
            <a:pPr fontAlgn="auto"/>
            <a:r>
              <a:rPr lang="tr-TR" strike="noStrike" noProof="1"/>
              <a:t>Asıl başlık stili için tıklatın</a:t>
            </a:r>
          </a:p>
        </p:txBody>
      </p:sp>
      <p:sp>
        <p:nvSpPr>
          <p:cNvPr id="3" name="Alt Başlık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tr-TR" strike="noStrike" noProof="1"/>
              <a:t>Asıl alt başlık stilini düzenlemek için tıklatın</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hasCustomPrompt="1"/>
          </p:nvPr>
        </p:nvSpPr>
        <p:spPr/>
        <p:txBody>
          <a:bodyPr/>
          <a:lstStyle/>
          <a:p>
            <a:pPr fontAlgn="auto"/>
            <a:r>
              <a:rPr lang="tr-TR" strike="noStrike" noProof="1"/>
              <a:t>Asıl başlık stili için tıklatın</a:t>
            </a:r>
          </a:p>
        </p:txBody>
      </p:sp>
      <p:sp>
        <p:nvSpPr>
          <p:cNvPr id="3" name="İçerik Yer Tutucusu 2"/>
          <p:cNvSpPr>
            <a:spLocks noGrp="1"/>
          </p:cNvSpPr>
          <p:nvPr>
            <p:ph idx="1" hasCustomPrompt="1"/>
          </p:nvPr>
        </p:nvSpPr>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831850" y="1709738"/>
            <a:ext cx="10515600" cy="2852737"/>
          </a:xfrm>
        </p:spPr>
        <p:txBody>
          <a:bodyPr anchor="b"/>
          <a:lstStyle>
            <a:lvl1pPr>
              <a:defRPr sz="6000"/>
            </a:lvl1pPr>
          </a:lstStyle>
          <a:p>
            <a:pPr fontAlgn="auto"/>
            <a:r>
              <a:rPr lang="tr-TR" strike="noStrike" noProof="1"/>
              <a:t>Asıl başlık stili için tıklatın</a:t>
            </a:r>
          </a:p>
        </p:txBody>
      </p:sp>
      <p:sp>
        <p:nvSpPr>
          <p:cNvPr id="3" name="Metin Yer Tutucusu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tr-TR" strike="noStrike" noProof="1"/>
              <a:t>Asıl metin stillerini düzenlemek için tıklatın</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hasCustomPrompt="1"/>
          </p:nvPr>
        </p:nvSpPr>
        <p:spPr/>
        <p:txBody>
          <a:bodyPr/>
          <a:lstStyle/>
          <a:p>
            <a:pPr fontAlgn="auto"/>
            <a:r>
              <a:rPr lang="tr-TR" strike="noStrike" noProof="1"/>
              <a:t>Asıl başlık stili için tıklatın</a:t>
            </a:r>
          </a:p>
        </p:txBody>
      </p:sp>
      <p:sp>
        <p:nvSpPr>
          <p:cNvPr id="3" name="İçerik Yer Tutucusu 2"/>
          <p:cNvSpPr>
            <a:spLocks noGrp="1"/>
          </p:cNvSpPr>
          <p:nvPr>
            <p:ph sz="half" idx="1" hasCustomPrompt="1"/>
          </p:nvPr>
        </p:nvSpPr>
        <p:spPr>
          <a:xfrm>
            <a:off x="838200" y="1825625"/>
            <a:ext cx="5181600" cy="4351338"/>
          </a:xfrm>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İçerik Yer Tutucusu 3"/>
          <p:cNvSpPr>
            <a:spLocks noGrp="1"/>
          </p:cNvSpPr>
          <p:nvPr>
            <p:ph sz="half" idx="2" hasCustomPrompt="1"/>
          </p:nvPr>
        </p:nvSpPr>
        <p:spPr>
          <a:xfrm>
            <a:off x="6172200" y="1825625"/>
            <a:ext cx="5181600" cy="4351338"/>
          </a:xfrm>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5" name="Date Placeholder 4"/>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6" name="Footer Placeholder 5"/>
          <p:cNvSpPr>
            <a:spLocks noGrp="1"/>
          </p:cNvSpPr>
          <p:nvPr>
            <p:ph type="ftr" sz="quarter" idx="11"/>
          </p:nvPr>
        </p:nvSpPr>
        <p:spPr/>
        <p:txBody>
          <a:bodyPr/>
          <a:lstStyle/>
          <a:p>
            <a:pPr fontAlgn="auto"/>
            <a:endParaRPr lang="tr-TR" strike="noStrike" noProof="1"/>
          </a:p>
        </p:txBody>
      </p:sp>
      <p:sp>
        <p:nvSpPr>
          <p:cNvPr id="7" name="Slide Number Placeholder 6"/>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839788" y="365125"/>
            <a:ext cx="10515600" cy="1325563"/>
          </a:xfrm>
        </p:spPr>
        <p:txBody>
          <a:bodyPr/>
          <a:lstStyle/>
          <a:p>
            <a:pPr fontAlgn="auto"/>
            <a:r>
              <a:rPr lang="tr-TR" strike="noStrike" noProof="1"/>
              <a:t>Asıl başlık stili için tıklatın</a:t>
            </a:r>
          </a:p>
        </p:txBody>
      </p:sp>
      <p:sp>
        <p:nvSpPr>
          <p:cNvPr id="3" name="Metin Yer Tutucusu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tr-TR" strike="noStrike" noProof="1"/>
              <a:t>Asıl metin stillerini düzenlemek için tıklatın</a:t>
            </a:r>
          </a:p>
        </p:txBody>
      </p:sp>
      <p:sp>
        <p:nvSpPr>
          <p:cNvPr id="4" name="İçerik Yer Tutucusu 3"/>
          <p:cNvSpPr>
            <a:spLocks noGrp="1"/>
          </p:cNvSpPr>
          <p:nvPr>
            <p:ph sz="half" idx="2" hasCustomPrompt="1"/>
          </p:nvPr>
        </p:nvSpPr>
        <p:spPr>
          <a:xfrm>
            <a:off x="839788" y="2505075"/>
            <a:ext cx="5157787" cy="3684588"/>
          </a:xfrm>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5" name="Metin Yer Tutucusu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tr-TR" strike="noStrike" noProof="1"/>
              <a:t>Asıl metin stillerini düzenlemek için tıklatın</a:t>
            </a:r>
          </a:p>
        </p:txBody>
      </p:sp>
      <p:sp>
        <p:nvSpPr>
          <p:cNvPr id="6" name="İçerik Yer Tutucusu 5"/>
          <p:cNvSpPr>
            <a:spLocks noGrp="1"/>
          </p:cNvSpPr>
          <p:nvPr>
            <p:ph sz="quarter" idx="4" hasCustomPrompt="1"/>
          </p:nvPr>
        </p:nvSpPr>
        <p:spPr>
          <a:xfrm>
            <a:off x="6172200" y="2505075"/>
            <a:ext cx="5183188" cy="3684588"/>
          </a:xfrm>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7" name="Date Placeholder 6"/>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8" name="Footer Placeholder 7"/>
          <p:cNvSpPr>
            <a:spLocks noGrp="1"/>
          </p:cNvSpPr>
          <p:nvPr>
            <p:ph type="ftr" sz="quarter" idx="11"/>
          </p:nvPr>
        </p:nvSpPr>
        <p:spPr/>
        <p:txBody>
          <a:bodyPr/>
          <a:lstStyle/>
          <a:p>
            <a:pPr fontAlgn="auto"/>
            <a:endParaRPr lang="tr-TR" strike="noStrike" noProof="1"/>
          </a:p>
        </p:txBody>
      </p:sp>
      <p:sp>
        <p:nvSpPr>
          <p:cNvPr id="9" name="Slide Number Placeholder 8"/>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hasCustomPrompt="1"/>
          </p:nvPr>
        </p:nvSpPr>
        <p:spPr/>
        <p:txBody>
          <a:bodyPr/>
          <a:lstStyle/>
          <a:p>
            <a:pPr fontAlgn="auto"/>
            <a:r>
              <a:rPr lang="tr-TR" strike="noStrike" noProof="1"/>
              <a:t>Asıl başlık stili için tıklatın</a:t>
            </a:r>
          </a:p>
        </p:txBody>
      </p:sp>
      <p:sp>
        <p:nvSpPr>
          <p:cNvPr id="3" name="Date Placeholder 2"/>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4" name="Footer Placeholder 3"/>
          <p:cNvSpPr>
            <a:spLocks noGrp="1"/>
          </p:cNvSpPr>
          <p:nvPr>
            <p:ph type="ftr" sz="quarter" idx="11"/>
          </p:nvPr>
        </p:nvSpPr>
        <p:spPr/>
        <p:txBody>
          <a:bodyPr/>
          <a:lstStyle/>
          <a:p>
            <a:pPr fontAlgn="auto"/>
            <a:endParaRPr lang="tr-TR" strike="noStrike" noProof="1"/>
          </a:p>
        </p:txBody>
      </p:sp>
      <p:sp>
        <p:nvSpPr>
          <p:cNvPr id="5" name="Slide Number Placeholder 4"/>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3" name="Footer Placeholder 2"/>
          <p:cNvSpPr>
            <a:spLocks noGrp="1"/>
          </p:cNvSpPr>
          <p:nvPr>
            <p:ph type="ftr" sz="quarter" idx="11"/>
          </p:nvPr>
        </p:nvSpPr>
        <p:spPr/>
        <p:txBody>
          <a:bodyPr/>
          <a:lstStyle/>
          <a:p>
            <a:pPr fontAlgn="auto"/>
            <a:endParaRPr lang="tr-TR" strike="noStrike" noProof="1"/>
          </a:p>
        </p:txBody>
      </p:sp>
      <p:sp>
        <p:nvSpPr>
          <p:cNvPr id="4" name="Slide Number Placeholder 3"/>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839788" y="457200"/>
            <a:ext cx="3932237" cy="1600200"/>
          </a:xfrm>
        </p:spPr>
        <p:txBody>
          <a:bodyPr anchor="b"/>
          <a:lstStyle>
            <a:lvl1pPr>
              <a:defRPr sz="3200"/>
            </a:lvl1pPr>
          </a:lstStyle>
          <a:p>
            <a:pPr fontAlgn="auto"/>
            <a:r>
              <a:rPr lang="tr-TR" strike="noStrike" noProof="1"/>
              <a:t>Asıl başlık stili için tıklatın</a:t>
            </a:r>
          </a:p>
        </p:txBody>
      </p:sp>
      <p:sp>
        <p:nvSpPr>
          <p:cNvPr id="3" name="İçerik Yer Tutucusu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Metin Yer Tutucusu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tr-TR" strike="noStrike" noProof="1"/>
              <a:t>Asıl metin stillerini düzenlemek için tıklatın</a:t>
            </a:r>
          </a:p>
        </p:txBody>
      </p:sp>
      <p:sp>
        <p:nvSpPr>
          <p:cNvPr id="5" name="Date Placeholder 4"/>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6" name="Footer Placeholder 5"/>
          <p:cNvSpPr>
            <a:spLocks noGrp="1"/>
          </p:cNvSpPr>
          <p:nvPr>
            <p:ph type="ftr" sz="quarter" idx="11"/>
          </p:nvPr>
        </p:nvSpPr>
        <p:spPr/>
        <p:txBody>
          <a:bodyPr/>
          <a:lstStyle/>
          <a:p>
            <a:pPr fontAlgn="auto"/>
            <a:endParaRPr lang="tr-TR" strike="noStrike" noProof="1"/>
          </a:p>
        </p:txBody>
      </p:sp>
      <p:sp>
        <p:nvSpPr>
          <p:cNvPr id="7" name="Slide Number Placeholder 6"/>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839788" y="457200"/>
            <a:ext cx="3932237" cy="1600200"/>
          </a:xfrm>
        </p:spPr>
        <p:txBody>
          <a:bodyPr anchor="b"/>
          <a:lstStyle>
            <a:lvl1pPr>
              <a:defRPr sz="3200"/>
            </a:lvl1pPr>
          </a:lstStyle>
          <a:p>
            <a:pPr fontAlgn="auto"/>
            <a:r>
              <a:rPr lang="tr-TR" strike="noStrike" noProof="1"/>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tr-TR" strike="noStrike" noProof="1"/>
          </a:p>
        </p:txBody>
      </p:sp>
      <p:sp>
        <p:nvSpPr>
          <p:cNvPr id="4" name="Metin Yer Tutucusu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tr-TR" strike="noStrike" noProof="1"/>
              <a:t>Asıl metin stillerini düzenlemek için tıklatın</a:t>
            </a:r>
          </a:p>
        </p:txBody>
      </p:sp>
      <p:sp>
        <p:nvSpPr>
          <p:cNvPr id="5" name="Date Placeholder 4"/>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6" name="Footer Placeholder 5"/>
          <p:cNvSpPr>
            <a:spLocks noGrp="1"/>
          </p:cNvSpPr>
          <p:nvPr>
            <p:ph type="ftr" sz="quarter" idx="11"/>
          </p:nvPr>
        </p:nvSpPr>
        <p:spPr/>
        <p:txBody>
          <a:bodyPr/>
          <a:lstStyle/>
          <a:p>
            <a:pPr fontAlgn="auto"/>
            <a:endParaRPr lang="tr-TR" strike="noStrike" noProof="1"/>
          </a:p>
        </p:txBody>
      </p:sp>
      <p:sp>
        <p:nvSpPr>
          <p:cNvPr id="7" name="Slide Number Placeholder 6"/>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hasCustomPrompt="1"/>
          </p:nvPr>
        </p:nvSpPr>
        <p:spPr/>
        <p:txBody>
          <a:bodyPr/>
          <a:lstStyle/>
          <a:p>
            <a:pPr fontAlgn="auto"/>
            <a:r>
              <a:rPr lang="tr-TR" strike="noStrike" noProof="1"/>
              <a:t>Asıl başlık stili için tıklatın</a:t>
            </a:r>
          </a:p>
        </p:txBody>
      </p:sp>
      <p:sp>
        <p:nvSpPr>
          <p:cNvPr id="3" name="Dikey Metin Yer Tutucusu 2"/>
          <p:cNvSpPr>
            <a:spLocks noGrp="1"/>
          </p:cNvSpPr>
          <p:nvPr>
            <p:ph type="body" orient="vert" idx="1" hasCustomPrompt="1"/>
          </p:nvPr>
        </p:nvSpPr>
        <p:spPr/>
        <p:txBody>
          <a:bodyPr vert="eaVert"/>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hasCustomPrompt="1"/>
          </p:nvPr>
        </p:nvSpPr>
        <p:spPr>
          <a:xfrm>
            <a:off x="8724900" y="365125"/>
            <a:ext cx="2628900" cy="5811838"/>
          </a:xfrm>
        </p:spPr>
        <p:txBody>
          <a:bodyPr vert="eaVert"/>
          <a:lstStyle/>
          <a:p>
            <a:pPr fontAlgn="auto"/>
            <a:r>
              <a:rPr lang="tr-TR" strike="noStrike" noProof="1"/>
              <a:t>Asıl başlık stili için tıklatın</a:t>
            </a:r>
          </a:p>
        </p:txBody>
      </p:sp>
      <p:sp>
        <p:nvSpPr>
          <p:cNvPr id="3" name="Dikey Metin Yer Tutucusu 2"/>
          <p:cNvSpPr>
            <a:spLocks noGrp="1"/>
          </p:cNvSpPr>
          <p:nvPr>
            <p:ph type="body" orient="vert" idx="1" hasCustomPrompt="1"/>
          </p:nvPr>
        </p:nvSpPr>
        <p:spPr>
          <a:xfrm>
            <a:off x="838200" y="365125"/>
            <a:ext cx="7734300" cy="5811838"/>
          </a:xfrm>
        </p:spPr>
        <p:txBody>
          <a:bodyPr vert="eaVert"/>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a:xfrm>
            <a:off x="838200" y="365125"/>
            <a:ext cx="10515600" cy="1325563"/>
          </a:xfrm>
          <a:prstGeom prst="rect">
            <a:avLst/>
          </a:prstGeom>
          <a:noFill/>
          <a:ln w="9525">
            <a:noFill/>
          </a:ln>
        </p:spPr>
        <p:txBody>
          <a:bodyPr vert="horz" lIns="91440" tIns="45720" rIns="91440" bIns="45720" anchor="ctr" anchorCtr="0"/>
          <a:lstStyle/>
          <a:p>
            <a:pPr lvl="0"/>
            <a:r>
              <a:rPr lang="tr-TR" altLang="en-US"/>
              <a:t>Asıl başlık stili için tıklatın</a:t>
            </a:r>
          </a:p>
        </p:txBody>
      </p:sp>
      <p:sp>
        <p:nvSpPr>
          <p:cNvPr id="1027" name="Metin Yer Tutucusu 2"/>
          <p:cNvSpPr>
            <a:spLocks noGrp="1"/>
          </p:cNvSpPr>
          <p:nvPr>
            <p:ph type="body"/>
          </p:nvPr>
        </p:nvSpPr>
        <p:spPr>
          <a:xfrm>
            <a:off x="838200" y="1825625"/>
            <a:ext cx="10515600" cy="4351338"/>
          </a:xfrm>
          <a:prstGeom prst="rect">
            <a:avLst/>
          </a:prstGeom>
          <a:noFill/>
          <a:ln w="9525">
            <a:noFill/>
          </a:ln>
        </p:spPr>
        <p:txBody>
          <a:bodyPr vert="horz" lIns="91440" tIns="45720" rIns="91440" bIns="45720" anchor="t" anchorCtr="0"/>
          <a:lstStyle/>
          <a:p>
            <a:pPr lvl="0"/>
            <a:r>
              <a:rPr lang="tr-TR" altLang="en-US"/>
              <a:t>Asıl metin stillerini düzenlemek için tıklatın</a:t>
            </a:r>
          </a:p>
          <a:p>
            <a:pPr lvl="1"/>
            <a:r>
              <a:rPr lang="tr-TR" altLang="en-US"/>
              <a:t>İkinci düzey</a:t>
            </a:r>
          </a:p>
          <a:p>
            <a:pPr lvl="2"/>
            <a:r>
              <a:rPr lang="tr-TR" altLang="en-US"/>
              <a:t>Üçüncü düzey</a:t>
            </a:r>
          </a:p>
          <a:p>
            <a:pPr lvl="3"/>
            <a:r>
              <a:rPr lang="tr-TR" altLang="en-US"/>
              <a:t>Dördüncü düzey</a:t>
            </a:r>
          </a:p>
          <a:p>
            <a:pPr lvl="4"/>
            <a:r>
              <a:rPr lang="tr-TR" altLang="en-US"/>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fld id="{9C6F7165-3F3F-4AEF-90AD-61FBA5020117}" type="datetimeFigureOut">
              <a:rPr lang="tr-TR" strike="noStrike" noProof="1" smtClean="0">
                <a:latin typeface="+mn-lt"/>
                <a:ea typeface="+mn-ea"/>
                <a:cs typeface="+mn-cs"/>
              </a:rPr>
              <a:t>22.12.2022</a:t>
            </a:fld>
            <a:endParaRPr lang="tr-TR" strike="noStrike" noProof="1"/>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endParaRPr lang="tr-TR" strike="noStrike" noProof="1"/>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hyperlink" Target="http://felsefedin.siirt.edu.tr/" TargetMode="Externa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jp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its.siirt.edu.tr/" TargetMode="External"/><Relationship Id="rId1" Type="http://schemas.openxmlformats.org/officeDocument/2006/relationships/slideLayout" Target="../slideLayouts/slideLayout2.xml"/><Relationship Id="rId6" Type="http://schemas.openxmlformats.org/officeDocument/2006/relationships/image" Target="../media/image21.jp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hyperlink" Target="http://tib.siirt.edu.tr/detay/hadis-anabilim-dali/885746.html" TargetMode="External"/><Relationship Id="rId3" Type="http://schemas.openxmlformats.org/officeDocument/2006/relationships/hyperlink" Target="http://tib.siirt.edu.tr/detay/arap-dili-ve-belagati-anabilim-dali/846246.html" TargetMode="External"/><Relationship Id="rId7" Type="http://schemas.openxmlformats.org/officeDocument/2006/relationships/hyperlink" Target="http://tib.siirt.edu.tr/detay/tefsir-anabilim-dali/252476.html" TargetMode="External"/><Relationship Id="rId2" Type="http://schemas.openxmlformats.org/officeDocument/2006/relationships/hyperlink" Target="http://tib.siirt.edu.tr/" TargetMode="External"/><Relationship Id="rId1" Type="http://schemas.openxmlformats.org/officeDocument/2006/relationships/slideLayout" Target="../slideLayouts/slideLayout2.xml"/><Relationship Id="rId6" Type="http://schemas.openxmlformats.org/officeDocument/2006/relationships/hyperlink" Target="http://tib.siirt.edu.tr/detay/tasavvuf-anabilim-dali/437142.html" TargetMode="External"/><Relationship Id="rId5" Type="http://schemas.openxmlformats.org/officeDocument/2006/relationships/hyperlink" Target="http://tib.siirt.edu.tr/detay/kelam-ve-islam-mezhepleri-tarihi-anabilim-dali/543791.html" TargetMode="External"/><Relationship Id="rId4" Type="http://schemas.openxmlformats.org/officeDocument/2006/relationships/hyperlink" Target="http://tib.siirt.edu.tr/detay/islam-hukuku-anabilim-dali/124939.html"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png"/><Relationship Id="rId2" Type="http://schemas.openxmlformats.org/officeDocument/2006/relationships/hyperlink" Target="http://tib.siirt.edu.tr/detay/arap-dili-ve-belagati-anabilim-dali/846246.html" TargetMode="External"/><Relationship Id="rId1" Type="http://schemas.openxmlformats.org/officeDocument/2006/relationships/slideLayout" Target="../slideLayouts/slideLayout2.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1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hyperlink" Target="http://tib.siirt.edu.tr/detay/islam-hukuku-anabilim-dali/124939.html" TargetMode="Externa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jpg"/><Relationship Id="rId2" Type="http://schemas.openxmlformats.org/officeDocument/2006/relationships/hyperlink" Target="http://tib.siirt.edu.tr/detay/kelam-ve-islam-mezhepleri-tarihi-anabilim-dali/543791.html" TargetMode="External"/><Relationship Id="rId1" Type="http://schemas.openxmlformats.org/officeDocument/2006/relationships/slideLayout" Target="../slideLayouts/slideLayout2.xml"/><Relationship Id="rId6" Type="http://schemas.openxmlformats.org/officeDocument/2006/relationships/image" Target="../media/image42.jpg"/><Relationship Id="rId5" Type="http://schemas.openxmlformats.org/officeDocument/2006/relationships/image" Target="../media/image41.png"/><Relationship Id="rId4"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tib.siirt.edu.tr/detay/tasavvuf-anabilim-dali/437142.html" TargetMode="External"/><Relationship Id="rId1" Type="http://schemas.openxmlformats.org/officeDocument/2006/relationships/slideLayout" Target="../slideLayouts/slideLayout2.xml"/><Relationship Id="rId4" Type="http://schemas.openxmlformats.org/officeDocument/2006/relationships/image" Target="../media/image45.jpg"/></Relationships>
</file>

<file path=ppt/slides/_rels/slide1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hyperlink" Target="http://tib.siirt.edu.tr/detay/tefsir-anabilim-dali/252476.html" TargetMode="Externa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17.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hyperlink" Target="http://tib.siirt.edu.tr/detay/hadis-anabilim-dali/885746.html" TargetMode="External"/><Relationship Id="rId1" Type="http://schemas.openxmlformats.org/officeDocument/2006/relationships/slideLayout" Target="../slideLayouts/slideLayout4.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4.xml"/><Relationship Id="rId4" Type="http://schemas.openxmlformats.org/officeDocument/2006/relationships/image" Target="../media/image60.png"/></Relationships>
</file>

<file path=ppt/slides/_rels/slide1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cid:ii_lbf17ba92" TargetMode="External"/><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cid:ii_lbf17bcd9" TargetMode="External"/><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cid:ii_lbf17bai3" TargetMode="External"/><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cid:ii_lbf17bb35" TargetMode="External"/><Relationship Id="rId2" Type="http://schemas.openxmlformats.org/officeDocument/2006/relationships/image" Target="../media/image67.jpeg"/><Relationship Id="rId1" Type="http://schemas.openxmlformats.org/officeDocument/2006/relationships/slideLayout" Target="../slideLayouts/slideLayout2.xml"/><Relationship Id="rId5" Type="http://schemas.openxmlformats.org/officeDocument/2006/relationships/image" Target="cid:ii_lbf17bbu7" TargetMode="External"/><Relationship Id="rId4" Type="http://schemas.openxmlformats.org/officeDocument/2006/relationships/image" Target="../media/image68.jpeg"/></Relationships>
</file>

<file path=ppt/slides/_rels/slide38.xml.rels><?xml version="1.0" encoding="UTF-8" standalone="yes"?>
<Relationships xmlns="http://schemas.openxmlformats.org/package/2006/relationships"><Relationship Id="rId3" Type="http://schemas.openxmlformats.org/officeDocument/2006/relationships/image" Target="cid:ii_lbf17bbe6" TargetMode="External"/><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cid:ii_lbf17bcv11" TargetMode="External"/><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cid:ii_lbf17bdb13" TargetMode="External"/><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cid:ii_lbf17bcl10" TargetMode="External"/><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cid:ii_lbf17be816" TargetMode="External"/><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cid:ii_lbf17bat4" TargetMode="External"/><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cid:ii_lbf17b9y1" TargetMode="External"/><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cid:ii_lbf17bc68" TargetMode="External"/><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cid:ii_lbf17bdz15" TargetMode="External"/><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cid:ii_lbf17bdm14" TargetMode="External"/><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image" Target="../media/image83.png"/><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2050" name="Rectangle 1"/>
          <p:cNvSpPr/>
          <p:nvPr/>
        </p:nvSpPr>
        <p:spPr>
          <a:xfrm>
            <a:off x="0" y="4843463"/>
            <a:ext cx="12192000" cy="1016000"/>
          </a:xfrm>
          <a:prstGeom prst="rect">
            <a:avLst/>
          </a:prstGeom>
          <a:noFill/>
          <a:ln w="9525">
            <a:noFill/>
          </a:ln>
        </p:spPr>
        <p:txBody>
          <a:bodyPr wrap="square" anchor="t" anchorCtr="0">
            <a:spAutoFit/>
          </a:bodyPr>
          <a:lstStyle/>
          <a:p>
            <a:pPr algn="ctr"/>
            <a:r>
              <a:rPr lang="tr-TR" altLang="en-US" sz="6000" dirty="0">
                <a:latin typeface="Calibri" panose="020F0502020204030204" charset="0"/>
              </a:rPr>
              <a:t>İLAHİYAT FAKÜLTESİ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İçerik Yer Tutucusu 3"/>
          <p:cNvSpPr>
            <a:spLocks noGrp="1"/>
          </p:cNvSpPr>
          <p:nvPr>
            <p:ph idx="4294967295"/>
          </p:nvPr>
        </p:nvSpPr>
        <p:spPr>
          <a:xfrm>
            <a:off x="1590675" y="1314450"/>
            <a:ext cx="10379075" cy="4295775"/>
          </a:xfrm>
          <a:ln/>
        </p:spPr>
        <p:txBody>
          <a:bodyPr lIns="91440" tIns="45720" rIns="91440" bIns="45720" anchor="t" anchorCtr="0"/>
          <a:lstStyle/>
          <a:p>
            <a:pPr marL="403225" lvl="1" indent="0" algn="just" defTabSz="914400" eaLnBrk="0" fontAlgn="base" hangingPunct="0">
              <a:lnSpc>
                <a:spcPct val="150000"/>
              </a:lnSpc>
              <a:spcBef>
                <a:spcPts val="600"/>
              </a:spcBef>
              <a:spcAft>
                <a:spcPts val="600"/>
              </a:spcAft>
              <a:buNone/>
              <a:tabLst>
                <a:tab pos="914400" algn="l"/>
              </a:tabLst>
            </a:pPr>
            <a:r>
              <a:rPr lang="tr-TR" altLang="en-US" sz="2000" dirty="0">
                <a:latin typeface="Andalus" pitchFamily="18" charset="-78"/>
              </a:rPr>
              <a:t>İslami ilimler sahasında ilmî-akademik hedefler ve toplumsal ihtiyaçlar doğrultusunda araştırmalar yapan, bu araştırmalar ve yetiştirdiği ilahiyatçılar aracılığıyla dinî, ahlaki ve toplumsal problemlere çözümler üreten, gelenek ile günümüz dünyası arasında köprü vazifesi gören, bu bağlamda klasik dönemde üretilen bilgiler ile modern dönemde yaşanan teolojik tartışmaları orijinal dilleriyle takip edip değerlendiren, tarihte ilim ve irfan alanında önemli âlimler yetiştiren ve geleneksel medrese eğitimini günümüze kadar sürdüren Siirt ilimizin bu birikiminden istifade ederek İslâmî ilimlerin gelişimi ve devamı konusundaki misyonunun devam etmesini sağlayan, böylelikle geleneği günümüze, yerel olanı evrensele taşıyabilen etkili ve saygın bir kurum olmaktır.</a:t>
            </a:r>
          </a:p>
        </p:txBody>
      </p:sp>
      <p:sp>
        <p:nvSpPr>
          <p:cNvPr id="3074" name="Unvan 1"/>
          <p:cNvSpPr>
            <a:spLocks noGrp="1"/>
          </p:cNvSpPr>
          <p:nvPr>
            <p:ph type="title" hasCustomPrompt="1"/>
          </p:nvPr>
        </p:nvSpPr>
        <p:spPr>
          <a:xfrm>
            <a:off x="1590675" y="450850"/>
            <a:ext cx="8978900" cy="863600"/>
          </a:xfrm>
          <a:ln/>
        </p:spPr>
        <p:txBody>
          <a:bodyPr vert="horz" lIns="91440" tIns="45720" rIns="91440" bIns="45720" anchor="ctr" anchorCtr="0"/>
          <a:lstStyle/>
          <a:p>
            <a:r>
              <a:rPr lang="tr-TR" altLang="en-US" b="1" dirty="0">
                <a:solidFill>
                  <a:srgbClr val="262626"/>
                </a:solidFill>
              </a:rPr>
              <a:t>VİZYONUMUZ</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Unvan 1"/>
          <p:cNvSpPr>
            <a:spLocks noGrp="1"/>
          </p:cNvSpPr>
          <p:nvPr>
            <p:ph type="title" hasCustomPrompt="1"/>
          </p:nvPr>
        </p:nvSpPr>
        <p:spPr>
          <a:xfrm>
            <a:off x="1665288" y="423863"/>
            <a:ext cx="9144000" cy="884237"/>
          </a:xfrm>
          <a:ln/>
        </p:spPr>
        <p:txBody>
          <a:bodyPr vert="horz" lIns="91440" tIns="45720" rIns="91440" bIns="45720" anchor="ctr" anchorCtr="0"/>
          <a:lstStyle/>
          <a:p>
            <a:r>
              <a:rPr lang="tr-TR" altLang="en-US" b="1" dirty="0">
                <a:solidFill>
                  <a:srgbClr val="262626"/>
                </a:solidFill>
              </a:rPr>
              <a:t>MİSYONUMUZ</a:t>
            </a:r>
          </a:p>
        </p:txBody>
      </p:sp>
      <p:sp>
        <p:nvSpPr>
          <p:cNvPr id="4098" name="İçerik Yer Tutucusu 3"/>
          <p:cNvSpPr>
            <a:spLocks noGrp="1"/>
          </p:cNvSpPr>
          <p:nvPr>
            <p:ph idx="4294967295"/>
          </p:nvPr>
        </p:nvSpPr>
        <p:spPr>
          <a:xfrm>
            <a:off x="1663700" y="1449388"/>
            <a:ext cx="9591675" cy="3627437"/>
          </a:xfrm>
          <a:ln/>
        </p:spPr>
        <p:txBody>
          <a:bodyPr lIns="91440" tIns="45720" rIns="91440" bIns="45720" anchor="t" anchorCtr="0"/>
          <a:lstStyle/>
          <a:p>
            <a:pPr algn="just" defTabSz="914400" fontAlgn="base">
              <a:lnSpc>
                <a:spcPct val="130000"/>
              </a:lnSpc>
              <a:spcAft>
                <a:spcPts val="540"/>
              </a:spcAft>
              <a:tabLst>
                <a:tab pos="914400" algn="l"/>
              </a:tabLst>
            </a:pPr>
            <a:r>
              <a:rPr lang="tr-TR" altLang="en-US" sz="2000" dirty="0">
                <a:latin typeface="Andalus" pitchFamily="18" charset="-78"/>
              </a:rPr>
              <a:t>Din bilimleri alanında araştırmalar yapmak ve bilimsel etkinlikler düzenleyerek ilim dünyasına katkıda bulunmak, toplumun alanımızla ilgili ihtiyaç ve taleplerini karşılamaktır. Ayrıca İslami ilimler alanında araştırma yapabilmek için gereksinim duyacağı dil ve yöntem gibi araçlara haiz, klasik kaynaklara ulaşabilen, bunları günümüz şartları ve akademik yöntemler ışığında değerlendirip yorumlayabilen, bireysel ve toplumsal sorunlara çözüm üretebilen, sistematik ve tutarlı düşünebilen, ahlâkî değerleri ve dinî mirası özümseyen ve birikimini insanlığa yararlı olma amacında kullanan ilahiyatçılar yetiştirmektir.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1676400" y="207182"/>
            <a:ext cx="10515600" cy="1325562"/>
          </a:xfrm>
        </p:spPr>
        <p:txBody>
          <a:bodyPr>
            <a:scene3d>
              <a:camera prst="orthographicFront"/>
              <a:lightRig rig="soft" dir="t">
                <a:rot lat="0" lon="0" rev="15600000"/>
              </a:lightRig>
            </a:scene3d>
            <a:sp3d extrusionH="57150" prstMaterial="softEdge">
              <a:bevelT w="25400" h="38100"/>
            </a:sp3d>
          </a:bodyPr>
          <a:lstStyle/>
          <a:p>
            <a:pPr fontAlgn="auto"/>
            <a:r>
              <a:rPr lang="tr-TR" strike="noStrike" noProof="1">
                <a:ln>
                  <a:solidFill>
                    <a:srgbClr val="C00000"/>
                  </a:solidFill>
                </a:ln>
                <a:solidFill>
                  <a:srgbClr val="FF0000"/>
                </a:solidFill>
              </a:rPr>
              <a:t>Y Ö N E T İ M</a:t>
            </a:r>
          </a:p>
        </p:txBody>
      </p:sp>
      <p:pic>
        <p:nvPicPr>
          <p:cNvPr id="6" name="Resim 5">
            <a:extLst>
              <a:ext uri="{FF2B5EF4-FFF2-40B4-BE49-F238E27FC236}">
                <a16:creationId xmlns:a16="http://schemas.microsoft.com/office/drawing/2014/main" id="{13B3F6C1-8C56-4928-9E93-1FB592DAE362}"/>
              </a:ext>
            </a:extLst>
          </p:cNvPr>
          <p:cNvPicPr>
            <a:picLocks noChangeAspect="1"/>
          </p:cNvPicPr>
          <p:nvPr/>
        </p:nvPicPr>
        <p:blipFill>
          <a:blip r:embed="rId2"/>
          <a:stretch>
            <a:fillRect/>
          </a:stretch>
        </p:blipFill>
        <p:spPr>
          <a:xfrm>
            <a:off x="5070882" y="1054582"/>
            <a:ext cx="2419688" cy="2753110"/>
          </a:xfrm>
          <a:prstGeom prst="rect">
            <a:avLst/>
          </a:prstGeom>
        </p:spPr>
      </p:pic>
      <p:pic>
        <p:nvPicPr>
          <p:cNvPr id="10" name="Resim 9">
            <a:extLst>
              <a:ext uri="{FF2B5EF4-FFF2-40B4-BE49-F238E27FC236}">
                <a16:creationId xmlns:a16="http://schemas.microsoft.com/office/drawing/2014/main" id="{3466127F-C33D-47CC-8800-74933BB6E4E6}"/>
              </a:ext>
            </a:extLst>
          </p:cNvPr>
          <p:cNvPicPr>
            <a:picLocks noChangeAspect="1"/>
          </p:cNvPicPr>
          <p:nvPr/>
        </p:nvPicPr>
        <p:blipFill>
          <a:blip r:embed="rId3"/>
          <a:stretch>
            <a:fillRect/>
          </a:stretch>
        </p:blipFill>
        <p:spPr>
          <a:xfrm>
            <a:off x="2432089" y="3429000"/>
            <a:ext cx="7697274" cy="2591162"/>
          </a:xfrm>
          <a:prstGeom prst="rect">
            <a:avLst/>
          </a:prstGeom>
        </p:spPr>
      </p:pic>
      <p:pic>
        <p:nvPicPr>
          <p:cNvPr id="5" name="Resim 4">
            <a:extLst>
              <a:ext uri="{FF2B5EF4-FFF2-40B4-BE49-F238E27FC236}">
                <a16:creationId xmlns:a16="http://schemas.microsoft.com/office/drawing/2014/main" id="{7B53A967-96FC-8D55-6994-307D6099FB17}"/>
              </a:ext>
            </a:extLst>
          </p:cNvPr>
          <p:cNvPicPr>
            <a:picLocks noChangeAspect="1"/>
          </p:cNvPicPr>
          <p:nvPr/>
        </p:nvPicPr>
        <p:blipFill>
          <a:blip r:embed="rId4"/>
          <a:stretch>
            <a:fillRect/>
          </a:stretch>
        </p:blipFill>
        <p:spPr>
          <a:xfrm>
            <a:off x="4450813" y="1054582"/>
            <a:ext cx="1794715" cy="237441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Metin kutusu 1"/>
          <p:cNvSpPr txBox="1"/>
          <p:nvPr/>
        </p:nvSpPr>
        <p:spPr>
          <a:xfrm>
            <a:off x="1776413" y="623888"/>
            <a:ext cx="6764337" cy="522287"/>
          </a:xfrm>
          <a:prstGeom prst="rect">
            <a:avLst/>
          </a:prstGeom>
          <a:noFill/>
          <a:ln w="9525">
            <a:noFill/>
          </a:ln>
        </p:spPr>
        <p:txBody>
          <a:bodyPr wrap="square" anchor="t" anchorCtr="0">
            <a:spAutoFit/>
          </a:bodyPr>
          <a:lstStyle/>
          <a:p>
            <a:r>
              <a:rPr lang="tr-TR" altLang="en-US" sz="2800" b="1" dirty="0">
                <a:latin typeface="Calibri" panose="020F0502020204030204" charset="0"/>
              </a:rPr>
              <a:t>ORGANİZASYON ŞEMASI</a:t>
            </a:r>
          </a:p>
        </p:txBody>
      </p:sp>
      <p:pic>
        <p:nvPicPr>
          <p:cNvPr id="4" name="Resim 3">
            <a:extLst>
              <a:ext uri="{FF2B5EF4-FFF2-40B4-BE49-F238E27FC236}">
                <a16:creationId xmlns:a16="http://schemas.microsoft.com/office/drawing/2014/main" id="{9F7AEB13-9D9B-4634-A9C8-99E4D32631B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512570" y="1016000"/>
            <a:ext cx="8347710" cy="504305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Resim 3"/>
          <p:cNvPicPr>
            <a:picLocks noChangeAspect="1"/>
          </p:cNvPicPr>
          <p:nvPr/>
        </p:nvPicPr>
        <p:blipFill>
          <a:blip r:embed="rId2"/>
          <a:stretch>
            <a:fillRect/>
          </a:stretch>
        </p:blipFill>
        <p:spPr>
          <a:xfrm>
            <a:off x="7383463" y="115888"/>
            <a:ext cx="4786312" cy="5951537"/>
          </a:xfrm>
          <a:prstGeom prst="rect">
            <a:avLst/>
          </a:prstGeom>
          <a:noFill/>
          <a:ln w="9525">
            <a:noFill/>
          </a:ln>
        </p:spPr>
      </p:pic>
      <p:sp>
        <p:nvSpPr>
          <p:cNvPr id="5" name="İçerik Yer Tutucusu 3"/>
          <p:cNvSpPr>
            <a:spLocks noGrp="1"/>
          </p:cNvSpPr>
          <p:nvPr>
            <p:ph idx="1" hasCustomPrompt="1"/>
          </p:nvPr>
        </p:nvSpPr>
        <p:spPr>
          <a:xfrm>
            <a:off x="468313" y="1492250"/>
            <a:ext cx="6915150" cy="3898900"/>
          </a:xfrm>
        </p:spPr>
        <p:txBody>
          <a:bodyPr>
            <a:normAutofit/>
          </a:bodyPr>
          <a:lstStyle/>
          <a:p>
            <a:pPr marL="228600" marR="0" indent="-228600" algn="ctr" defTabSz="914400" rtl="0" eaLnBrk="1" fontAlgn="auto" latinLnBrk="0" hangingPunct="1">
              <a:lnSpc>
                <a:spcPct val="90000"/>
              </a:lnSpc>
              <a:spcBef>
                <a:spcPts val="1000"/>
              </a:spcBef>
              <a:spcAft>
                <a:spcPct val="0"/>
              </a:spcAft>
              <a:buClrTx/>
              <a:buSzTx/>
              <a:buFont typeface="Arial" panose="020B0604020202020204" pitchFamily="34" charset="0"/>
              <a:buChar char="•"/>
            </a:pPr>
            <a:endParaRPr kumimoji="0" lang="tr-TR" sz="4800" b="1" i="0" u="none" strike="noStrike" kern="1200" cap="none" spc="0" normalizeH="0" baseline="0" noProof="1">
              <a:solidFill>
                <a:srgbClr val="FF0000"/>
              </a:solidFill>
              <a:latin typeface="+mn-lt"/>
              <a:ea typeface="+mn-ea"/>
              <a:cs typeface="+mn-cs"/>
            </a:endParaRPr>
          </a:p>
          <a:p>
            <a:pPr marL="0" marR="0" indent="0" algn="ctr" defTabSz="914400" rtl="0" eaLnBrk="1" fontAlgn="auto" latinLnBrk="0" hangingPunct="1">
              <a:lnSpc>
                <a:spcPct val="90000"/>
              </a:lnSpc>
              <a:spcBef>
                <a:spcPts val="1000"/>
              </a:spcBef>
              <a:spcAft>
                <a:spcPct val="0"/>
              </a:spcAft>
              <a:buClrTx/>
              <a:buSzTx/>
              <a:buFont typeface="Arial" panose="020B0604020202020204" pitchFamily="34" charset="0"/>
              <a:buNone/>
            </a:pPr>
            <a:r>
              <a:rPr kumimoji="0" lang="tr-TR" sz="8000" b="1" i="0" u="none" strike="noStrike" kern="1200" cap="none" spc="0" normalizeH="0" baseline="0" noProof="1">
                <a:solidFill>
                  <a:schemeClr val="tx1"/>
                </a:solidFill>
                <a:latin typeface="+mn-lt"/>
                <a:ea typeface="+mn-ea"/>
                <a:cs typeface="+mn-cs"/>
              </a:rPr>
              <a:t>AKADEMİK PERSONEL</a:t>
            </a:r>
            <a:endParaRPr kumimoji="0" lang="tr-TR" sz="8000" b="0" i="0" u="none" strike="noStrike" kern="1200" cap="none" spc="0" normalizeH="0" baseline="0" noProof="1">
              <a:solidFill>
                <a:schemeClr val="tx1"/>
              </a:solidFill>
              <a:latin typeface="+mn-lt"/>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Başlık 1"/>
          <p:cNvSpPr>
            <a:spLocks noGrp="1"/>
          </p:cNvSpPr>
          <p:nvPr>
            <p:ph type="title" hasCustomPrompt="1"/>
          </p:nvPr>
        </p:nvSpPr>
        <p:spPr>
          <a:xfrm>
            <a:off x="1630363" y="174625"/>
            <a:ext cx="12071350" cy="1325563"/>
          </a:xfrm>
          <a:ln/>
        </p:spPr>
        <p:txBody>
          <a:bodyPr vert="horz" lIns="91440" tIns="45720" rIns="91440" bIns="45720" anchor="ctr" anchorCtr="0"/>
          <a:lstStyle/>
          <a:p>
            <a:r>
              <a:rPr lang="tr-TR" altLang="en-US" sz="2800" b="1" dirty="0"/>
              <a:t>Akademik Personel Sayısı (Yıllara Göre Değişimi) </a:t>
            </a:r>
          </a:p>
        </p:txBody>
      </p:sp>
      <p:graphicFrame>
        <p:nvGraphicFramePr>
          <p:cNvPr id="2" name="Tablo 1">
            <a:extLst>
              <a:ext uri="{FF2B5EF4-FFF2-40B4-BE49-F238E27FC236}">
                <a16:creationId xmlns:a16="http://schemas.microsoft.com/office/drawing/2014/main" id="{9E938E39-1DE1-CBFB-3B52-AD418019F1F2}"/>
              </a:ext>
            </a:extLst>
          </p:cNvPr>
          <p:cNvGraphicFramePr>
            <a:graphicFrameLocks noGrp="1"/>
          </p:cNvGraphicFramePr>
          <p:nvPr>
            <p:extLst>
              <p:ext uri="{D42A27DB-BD31-4B8C-83A1-F6EECF244321}">
                <p14:modId xmlns:p14="http://schemas.microsoft.com/office/powerpoint/2010/main" val="3960868413"/>
              </p:ext>
            </p:extLst>
          </p:nvPr>
        </p:nvGraphicFramePr>
        <p:xfrm>
          <a:off x="457200" y="1187450"/>
          <a:ext cx="11445238" cy="4417149"/>
        </p:xfrm>
        <a:graphic>
          <a:graphicData uri="http://schemas.openxmlformats.org/drawingml/2006/table">
            <a:tbl>
              <a:tblPr firstRow="1" firstCol="1" lastRow="1" lastCol="1" bandRow="1" bandCol="1">
                <a:tableStyleId>{17292A2E-F333-43FB-9621-5CBBE7FDCDCB}</a:tableStyleId>
              </a:tblPr>
              <a:tblGrid>
                <a:gridCol w="4607245">
                  <a:extLst>
                    <a:ext uri="{9D8B030D-6E8A-4147-A177-3AD203B41FA5}">
                      <a16:colId xmlns:a16="http://schemas.microsoft.com/office/drawing/2014/main" val="20000"/>
                    </a:ext>
                  </a:extLst>
                </a:gridCol>
                <a:gridCol w="1367117">
                  <a:extLst>
                    <a:ext uri="{9D8B030D-6E8A-4147-A177-3AD203B41FA5}">
                      <a16:colId xmlns:a16="http://schemas.microsoft.com/office/drawing/2014/main" val="20001"/>
                    </a:ext>
                  </a:extLst>
                </a:gridCol>
                <a:gridCol w="1367117">
                  <a:extLst>
                    <a:ext uri="{9D8B030D-6E8A-4147-A177-3AD203B41FA5}">
                      <a16:colId xmlns:a16="http://schemas.microsoft.com/office/drawing/2014/main" val="20002"/>
                    </a:ext>
                  </a:extLst>
                </a:gridCol>
                <a:gridCol w="1367117">
                  <a:extLst>
                    <a:ext uri="{9D8B030D-6E8A-4147-A177-3AD203B41FA5}">
                      <a16:colId xmlns:a16="http://schemas.microsoft.com/office/drawing/2014/main" val="20003"/>
                    </a:ext>
                  </a:extLst>
                </a:gridCol>
                <a:gridCol w="1368321">
                  <a:extLst>
                    <a:ext uri="{9D8B030D-6E8A-4147-A177-3AD203B41FA5}">
                      <a16:colId xmlns:a16="http://schemas.microsoft.com/office/drawing/2014/main" val="20004"/>
                    </a:ext>
                  </a:extLst>
                </a:gridCol>
                <a:gridCol w="1368321">
                  <a:extLst>
                    <a:ext uri="{9D8B030D-6E8A-4147-A177-3AD203B41FA5}">
                      <a16:colId xmlns:a16="http://schemas.microsoft.com/office/drawing/2014/main" val="2907992808"/>
                    </a:ext>
                  </a:extLst>
                </a:gridCol>
              </a:tblGrid>
              <a:tr h="420715">
                <a:tc gridSpan="6">
                  <a:txBody>
                    <a:bodyPr/>
                    <a:lstStyle/>
                    <a:p>
                      <a:pPr marL="1073785" algn="l">
                        <a:spcBef>
                          <a:spcPts val="45"/>
                        </a:spcBef>
                        <a:spcAft>
                          <a:spcPts val="0"/>
                        </a:spcAft>
                      </a:pPr>
                      <a:r>
                        <a:rPr lang="tr-TR" sz="2400" dirty="0">
                          <a:effectLst/>
                        </a:rPr>
                        <a:t>Akademik Personel Değişim Tablosu</a:t>
                      </a:r>
                      <a:endParaRPr lang="tr-TR" sz="2000" b="1" dirty="0">
                        <a:effectLst/>
                        <a:latin typeface="Times New Roman" panose="02020603050405020304"/>
                        <a:ea typeface="Times New Roman" panose="02020603050405020304"/>
                      </a:endParaRPr>
                    </a:p>
                  </a:txBody>
                  <a:tcPr marL="0" marR="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pPr marL="1073785" algn="l">
                        <a:spcBef>
                          <a:spcPts val="45"/>
                        </a:spcBef>
                        <a:spcAft>
                          <a:spcPts val="0"/>
                        </a:spcAft>
                      </a:pPr>
                      <a:endParaRPr lang="tr-TR" sz="2000" b="1" dirty="0">
                        <a:effectLst/>
                        <a:latin typeface="Times New Roman" panose="02020603050405020304"/>
                        <a:ea typeface="Times New Roman" panose="02020603050405020304"/>
                      </a:endParaRPr>
                    </a:p>
                  </a:txBody>
                  <a:tcPr marL="0" marR="0" marT="0" marB="0" anchor="ctr"/>
                </a:tc>
                <a:extLst>
                  <a:ext uri="{0D108BD9-81ED-4DB2-BD59-A6C34878D82A}">
                    <a16:rowId xmlns:a16="http://schemas.microsoft.com/office/drawing/2014/main" val="10000"/>
                  </a:ext>
                </a:extLst>
              </a:tr>
              <a:tr h="400357">
                <a:tc>
                  <a:txBody>
                    <a:bodyPr/>
                    <a:lstStyle/>
                    <a:p>
                      <a:pPr marL="34925" algn="l">
                        <a:lnSpc>
                          <a:spcPts val="1355"/>
                        </a:lnSpc>
                        <a:spcBef>
                          <a:spcPts val="20"/>
                        </a:spcBef>
                        <a:spcAft>
                          <a:spcPts val="0"/>
                        </a:spcAft>
                      </a:pPr>
                      <a:r>
                        <a:rPr lang="tr-TR" sz="2400">
                          <a:effectLst/>
                        </a:rPr>
                        <a:t>Unvan</a:t>
                      </a:r>
                      <a:endParaRPr lang="tr-TR" sz="2400">
                        <a:effectLst/>
                        <a:latin typeface="Times New Roman" panose="02020603050405020304"/>
                        <a:ea typeface="Times New Roman" panose="02020603050405020304"/>
                      </a:endParaRPr>
                    </a:p>
                  </a:txBody>
                  <a:tcPr marL="0" marR="0" marT="0" marB="0" anchor="ctr"/>
                </a:tc>
                <a:tc>
                  <a:txBody>
                    <a:bodyPr/>
                    <a:lstStyle/>
                    <a:p>
                      <a:pPr marL="179705" algn="ctr">
                        <a:lnSpc>
                          <a:spcPts val="1350"/>
                        </a:lnSpc>
                        <a:spcAft>
                          <a:spcPts val="0"/>
                        </a:spcAft>
                      </a:pPr>
                      <a:r>
                        <a:rPr lang="tr-TR" sz="2400" b="1" dirty="0">
                          <a:effectLst/>
                        </a:rPr>
                        <a:t>2018</a:t>
                      </a:r>
                      <a:endParaRPr lang="tr-TR" sz="2400" b="1" dirty="0">
                        <a:effectLst/>
                        <a:latin typeface="Times New Roman" panose="02020603050405020304"/>
                        <a:ea typeface="Times New Roman" panose="02020603050405020304"/>
                      </a:endParaRPr>
                    </a:p>
                  </a:txBody>
                  <a:tcPr marL="0" marR="0" marT="0" marB="0" anchor="ctr"/>
                </a:tc>
                <a:tc>
                  <a:txBody>
                    <a:bodyPr/>
                    <a:lstStyle/>
                    <a:p>
                      <a:pPr marL="180340" algn="ctr">
                        <a:lnSpc>
                          <a:spcPts val="1350"/>
                        </a:lnSpc>
                        <a:spcAft>
                          <a:spcPts val="0"/>
                        </a:spcAft>
                      </a:pPr>
                      <a:r>
                        <a:rPr lang="tr-TR" sz="2400" b="1" dirty="0">
                          <a:effectLst/>
                        </a:rPr>
                        <a:t>2019</a:t>
                      </a:r>
                      <a:endParaRPr lang="tr-TR" sz="2400" b="1" dirty="0">
                        <a:effectLst/>
                        <a:latin typeface="Times New Roman" panose="02020603050405020304"/>
                        <a:ea typeface="Times New Roman" panose="02020603050405020304"/>
                      </a:endParaRPr>
                    </a:p>
                  </a:txBody>
                  <a:tcPr marL="0" marR="0" marT="0" marB="0" anchor="ctr"/>
                </a:tc>
                <a:tc>
                  <a:txBody>
                    <a:bodyPr/>
                    <a:lstStyle/>
                    <a:p>
                      <a:pPr marL="180340" algn="ctr">
                        <a:lnSpc>
                          <a:spcPts val="1350"/>
                        </a:lnSpc>
                        <a:spcAft>
                          <a:spcPts val="0"/>
                        </a:spcAft>
                      </a:pPr>
                      <a:r>
                        <a:rPr lang="tr-TR" sz="2400" b="1" dirty="0">
                          <a:effectLst/>
                        </a:rPr>
                        <a:t>2020</a:t>
                      </a:r>
                      <a:endParaRPr lang="tr-TR" sz="2400" b="1" dirty="0">
                        <a:effectLst/>
                        <a:latin typeface="Times New Roman" panose="02020603050405020304"/>
                        <a:ea typeface="Times New Roman" panose="02020603050405020304"/>
                      </a:endParaRPr>
                    </a:p>
                  </a:txBody>
                  <a:tcPr marL="0" marR="0" marT="0" marB="0" anchor="ctr"/>
                </a:tc>
                <a:tc>
                  <a:txBody>
                    <a:bodyPr/>
                    <a:lstStyle/>
                    <a:p>
                      <a:pPr marL="180340" algn="ctr">
                        <a:lnSpc>
                          <a:spcPts val="1350"/>
                        </a:lnSpc>
                        <a:spcAft>
                          <a:spcPts val="0"/>
                        </a:spcAft>
                      </a:pPr>
                      <a:r>
                        <a:rPr lang="tr-TR" sz="2400" b="1" kern="1200" dirty="0">
                          <a:solidFill>
                            <a:schemeClr val="tx1"/>
                          </a:solidFill>
                          <a:effectLst/>
                          <a:latin typeface="+mn-lt"/>
                          <a:ea typeface="+mn-ea"/>
                          <a:cs typeface="+mn-cs"/>
                        </a:rPr>
                        <a:t>2021</a:t>
                      </a:r>
                    </a:p>
                  </a:txBody>
                  <a:tcPr marL="0" marR="0" marT="0" marB="0" anchor="ctr"/>
                </a:tc>
                <a:tc>
                  <a:txBody>
                    <a:bodyPr/>
                    <a:lstStyle/>
                    <a:p>
                      <a:pPr marL="180340" algn="ctr">
                        <a:lnSpc>
                          <a:spcPts val="1350"/>
                        </a:lnSpc>
                        <a:spcAft>
                          <a:spcPts val="0"/>
                        </a:spcAft>
                      </a:pPr>
                      <a:r>
                        <a:rPr lang="tr-TR" sz="2400" dirty="0">
                          <a:effectLst/>
                          <a:latin typeface="Times New Roman" panose="02020603050405020304"/>
                          <a:ea typeface="Times New Roman" panose="02020603050405020304"/>
                        </a:rPr>
                        <a:t>2022</a:t>
                      </a:r>
                    </a:p>
                  </a:txBody>
                  <a:tcPr marL="0" marR="0" marT="0" marB="0" anchor="ctr"/>
                </a:tc>
                <a:extLst>
                  <a:ext uri="{0D108BD9-81ED-4DB2-BD59-A6C34878D82A}">
                    <a16:rowId xmlns:a16="http://schemas.microsoft.com/office/drawing/2014/main" val="10001"/>
                  </a:ext>
                </a:extLst>
              </a:tr>
              <a:tr h="373214">
                <a:tc>
                  <a:txBody>
                    <a:bodyPr/>
                    <a:lstStyle/>
                    <a:p>
                      <a:pPr marL="34925" algn="l">
                        <a:lnSpc>
                          <a:spcPts val="1280"/>
                        </a:lnSpc>
                        <a:spcAft>
                          <a:spcPts val="0"/>
                        </a:spcAft>
                      </a:pPr>
                      <a:r>
                        <a:rPr lang="tr-TR" sz="2400">
                          <a:effectLst/>
                        </a:rPr>
                        <a:t>Profesör</a:t>
                      </a:r>
                      <a:endParaRPr lang="tr-TR" sz="240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mn-lt"/>
                          <a:ea typeface="+mn-ea"/>
                        </a:rPr>
                        <a:t>2</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2</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3</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3</a:t>
                      </a:r>
                    </a:p>
                  </a:txBody>
                  <a:tcPr marL="0" marR="0" marT="0" marB="0" anchor="ctr"/>
                </a:tc>
                <a:extLst>
                  <a:ext uri="{0D108BD9-81ED-4DB2-BD59-A6C34878D82A}">
                    <a16:rowId xmlns:a16="http://schemas.microsoft.com/office/drawing/2014/main" val="10002"/>
                  </a:ext>
                </a:extLst>
              </a:tr>
              <a:tr h="375931">
                <a:tc>
                  <a:txBody>
                    <a:bodyPr/>
                    <a:lstStyle/>
                    <a:p>
                      <a:pPr marL="34925" algn="l">
                        <a:lnSpc>
                          <a:spcPts val="1285"/>
                        </a:lnSpc>
                        <a:spcAft>
                          <a:spcPts val="0"/>
                        </a:spcAft>
                      </a:pPr>
                      <a:r>
                        <a:rPr lang="tr-TR" sz="2400" dirty="0">
                          <a:effectLst/>
                        </a:rPr>
                        <a:t>Doçent</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2</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mn-lt"/>
                          <a:ea typeface="+mn-ea"/>
                        </a:rPr>
                        <a:t>3</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4</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9</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15</a:t>
                      </a:r>
                    </a:p>
                  </a:txBody>
                  <a:tcPr marL="0" marR="0" marT="0" marB="0" anchor="ctr"/>
                </a:tc>
                <a:extLst>
                  <a:ext uri="{0D108BD9-81ED-4DB2-BD59-A6C34878D82A}">
                    <a16:rowId xmlns:a16="http://schemas.microsoft.com/office/drawing/2014/main" val="10003"/>
                  </a:ext>
                </a:extLst>
              </a:tr>
              <a:tr h="373214">
                <a:tc>
                  <a:txBody>
                    <a:bodyPr/>
                    <a:lstStyle/>
                    <a:p>
                      <a:pPr marL="34925" algn="l">
                        <a:lnSpc>
                          <a:spcPts val="1280"/>
                        </a:lnSpc>
                        <a:spcAft>
                          <a:spcPts val="0"/>
                        </a:spcAft>
                      </a:pPr>
                      <a:r>
                        <a:rPr lang="tr-TR" sz="2400" dirty="0">
                          <a:effectLst/>
                        </a:rPr>
                        <a:t>Dr. </a:t>
                      </a:r>
                      <a:r>
                        <a:rPr lang="tr-TR" sz="2400" dirty="0" err="1">
                          <a:effectLst/>
                        </a:rPr>
                        <a:t>Öğr</a:t>
                      </a:r>
                      <a:r>
                        <a:rPr lang="tr-TR" sz="2400" dirty="0">
                          <a:effectLst/>
                        </a:rPr>
                        <a:t>. Üyesi</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16</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18</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19</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17</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16</a:t>
                      </a:r>
                    </a:p>
                  </a:txBody>
                  <a:tcPr marL="0" marR="0" marT="0" marB="0" anchor="ctr"/>
                </a:tc>
                <a:extLst>
                  <a:ext uri="{0D108BD9-81ED-4DB2-BD59-A6C34878D82A}">
                    <a16:rowId xmlns:a16="http://schemas.microsoft.com/office/drawing/2014/main" val="10004"/>
                  </a:ext>
                </a:extLst>
              </a:tr>
              <a:tr h="373214">
                <a:tc>
                  <a:txBody>
                    <a:bodyPr/>
                    <a:lstStyle/>
                    <a:p>
                      <a:pPr marL="34925" algn="l">
                        <a:lnSpc>
                          <a:spcPts val="1280"/>
                        </a:lnSpc>
                        <a:spcAft>
                          <a:spcPts val="0"/>
                        </a:spcAft>
                      </a:pPr>
                      <a:r>
                        <a:rPr lang="tr-TR" sz="2400" dirty="0">
                          <a:solidFill>
                            <a:srgbClr val="0070C0"/>
                          </a:solidFill>
                          <a:effectLst/>
                        </a:rPr>
                        <a:t>Öğretim Üyeleri Toplamı</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rPr>
                        <a:t>21</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rPr>
                        <a:t>23</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25</a:t>
                      </a: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29</a:t>
                      </a: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34</a:t>
                      </a:r>
                    </a:p>
                  </a:txBody>
                  <a:tcPr marL="0" marR="0" marT="0" marB="0" anchor="ctr"/>
                </a:tc>
                <a:extLst>
                  <a:ext uri="{0D108BD9-81ED-4DB2-BD59-A6C34878D82A}">
                    <a16:rowId xmlns:a16="http://schemas.microsoft.com/office/drawing/2014/main" val="10005"/>
                  </a:ext>
                </a:extLst>
              </a:tr>
              <a:tr h="388143">
                <a:tc>
                  <a:txBody>
                    <a:bodyPr/>
                    <a:lstStyle/>
                    <a:p>
                      <a:pPr marL="34925" algn="l">
                        <a:lnSpc>
                          <a:spcPts val="1335"/>
                        </a:lnSpc>
                        <a:spcAft>
                          <a:spcPts val="0"/>
                        </a:spcAft>
                      </a:pPr>
                      <a:r>
                        <a:rPr lang="tr-TR" sz="2400">
                          <a:effectLst/>
                        </a:rPr>
                        <a:t>Öğretim Görevlisi</a:t>
                      </a:r>
                      <a:endParaRPr lang="tr-TR" sz="240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7</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9</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7</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9</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5</a:t>
                      </a:r>
                    </a:p>
                  </a:txBody>
                  <a:tcPr marL="0" marR="0" marT="0" marB="0" anchor="ctr"/>
                </a:tc>
                <a:extLst>
                  <a:ext uri="{0D108BD9-81ED-4DB2-BD59-A6C34878D82A}">
                    <a16:rowId xmlns:a16="http://schemas.microsoft.com/office/drawing/2014/main" val="10006"/>
                  </a:ext>
                </a:extLst>
              </a:tr>
              <a:tr h="390858">
                <a:tc>
                  <a:txBody>
                    <a:bodyPr/>
                    <a:lstStyle/>
                    <a:p>
                      <a:pPr marL="34925" algn="l">
                        <a:lnSpc>
                          <a:spcPts val="1280"/>
                        </a:lnSpc>
                        <a:spcAft>
                          <a:spcPts val="0"/>
                        </a:spcAft>
                      </a:pPr>
                      <a:r>
                        <a:rPr lang="tr-TR" sz="2400">
                          <a:effectLst/>
                        </a:rPr>
                        <a:t>Okutman</a:t>
                      </a:r>
                      <a:endParaRPr lang="tr-TR" sz="240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0</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0</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0</a:t>
                      </a:r>
                    </a:p>
                  </a:txBody>
                  <a:tcPr marL="0" marR="0" marT="0" marB="0" anchor="ctr"/>
                </a:tc>
                <a:extLst>
                  <a:ext uri="{0D108BD9-81ED-4DB2-BD59-A6C34878D82A}">
                    <a16:rowId xmlns:a16="http://schemas.microsoft.com/office/drawing/2014/main" val="10007"/>
                  </a:ext>
                </a:extLst>
              </a:tr>
              <a:tr h="390858">
                <a:tc>
                  <a:txBody>
                    <a:bodyPr/>
                    <a:lstStyle/>
                    <a:p>
                      <a:pPr marL="34925" algn="l">
                        <a:lnSpc>
                          <a:spcPts val="1280"/>
                        </a:lnSpc>
                        <a:spcAft>
                          <a:spcPts val="0"/>
                        </a:spcAft>
                      </a:pPr>
                      <a:r>
                        <a:rPr lang="tr-TR" sz="2400">
                          <a:effectLst/>
                        </a:rPr>
                        <a:t>Araştırma Görevlisi</a:t>
                      </a:r>
                      <a:endParaRPr lang="tr-TR" sz="240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15</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18</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17</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20</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18</a:t>
                      </a:r>
                    </a:p>
                  </a:txBody>
                  <a:tcPr marL="0" marR="0" marT="0" marB="0" anchor="ctr"/>
                </a:tc>
                <a:extLst>
                  <a:ext uri="{0D108BD9-81ED-4DB2-BD59-A6C34878D82A}">
                    <a16:rowId xmlns:a16="http://schemas.microsoft.com/office/drawing/2014/main" val="10008"/>
                  </a:ext>
                </a:extLst>
              </a:tr>
              <a:tr h="537075">
                <a:tc>
                  <a:txBody>
                    <a:bodyPr/>
                    <a:lstStyle/>
                    <a:p>
                      <a:pPr marL="34925" algn="l">
                        <a:lnSpc>
                          <a:spcPts val="1305"/>
                        </a:lnSpc>
                        <a:spcAft>
                          <a:spcPts val="0"/>
                        </a:spcAft>
                      </a:pPr>
                      <a:r>
                        <a:rPr lang="tr-TR" sz="1800" b="1" dirty="0">
                          <a:solidFill>
                            <a:srgbClr val="0070C0"/>
                          </a:solidFill>
                          <a:effectLst/>
                        </a:rPr>
                        <a:t>Öğretim Üyesi Dışındaki Akademik Personel Toplamı</a:t>
                      </a:r>
                      <a:endParaRPr lang="tr-TR" sz="18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rPr>
                        <a:t>25</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latin typeface="+mn-lt"/>
                          <a:ea typeface="+mn-ea"/>
                        </a:rPr>
                        <a:t>30</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24</a:t>
                      </a: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29</a:t>
                      </a: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23</a:t>
                      </a:r>
                    </a:p>
                  </a:txBody>
                  <a:tcPr marL="0" marR="0" marT="0" marB="0" anchor="ctr"/>
                </a:tc>
                <a:extLst>
                  <a:ext uri="{0D108BD9-81ED-4DB2-BD59-A6C34878D82A}">
                    <a16:rowId xmlns:a16="http://schemas.microsoft.com/office/drawing/2014/main" val="10009"/>
                  </a:ext>
                </a:extLst>
              </a:tr>
              <a:tr h="393570">
                <a:tc>
                  <a:txBody>
                    <a:bodyPr/>
                    <a:lstStyle/>
                    <a:p>
                      <a:pPr marL="34925" algn="l">
                        <a:lnSpc>
                          <a:spcPts val="1350"/>
                        </a:lnSpc>
                        <a:spcAft>
                          <a:spcPts val="0"/>
                        </a:spcAft>
                      </a:pPr>
                      <a:r>
                        <a:rPr lang="tr-TR" sz="2400" dirty="0">
                          <a:effectLst/>
                        </a:rPr>
                        <a:t>GENEL TOPLAM</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46</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53</a:t>
                      </a:r>
                      <a:endParaRPr lang="tr-TR" sz="2400" dirty="0">
                        <a:effectLst/>
                        <a:latin typeface="Times New Roman" panose="02020603050405020304"/>
                        <a:ea typeface="Times New Roman" panose="02020603050405020304"/>
                      </a:endParaRPr>
                    </a:p>
                  </a:txBody>
                  <a:tcPr marL="0" marR="0" marT="0" marB="0" anchor="ctr"/>
                </a:tc>
                <a:tc>
                  <a:txBody>
                    <a:bodyPr/>
                    <a:lstStyle/>
                    <a:p>
                      <a:pPr marL="0" algn="ctr" defTabSz="914400" rtl="0" eaLnBrk="1" latinLnBrk="0" hangingPunct="1">
                        <a:spcAft>
                          <a:spcPts val="0"/>
                        </a:spcAft>
                      </a:pPr>
                      <a:r>
                        <a:rPr lang="tr-TR" sz="2400" b="1" kern="1200" dirty="0">
                          <a:solidFill>
                            <a:schemeClr val="tx1"/>
                          </a:solidFill>
                          <a:effectLst/>
                          <a:latin typeface="+mn-lt"/>
                          <a:ea typeface="+mn-ea"/>
                          <a:cs typeface="+mn-cs"/>
                        </a:rPr>
                        <a:t>49</a:t>
                      </a:r>
                    </a:p>
                  </a:txBody>
                  <a:tcPr marL="0" marR="0" marT="0" marB="0" anchor="ctr"/>
                </a:tc>
                <a:tc>
                  <a:txBody>
                    <a:bodyPr/>
                    <a:lstStyle/>
                    <a:p>
                      <a:pPr marL="0" algn="ctr" defTabSz="914400" rtl="0" eaLnBrk="1" latinLnBrk="0" hangingPunct="1">
                        <a:spcAft>
                          <a:spcPts val="0"/>
                        </a:spcAft>
                      </a:pPr>
                      <a:r>
                        <a:rPr lang="tr-TR" sz="2400" b="1" kern="1200" dirty="0">
                          <a:solidFill>
                            <a:schemeClr val="tx1"/>
                          </a:solidFill>
                          <a:effectLst/>
                          <a:latin typeface="+mn-lt"/>
                          <a:ea typeface="+mn-ea"/>
                          <a:cs typeface="+mn-cs"/>
                        </a:rPr>
                        <a:t>58</a:t>
                      </a:r>
                    </a:p>
                  </a:txBody>
                  <a:tcPr marL="0" marR="0" marT="0" marB="0" anchor="ctr"/>
                </a:tc>
                <a:tc>
                  <a:txBody>
                    <a:bodyPr/>
                    <a:lstStyle/>
                    <a:p>
                      <a:pPr marL="0" algn="ctr" defTabSz="914400" rtl="0" eaLnBrk="1" latinLnBrk="0" hangingPunct="1">
                        <a:spcAft>
                          <a:spcPts val="0"/>
                        </a:spcAft>
                      </a:pPr>
                      <a:r>
                        <a:rPr lang="tr-TR" sz="2400" b="1" kern="1200" dirty="0">
                          <a:solidFill>
                            <a:schemeClr val="tx1"/>
                          </a:solidFill>
                          <a:effectLst/>
                          <a:latin typeface="+mn-lt"/>
                          <a:ea typeface="+mn-ea"/>
                          <a:cs typeface="+mn-cs"/>
                        </a:rPr>
                        <a:t>57</a:t>
                      </a:r>
                    </a:p>
                  </a:txBody>
                  <a:tcPr marL="0" marR="0" marT="0" marB="0" anchor="ctr"/>
                </a:tc>
                <a:extLst>
                  <a:ext uri="{0D108BD9-81ED-4DB2-BD59-A6C34878D82A}">
                    <a16:rowId xmlns:a16="http://schemas.microsoft.com/office/drawing/2014/main" val="10010"/>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Unvan 1"/>
          <p:cNvSpPr>
            <a:spLocks noGrp="1"/>
          </p:cNvSpPr>
          <p:nvPr>
            <p:ph type="title" hasCustomPrompt="1"/>
          </p:nvPr>
        </p:nvSpPr>
        <p:spPr>
          <a:xfrm>
            <a:off x="1536700" y="500063"/>
            <a:ext cx="10515600" cy="1325562"/>
          </a:xfrm>
          <a:ln/>
        </p:spPr>
        <p:txBody>
          <a:bodyPr vert="horz" lIns="91440" tIns="45720" rIns="91440" bIns="45720" anchor="ctr" anchorCtr="0"/>
          <a:lstStyle/>
          <a:p>
            <a:r>
              <a:rPr lang="tr-TR" altLang="en-US" dirty="0"/>
              <a:t>Bölümlerimiz</a:t>
            </a:r>
            <a:br>
              <a:rPr lang="tr-TR" altLang="en-US" dirty="0"/>
            </a:br>
            <a:endParaRPr lang="tr-TR" altLang="en-US" dirty="0"/>
          </a:p>
        </p:txBody>
      </p:sp>
      <p:sp>
        <p:nvSpPr>
          <p:cNvPr id="3" name="İçerik Yer Tutucusu 2">
            <a:extLst>
              <a:ext uri="{FF2B5EF4-FFF2-40B4-BE49-F238E27FC236}">
                <a16:creationId xmlns:a16="http://schemas.microsoft.com/office/drawing/2014/main" id="{A8666F6E-5069-4A2E-9F2C-3724137AEC12}"/>
              </a:ext>
            </a:extLst>
          </p:cNvPr>
          <p:cNvSpPr>
            <a:spLocks noGrp="1"/>
          </p:cNvSpPr>
          <p:nvPr>
            <p:ph idx="1"/>
          </p:nvPr>
        </p:nvSpPr>
        <p:spPr>
          <a:xfrm>
            <a:off x="1844040" y="1078993"/>
            <a:ext cx="7665720" cy="4910328"/>
          </a:xfrm>
        </p:spPr>
        <p:txBody>
          <a:bodyPr/>
          <a:lstStyle/>
          <a:p>
            <a:pPr marL="342900" lvl="0" indent="-342900" rtl="0">
              <a:lnSpc>
                <a:spcPct val="150000"/>
              </a:lnSpc>
              <a:spcBef>
                <a:spcPts val="0"/>
              </a:spcBef>
              <a:buFont typeface="Times New Roman" panose="02020603050405020304" pitchFamily="18" charset="0"/>
              <a:buChar char="•"/>
              <a:tabLst>
                <a:tab pos="457200" algn="l"/>
              </a:tabLst>
            </a:pPr>
            <a:r>
              <a:rPr lang="tr-TR" sz="15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TEMEL İSLAM BİLİMLERİ BÖLÜMÜ</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Arap Dili ve </a:t>
            </a:r>
            <a:r>
              <a:rPr lang="tr-TR" sz="1500" b="1" dirty="0" err="1">
                <a:effectLst/>
                <a:latin typeface="Calibri" panose="020F0502020204030204" pitchFamily="34" charset="0"/>
                <a:ea typeface="Calibri" panose="020F0502020204030204" pitchFamily="34" charset="0"/>
                <a:cs typeface="Arial" panose="020B0604020202020204" pitchFamily="34" charset="0"/>
              </a:rPr>
              <a:t>Belagatı</a:t>
            </a:r>
            <a:r>
              <a:rPr lang="tr-TR" sz="1500" b="1" dirty="0">
                <a:effectLst/>
                <a:latin typeface="Calibri" panose="020F0502020204030204" pitchFamily="34" charset="0"/>
                <a:ea typeface="Calibri" panose="020F0502020204030204" pitchFamily="34" charset="0"/>
                <a:cs typeface="Arial" panose="020B0604020202020204" pitchFamily="34" charset="0"/>
              </a:rPr>
              <a:t>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İslam Hukuku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Kelam ve İslam Mezhepleri Tarihi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Tasavvuf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Tefsir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Hadis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Kur'an-ı Kerim Okuma ve Kıraat İlmi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Bef>
                <a:spcPts val="0"/>
              </a:spcBef>
              <a:buFont typeface="Times New Roman" panose="02020603050405020304" pitchFamily="18" charset="0"/>
              <a:buChar char="•"/>
              <a:tabLst>
                <a:tab pos="457200" algn="l"/>
              </a:tabLst>
            </a:pPr>
            <a:r>
              <a:rPr lang="tr-TR" sz="15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İSLAM TARİHİ VE SANATLARI BÖLÜMÜ</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İslam Tarihi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Türk İslam Edebiyatı ve İslam Sanatları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Bef>
                <a:spcPts val="0"/>
              </a:spcBef>
              <a:buFont typeface="Times New Roman" panose="02020603050405020304" pitchFamily="18" charset="0"/>
              <a:buChar char="•"/>
              <a:tabLst>
                <a:tab pos="457200" algn="l"/>
              </a:tabLst>
            </a:pPr>
            <a:r>
              <a:rPr lang="tr-TR" sz="15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FELSEFE VE DİN BİLİMLERİ BÖLÜMÜ</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Din Bilimleri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İslam Felsefesi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endParaRPr lang="tr-TR" sz="15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Unvan 1"/>
          <p:cNvSpPr>
            <a:spLocks noGrp="1"/>
          </p:cNvSpPr>
          <p:nvPr>
            <p:ph type="title" hasCustomPrompt="1"/>
          </p:nvPr>
        </p:nvSpPr>
        <p:spPr>
          <a:xfrm>
            <a:off x="1536700" y="500063"/>
            <a:ext cx="10515600" cy="1325562"/>
          </a:xfrm>
          <a:ln/>
        </p:spPr>
        <p:txBody>
          <a:bodyPr vert="horz" lIns="91440" tIns="45720" rIns="91440" bIns="45720" anchor="ctr" anchorCtr="0"/>
          <a:lstStyle/>
          <a:p>
            <a:r>
              <a:rPr lang="tr-TR" altLang="en-US" dirty="0">
                <a:hlinkClick r:id="rId2"/>
              </a:rPr>
              <a:t>Felsefe Ve Din Bilimleri Bölümü</a:t>
            </a:r>
            <a:br>
              <a:rPr lang="tr-TR" altLang="en-US" dirty="0"/>
            </a:br>
            <a:endParaRPr lang="tr-TR" altLang="en-US" dirty="0"/>
          </a:p>
        </p:txBody>
      </p:sp>
      <p:sp>
        <p:nvSpPr>
          <p:cNvPr id="20" name="Eksi 19"/>
          <p:cNvSpPr/>
          <p:nvPr/>
        </p:nvSpPr>
        <p:spPr>
          <a:xfrm rot="5400000">
            <a:off x="3059113" y="3338513"/>
            <a:ext cx="6076950" cy="333375"/>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fontAlgn="auto"/>
            <a:endParaRPr lang="tr-TR" strike="noStrike" noProof="1"/>
          </a:p>
        </p:txBody>
      </p:sp>
      <p:pic>
        <p:nvPicPr>
          <p:cNvPr id="5" name="Resim 4">
            <a:extLst>
              <a:ext uri="{FF2B5EF4-FFF2-40B4-BE49-F238E27FC236}">
                <a16:creationId xmlns:a16="http://schemas.microsoft.com/office/drawing/2014/main" id="{FC0A9D74-244A-4560-B16E-560B1828091A}"/>
              </a:ext>
            </a:extLst>
          </p:cNvPr>
          <p:cNvPicPr>
            <a:picLocks noChangeAspect="1"/>
          </p:cNvPicPr>
          <p:nvPr/>
        </p:nvPicPr>
        <p:blipFill>
          <a:blip r:embed="rId3"/>
          <a:stretch>
            <a:fillRect/>
          </a:stretch>
        </p:blipFill>
        <p:spPr>
          <a:xfrm>
            <a:off x="1458713" y="1059355"/>
            <a:ext cx="1632204" cy="2340864"/>
          </a:xfrm>
          <a:prstGeom prst="rect">
            <a:avLst/>
          </a:prstGeom>
        </p:spPr>
      </p:pic>
      <p:pic>
        <p:nvPicPr>
          <p:cNvPr id="9" name="İçerik Yer Tutucusu 8">
            <a:extLst>
              <a:ext uri="{FF2B5EF4-FFF2-40B4-BE49-F238E27FC236}">
                <a16:creationId xmlns:a16="http://schemas.microsoft.com/office/drawing/2014/main" id="{49E53FAC-379B-4CD1-B624-D6777CC4E3B0}"/>
              </a:ext>
            </a:extLst>
          </p:cNvPr>
          <p:cNvPicPr>
            <a:picLocks noGrp="1" noChangeAspect="1"/>
          </p:cNvPicPr>
          <p:nvPr>
            <p:ph idx="1"/>
          </p:nvPr>
        </p:nvPicPr>
        <p:blipFill>
          <a:blip r:embed="rId4"/>
          <a:stretch>
            <a:fillRect/>
          </a:stretch>
        </p:blipFill>
        <p:spPr>
          <a:xfrm>
            <a:off x="7485117" y="1032673"/>
            <a:ext cx="1634235" cy="2376768"/>
          </a:xfrm>
        </p:spPr>
      </p:pic>
      <p:pic>
        <p:nvPicPr>
          <p:cNvPr id="11" name="Resim 10">
            <a:extLst>
              <a:ext uri="{FF2B5EF4-FFF2-40B4-BE49-F238E27FC236}">
                <a16:creationId xmlns:a16="http://schemas.microsoft.com/office/drawing/2014/main" id="{8904BA5F-5308-4128-A816-3385FDD8131C}"/>
              </a:ext>
            </a:extLst>
          </p:cNvPr>
          <p:cNvPicPr>
            <a:picLocks noChangeAspect="1"/>
          </p:cNvPicPr>
          <p:nvPr/>
        </p:nvPicPr>
        <p:blipFill>
          <a:blip r:embed="rId5"/>
          <a:stretch>
            <a:fillRect/>
          </a:stretch>
        </p:blipFill>
        <p:spPr>
          <a:xfrm>
            <a:off x="2993754" y="1035027"/>
            <a:ext cx="1562094" cy="2340864"/>
          </a:xfrm>
          <a:prstGeom prst="rect">
            <a:avLst/>
          </a:prstGeom>
        </p:spPr>
      </p:pic>
      <p:pic>
        <p:nvPicPr>
          <p:cNvPr id="13" name="Resim 12">
            <a:extLst>
              <a:ext uri="{FF2B5EF4-FFF2-40B4-BE49-F238E27FC236}">
                <a16:creationId xmlns:a16="http://schemas.microsoft.com/office/drawing/2014/main" id="{FB0DE0A6-41D9-4A62-8AC0-A05F56CD3A4E}"/>
              </a:ext>
            </a:extLst>
          </p:cNvPr>
          <p:cNvPicPr>
            <a:picLocks noChangeAspect="1"/>
          </p:cNvPicPr>
          <p:nvPr/>
        </p:nvPicPr>
        <p:blipFill>
          <a:blip r:embed="rId6"/>
          <a:stretch>
            <a:fillRect/>
          </a:stretch>
        </p:blipFill>
        <p:spPr>
          <a:xfrm>
            <a:off x="8979373" y="1015437"/>
            <a:ext cx="1562094" cy="2340865"/>
          </a:xfrm>
          <a:prstGeom prst="rect">
            <a:avLst/>
          </a:prstGeom>
        </p:spPr>
      </p:pic>
      <p:pic>
        <p:nvPicPr>
          <p:cNvPr id="15" name="Resim 14">
            <a:extLst>
              <a:ext uri="{FF2B5EF4-FFF2-40B4-BE49-F238E27FC236}">
                <a16:creationId xmlns:a16="http://schemas.microsoft.com/office/drawing/2014/main" id="{787B641F-6176-4D07-B386-7A538410EAA0}"/>
              </a:ext>
            </a:extLst>
          </p:cNvPr>
          <p:cNvPicPr>
            <a:picLocks noChangeAspect="1"/>
          </p:cNvPicPr>
          <p:nvPr/>
        </p:nvPicPr>
        <p:blipFill>
          <a:blip r:embed="rId7"/>
          <a:stretch>
            <a:fillRect/>
          </a:stretch>
        </p:blipFill>
        <p:spPr>
          <a:xfrm>
            <a:off x="4284434" y="1000870"/>
            <a:ext cx="1753058" cy="2350883"/>
          </a:xfrm>
          <a:prstGeom prst="rect">
            <a:avLst/>
          </a:prstGeom>
        </p:spPr>
      </p:pic>
      <p:pic>
        <p:nvPicPr>
          <p:cNvPr id="17" name="Resim 16">
            <a:extLst>
              <a:ext uri="{FF2B5EF4-FFF2-40B4-BE49-F238E27FC236}">
                <a16:creationId xmlns:a16="http://schemas.microsoft.com/office/drawing/2014/main" id="{F7F11D92-41D7-42C9-B4A9-AEAC46885096}"/>
              </a:ext>
            </a:extLst>
          </p:cNvPr>
          <p:cNvPicPr>
            <a:picLocks noChangeAspect="1"/>
          </p:cNvPicPr>
          <p:nvPr/>
        </p:nvPicPr>
        <p:blipFill>
          <a:blip r:embed="rId8"/>
          <a:stretch>
            <a:fillRect/>
          </a:stretch>
        </p:blipFill>
        <p:spPr>
          <a:xfrm>
            <a:off x="2984313" y="3496771"/>
            <a:ext cx="1757639" cy="2486662"/>
          </a:xfrm>
          <a:prstGeom prst="rect">
            <a:avLst/>
          </a:prstGeom>
        </p:spPr>
      </p:pic>
      <p:pic>
        <p:nvPicPr>
          <p:cNvPr id="19" name="Resim 18">
            <a:extLst>
              <a:ext uri="{FF2B5EF4-FFF2-40B4-BE49-F238E27FC236}">
                <a16:creationId xmlns:a16="http://schemas.microsoft.com/office/drawing/2014/main" id="{ED365661-7CB3-4F55-B293-02A1280316DE}"/>
              </a:ext>
            </a:extLst>
          </p:cNvPr>
          <p:cNvPicPr>
            <a:picLocks noChangeAspect="1"/>
          </p:cNvPicPr>
          <p:nvPr/>
        </p:nvPicPr>
        <p:blipFill>
          <a:blip r:embed="rId9"/>
          <a:stretch>
            <a:fillRect/>
          </a:stretch>
        </p:blipFill>
        <p:spPr>
          <a:xfrm>
            <a:off x="4795462" y="3400029"/>
            <a:ext cx="1674009" cy="2601183"/>
          </a:xfrm>
          <a:prstGeom prst="rect">
            <a:avLst/>
          </a:prstGeom>
        </p:spPr>
      </p:pic>
      <p:pic>
        <p:nvPicPr>
          <p:cNvPr id="4" name="Resim 3">
            <a:extLst>
              <a:ext uri="{FF2B5EF4-FFF2-40B4-BE49-F238E27FC236}">
                <a16:creationId xmlns:a16="http://schemas.microsoft.com/office/drawing/2014/main" id="{6FD63176-CDB7-4D95-8FF6-E0A623530489}"/>
              </a:ext>
            </a:extLst>
          </p:cNvPr>
          <p:cNvPicPr>
            <a:picLocks noChangeAspect="1"/>
          </p:cNvPicPr>
          <p:nvPr/>
        </p:nvPicPr>
        <p:blipFill>
          <a:blip r:embed="rId10"/>
          <a:stretch>
            <a:fillRect/>
          </a:stretch>
        </p:blipFill>
        <p:spPr>
          <a:xfrm>
            <a:off x="5933307" y="1005878"/>
            <a:ext cx="1551810" cy="2340865"/>
          </a:xfrm>
          <a:prstGeom prst="rect">
            <a:avLst/>
          </a:prstGeom>
        </p:spPr>
      </p:pic>
      <p:pic>
        <p:nvPicPr>
          <p:cNvPr id="2" name="Resim 1">
            <a:extLst>
              <a:ext uri="{FF2B5EF4-FFF2-40B4-BE49-F238E27FC236}">
                <a16:creationId xmlns:a16="http://schemas.microsoft.com/office/drawing/2014/main" id="{DB82D8D5-4863-079E-69D8-719B7097E9E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538555" y="3426677"/>
            <a:ext cx="1551810" cy="2596779"/>
          </a:xfrm>
          <a:prstGeom prst="rect">
            <a:avLst/>
          </a:prstGeom>
        </p:spPr>
      </p:pic>
      <p:pic>
        <p:nvPicPr>
          <p:cNvPr id="6" name="Resim 5">
            <a:extLst>
              <a:ext uri="{FF2B5EF4-FFF2-40B4-BE49-F238E27FC236}">
                <a16:creationId xmlns:a16="http://schemas.microsoft.com/office/drawing/2014/main" id="{4ABFDAD3-8F1C-2826-FBCF-A536555E0F17}"/>
              </a:ext>
            </a:extLst>
          </p:cNvPr>
          <p:cNvPicPr>
            <a:picLocks noChangeAspect="1"/>
          </p:cNvPicPr>
          <p:nvPr/>
        </p:nvPicPr>
        <p:blipFill>
          <a:blip r:embed="rId12"/>
          <a:stretch>
            <a:fillRect/>
          </a:stretch>
        </p:blipFill>
        <p:spPr>
          <a:xfrm>
            <a:off x="10405028" y="1015438"/>
            <a:ext cx="1291185" cy="233130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Unvan 1"/>
          <p:cNvSpPr>
            <a:spLocks noGrp="1"/>
          </p:cNvSpPr>
          <p:nvPr>
            <p:ph type="title" hasCustomPrompt="1"/>
          </p:nvPr>
        </p:nvSpPr>
        <p:spPr>
          <a:xfrm>
            <a:off x="1674813" y="190500"/>
            <a:ext cx="10515600" cy="1325563"/>
          </a:xfrm>
          <a:ln/>
        </p:spPr>
        <p:txBody>
          <a:bodyPr vert="horz" lIns="91440" tIns="45720" rIns="91440" bIns="45720" anchor="ctr" anchorCtr="0"/>
          <a:lstStyle/>
          <a:p>
            <a:r>
              <a:rPr lang="tr-TR" altLang="en-US" sz="4000" dirty="0">
                <a:hlinkClick r:id="rId2"/>
              </a:rPr>
              <a:t>İslam Tarihi Ve Sanatları Bölümü</a:t>
            </a:r>
            <a:endParaRPr lang="tr-TR" altLang="en-US" sz="4000" dirty="0"/>
          </a:p>
        </p:txBody>
      </p:sp>
      <p:pic>
        <p:nvPicPr>
          <p:cNvPr id="5" name="Resim 4">
            <a:extLst>
              <a:ext uri="{FF2B5EF4-FFF2-40B4-BE49-F238E27FC236}">
                <a16:creationId xmlns:a16="http://schemas.microsoft.com/office/drawing/2014/main" id="{00C11B58-06CF-4BFB-8514-8B22D776FFE6}"/>
              </a:ext>
            </a:extLst>
          </p:cNvPr>
          <p:cNvPicPr>
            <a:picLocks noChangeAspect="1"/>
          </p:cNvPicPr>
          <p:nvPr/>
        </p:nvPicPr>
        <p:blipFill>
          <a:blip r:embed="rId3"/>
          <a:stretch>
            <a:fillRect/>
          </a:stretch>
        </p:blipFill>
        <p:spPr>
          <a:xfrm>
            <a:off x="2634931" y="3635339"/>
            <a:ext cx="3059320" cy="2301657"/>
          </a:xfrm>
          <a:prstGeom prst="rect">
            <a:avLst/>
          </a:prstGeom>
        </p:spPr>
      </p:pic>
      <p:pic>
        <p:nvPicPr>
          <p:cNvPr id="11" name="Resim 10">
            <a:extLst>
              <a:ext uri="{FF2B5EF4-FFF2-40B4-BE49-F238E27FC236}">
                <a16:creationId xmlns:a16="http://schemas.microsoft.com/office/drawing/2014/main" id="{B04B7E8D-9B0C-475C-8E93-4B6E077A527F}"/>
              </a:ext>
            </a:extLst>
          </p:cNvPr>
          <p:cNvPicPr>
            <a:picLocks noChangeAspect="1"/>
          </p:cNvPicPr>
          <p:nvPr/>
        </p:nvPicPr>
        <p:blipFill>
          <a:blip r:embed="rId4"/>
          <a:stretch>
            <a:fillRect/>
          </a:stretch>
        </p:blipFill>
        <p:spPr>
          <a:xfrm>
            <a:off x="5514653" y="1037488"/>
            <a:ext cx="1803924" cy="2597851"/>
          </a:xfrm>
          <a:prstGeom prst="rect">
            <a:avLst/>
          </a:prstGeom>
        </p:spPr>
      </p:pic>
      <p:pic>
        <p:nvPicPr>
          <p:cNvPr id="3" name="Resim 2">
            <a:extLst>
              <a:ext uri="{FF2B5EF4-FFF2-40B4-BE49-F238E27FC236}">
                <a16:creationId xmlns:a16="http://schemas.microsoft.com/office/drawing/2014/main" id="{B55292DB-CBE2-A073-24E0-540F13AEE525}"/>
              </a:ext>
            </a:extLst>
          </p:cNvPr>
          <p:cNvPicPr>
            <a:picLocks noChangeAspect="1"/>
          </p:cNvPicPr>
          <p:nvPr/>
        </p:nvPicPr>
        <p:blipFill>
          <a:blip r:embed="rId5"/>
          <a:stretch>
            <a:fillRect/>
          </a:stretch>
        </p:blipFill>
        <p:spPr>
          <a:xfrm>
            <a:off x="5772012" y="3622738"/>
            <a:ext cx="1575746" cy="2314258"/>
          </a:xfrm>
          <a:prstGeom prst="rect">
            <a:avLst/>
          </a:prstGeom>
        </p:spPr>
      </p:pic>
      <p:pic>
        <p:nvPicPr>
          <p:cNvPr id="2" name="Resim 1">
            <a:extLst>
              <a:ext uri="{FF2B5EF4-FFF2-40B4-BE49-F238E27FC236}">
                <a16:creationId xmlns:a16="http://schemas.microsoft.com/office/drawing/2014/main" id="{D72CB641-2669-60BF-F964-A5165A8240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35540" y="1037488"/>
            <a:ext cx="1575745" cy="259785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Unvan 1"/>
          <p:cNvSpPr>
            <a:spLocks noGrp="1"/>
          </p:cNvSpPr>
          <p:nvPr>
            <p:ph type="title" hasCustomPrompt="1"/>
          </p:nvPr>
        </p:nvSpPr>
        <p:spPr>
          <a:xfrm>
            <a:off x="1570038" y="207963"/>
            <a:ext cx="10515600" cy="1325562"/>
          </a:xfrm>
          <a:ln/>
        </p:spPr>
        <p:txBody>
          <a:bodyPr vert="horz" lIns="91440" tIns="45720" rIns="91440" bIns="45720" anchor="ctr" anchorCtr="0"/>
          <a:lstStyle/>
          <a:p>
            <a:r>
              <a:rPr lang="tr-TR" altLang="en-US" dirty="0">
                <a:hlinkClick r:id="rId2"/>
              </a:rPr>
              <a:t>Temel İslam Bilimleri Bölümü</a:t>
            </a:r>
            <a:endParaRPr lang="tr-TR" altLang="en-US" dirty="0"/>
          </a:p>
        </p:txBody>
      </p:sp>
      <p:sp>
        <p:nvSpPr>
          <p:cNvPr id="3" name="İçerik Yer Tutucusu 2"/>
          <p:cNvSpPr>
            <a:spLocks noGrp="1"/>
          </p:cNvSpPr>
          <p:nvPr>
            <p:ph idx="1" hasCustomPrompt="1"/>
          </p:nvPr>
        </p:nvSpPr>
        <p:spPr>
          <a:xfrm>
            <a:off x="838200" y="1615313"/>
            <a:ext cx="10515600" cy="4351338"/>
          </a:xfrm>
        </p:spPr>
        <p:txBody>
          <a:bodyPr/>
          <a:lstStyle/>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3"/>
              </a:rPr>
              <a:t>Arap Dili ve Belagatı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4"/>
              </a:rPr>
              <a:t>İslam Hukuku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5"/>
              </a:rPr>
              <a:t>Kelam ve İslam Mezhepleri Tarihi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6"/>
              </a:rPr>
              <a:t>Tasavvuf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7"/>
              </a:rPr>
              <a:t>Tefsir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8"/>
              </a:rPr>
              <a:t>Hadis Anabilim Dalı</a:t>
            </a:r>
            <a:endParaRPr kumimoji="0" lang="tr-TR" sz="2800" b="0" i="0" u="none" strike="noStrike" kern="1200" cap="none" spc="0" normalizeH="0" baseline="0" noProof="1">
              <a:solidFill>
                <a:schemeClr val="tx1"/>
              </a:solidFill>
              <a:latin typeface="+mn-lt"/>
              <a:ea typeface="+mn-ea"/>
              <a:cs typeface="+mn-cs"/>
            </a:endParaRPr>
          </a:p>
          <a:p>
            <a:pPr>
              <a:spcAft>
                <a:spcPct val="0"/>
              </a:spcAft>
            </a:pPr>
            <a:r>
              <a:rPr lang="tr-TR" u="sng" dirty="0">
                <a:solidFill>
                  <a:srgbClr val="0070C0"/>
                </a:solidFill>
              </a:rPr>
              <a:t>Kur'an-ı Kerim Okuma ve Kıraat İlmi Anabilim Dalı</a:t>
            </a:r>
            <a:endParaRPr lang="tr-TR" u="sng" noProof="1">
              <a:solidFill>
                <a:srgbClr val="0070C0"/>
              </a:solidFill>
            </a:endParaRP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2800" b="0" i="0" u="none" strike="noStrike" kern="1200" cap="none" spc="0" normalizeH="0" baseline="0" noProof="1">
              <a:solidFill>
                <a:schemeClr val="tx1"/>
              </a:solidFill>
              <a:latin typeface="+mn-lt"/>
              <a:ea typeface="+mn-ea"/>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Unvan 1"/>
          <p:cNvSpPr>
            <a:spLocks noGrp="1"/>
          </p:cNvSpPr>
          <p:nvPr>
            <p:ph type="title" hasCustomPrompt="1"/>
          </p:nvPr>
        </p:nvSpPr>
        <p:spPr>
          <a:xfrm>
            <a:off x="1585913" y="500063"/>
            <a:ext cx="7948612" cy="1325562"/>
          </a:xfrm>
          <a:ln/>
        </p:spPr>
        <p:txBody>
          <a:bodyPr vert="horz" lIns="91440" tIns="45720" rIns="91440" bIns="45720" anchor="ctr" anchorCtr="0"/>
          <a:lstStyle/>
          <a:p>
            <a:r>
              <a:rPr lang="tr-TR" altLang="en-US" sz="4000" dirty="0">
                <a:hlinkClick r:id="rId2"/>
              </a:rPr>
              <a:t>Arap Dili ve Belagatı Anabilim Dalı</a:t>
            </a:r>
            <a:br>
              <a:rPr lang="tr-TR" altLang="en-US" sz="4000" dirty="0"/>
            </a:br>
            <a:endParaRPr lang="tr-TR" altLang="en-US" sz="4000" dirty="0"/>
          </a:p>
        </p:txBody>
      </p:sp>
      <p:sp>
        <p:nvSpPr>
          <p:cNvPr id="12" name="Eksi 11"/>
          <p:cNvSpPr/>
          <p:nvPr/>
        </p:nvSpPr>
        <p:spPr>
          <a:xfrm rot="5400000">
            <a:off x="3059906" y="3188494"/>
            <a:ext cx="6075363" cy="333375"/>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fontAlgn="auto"/>
            <a:endParaRPr lang="tr-TR" strike="noStrike" noProof="1"/>
          </a:p>
        </p:txBody>
      </p:sp>
      <p:pic>
        <p:nvPicPr>
          <p:cNvPr id="3" name="Resim 2">
            <a:extLst>
              <a:ext uri="{FF2B5EF4-FFF2-40B4-BE49-F238E27FC236}">
                <a16:creationId xmlns:a16="http://schemas.microsoft.com/office/drawing/2014/main" id="{27A41AD1-0112-4629-A4F4-98799CFA3854}"/>
              </a:ext>
            </a:extLst>
          </p:cNvPr>
          <p:cNvPicPr>
            <a:picLocks noChangeAspect="1"/>
          </p:cNvPicPr>
          <p:nvPr/>
        </p:nvPicPr>
        <p:blipFill>
          <a:blip r:embed="rId3"/>
          <a:stretch>
            <a:fillRect/>
          </a:stretch>
        </p:blipFill>
        <p:spPr>
          <a:xfrm>
            <a:off x="2813175" y="1058076"/>
            <a:ext cx="1605915" cy="2379468"/>
          </a:xfrm>
          <a:prstGeom prst="rect">
            <a:avLst/>
          </a:prstGeom>
        </p:spPr>
      </p:pic>
      <p:pic>
        <p:nvPicPr>
          <p:cNvPr id="5" name="Resim 4">
            <a:extLst>
              <a:ext uri="{FF2B5EF4-FFF2-40B4-BE49-F238E27FC236}">
                <a16:creationId xmlns:a16="http://schemas.microsoft.com/office/drawing/2014/main" id="{B6658DDD-DD1C-4983-A45D-944847C2E11D}"/>
              </a:ext>
            </a:extLst>
          </p:cNvPr>
          <p:cNvPicPr>
            <a:picLocks noChangeAspect="1"/>
          </p:cNvPicPr>
          <p:nvPr/>
        </p:nvPicPr>
        <p:blipFill>
          <a:blip r:embed="rId4"/>
          <a:stretch>
            <a:fillRect/>
          </a:stretch>
        </p:blipFill>
        <p:spPr>
          <a:xfrm>
            <a:off x="8341468" y="1115327"/>
            <a:ext cx="1482546" cy="2264369"/>
          </a:xfrm>
          <a:prstGeom prst="rect">
            <a:avLst/>
          </a:prstGeom>
        </p:spPr>
      </p:pic>
      <p:pic>
        <p:nvPicPr>
          <p:cNvPr id="11" name="Resim 10">
            <a:extLst>
              <a:ext uri="{FF2B5EF4-FFF2-40B4-BE49-F238E27FC236}">
                <a16:creationId xmlns:a16="http://schemas.microsoft.com/office/drawing/2014/main" id="{1D0799D4-422D-4C23-84C7-4301B9B2AB21}"/>
              </a:ext>
            </a:extLst>
          </p:cNvPr>
          <p:cNvPicPr>
            <a:picLocks noChangeAspect="1"/>
          </p:cNvPicPr>
          <p:nvPr/>
        </p:nvPicPr>
        <p:blipFill>
          <a:blip r:embed="rId5"/>
          <a:stretch>
            <a:fillRect/>
          </a:stretch>
        </p:blipFill>
        <p:spPr>
          <a:xfrm>
            <a:off x="1083628" y="1046350"/>
            <a:ext cx="1719705" cy="2361651"/>
          </a:xfrm>
          <a:prstGeom prst="rect">
            <a:avLst/>
          </a:prstGeom>
        </p:spPr>
      </p:pic>
      <p:pic>
        <p:nvPicPr>
          <p:cNvPr id="16" name="Resim 15">
            <a:extLst>
              <a:ext uri="{FF2B5EF4-FFF2-40B4-BE49-F238E27FC236}">
                <a16:creationId xmlns:a16="http://schemas.microsoft.com/office/drawing/2014/main" id="{E1ECB211-B426-4FD1-892D-687F2AD575B1}"/>
              </a:ext>
            </a:extLst>
          </p:cNvPr>
          <p:cNvPicPr>
            <a:picLocks noChangeAspect="1"/>
          </p:cNvPicPr>
          <p:nvPr/>
        </p:nvPicPr>
        <p:blipFill>
          <a:blip r:embed="rId6"/>
          <a:stretch>
            <a:fillRect/>
          </a:stretch>
        </p:blipFill>
        <p:spPr>
          <a:xfrm>
            <a:off x="6566002" y="1120577"/>
            <a:ext cx="1579306" cy="2264369"/>
          </a:xfrm>
          <a:prstGeom prst="rect">
            <a:avLst/>
          </a:prstGeom>
        </p:spPr>
      </p:pic>
      <p:pic>
        <p:nvPicPr>
          <p:cNvPr id="4" name="Resim 3">
            <a:extLst>
              <a:ext uri="{FF2B5EF4-FFF2-40B4-BE49-F238E27FC236}">
                <a16:creationId xmlns:a16="http://schemas.microsoft.com/office/drawing/2014/main" id="{4F5706CD-28B4-76C6-9014-3C457A9A8149}"/>
              </a:ext>
            </a:extLst>
          </p:cNvPr>
          <p:cNvPicPr>
            <a:picLocks noChangeAspect="1"/>
          </p:cNvPicPr>
          <p:nvPr/>
        </p:nvPicPr>
        <p:blipFill>
          <a:blip r:embed="rId7"/>
          <a:stretch>
            <a:fillRect/>
          </a:stretch>
        </p:blipFill>
        <p:spPr>
          <a:xfrm>
            <a:off x="4387072" y="1046350"/>
            <a:ext cx="2130077" cy="2480508"/>
          </a:xfrm>
          <a:prstGeom prst="rect">
            <a:avLst/>
          </a:prstGeom>
        </p:spPr>
      </p:pic>
      <p:pic>
        <p:nvPicPr>
          <p:cNvPr id="7" name="Resim 6">
            <a:extLst>
              <a:ext uri="{FF2B5EF4-FFF2-40B4-BE49-F238E27FC236}">
                <a16:creationId xmlns:a16="http://schemas.microsoft.com/office/drawing/2014/main" id="{27CD1F93-EE04-868A-7F90-429A9E73A113}"/>
              </a:ext>
            </a:extLst>
          </p:cNvPr>
          <p:cNvPicPr>
            <a:picLocks noChangeAspect="1"/>
          </p:cNvPicPr>
          <p:nvPr/>
        </p:nvPicPr>
        <p:blipFill>
          <a:blip r:embed="rId8"/>
          <a:stretch>
            <a:fillRect/>
          </a:stretch>
        </p:blipFill>
        <p:spPr>
          <a:xfrm>
            <a:off x="9969627" y="808181"/>
            <a:ext cx="1558828" cy="2620819"/>
          </a:xfrm>
          <a:prstGeom prst="rect">
            <a:avLst/>
          </a:prstGeom>
        </p:spPr>
      </p:pic>
      <p:pic>
        <p:nvPicPr>
          <p:cNvPr id="9" name="Resim 8">
            <a:extLst>
              <a:ext uri="{FF2B5EF4-FFF2-40B4-BE49-F238E27FC236}">
                <a16:creationId xmlns:a16="http://schemas.microsoft.com/office/drawing/2014/main" id="{753E0E9F-5762-BE0B-86B7-3C563EDA8566}"/>
              </a:ext>
            </a:extLst>
          </p:cNvPr>
          <p:cNvPicPr>
            <a:picLocks noChangeAspect="1"/>
          </p:cNvPicPr>
          <p:nvPr/>
        </p:nvPicPr>
        <p:blipFill>
          <a:blip r:embed="rId9"/>
          <a:stretch>
            <a:fillRect/>
          </a:stretch>
        </p:blipFill>
        <p:spPr>
          <a:xfrm>
            <a:off x="1124037" y="3397814"/>
            <a:ext cx="1762626" cy="2681177"/>
          </a:xfrm>
          <a:prstGeom prst="rect">
            <a:avLst/>
          </a:prstGeom>
        </p:spPr>
      </p:pic>
      <p:pic>
        <p:nvPicPr>
          <p:cNvPr id="13" name="Resim 12">
            <a:extLst>
              <a:ext uri="{FF2B5EF4-FFF2-40B4-BE49-F238E27FC236}">
                <a16:creationId xmlns:a16="http://schemas.microsoft.com/office/drawing/2014/main" id="{9C033E6D-C09F-4EFD-F550-3FBADB3B1C6B}"/>
              </a:ext>
            </a:extLst>
          </p:cNvPr>
          <p:cNvPicPr>
            <a:picLocks noChangeAspect="1"/>
          </p:cNvPicPr>
          <p:nvPr/>
        </p:nvPicPr>
        <p:blipFill>
          <a:blip r:embed="rId10"/>
          <a:stretch>
            <a:fillRect/>
          </a:stretch>
        </p:blipFill>
        <p:spPr>
          <a:xfrm>
            <a:off x="2906509" y="3416207"/>
            <a:ext cx="1544377" cy="2612235"/>
          </a:xfrm>
          <a:prstGeom prst="rect">
            <a:avLst/>
          </a:prstGeom>
        </p:spPr>
      </p:pic>
      <p:pic>
        <p:nvPicPr>
          <p:cNvPr id="17" name="Resim 16">
            <a:extLst>
              <a:ext uri="{FF2B5EF4-FFF2-40B4-BE49-F238E27FC236}">
                <a16:creationId xmlns:a16="http://schemas.microsoft.com/office/drawing/2014/main" id="{95EAFFA1-2F3B-5CA2-C4F6-E903D7B6A612}"/>
              </a:ext>
            </a:extLst>
          </p:cNvPr>
          <p:cNvPicPr>
            <a:picLocks noChangeAspect="1"/>
          </p:cNvPicPr>
          <p:nvPr/>
        </p:nvPicPr>
        <p:blipFill>
          <a:blip r:embed="rId11"/>
          <a:stretch>
            <a:fillRect/>
          </a:stretch>
        </p:blipFill>
        <p:spPr>
          <a:xfrm>
            <a:off x="4452570" y="3387529"/>
            <a:ext cx="3648318" cy="2599523"/>
          </a:xfrm>
          <a:prstGeom prst="rect">
            <a:avLst/>
          </a:prstGeom>
        </p:spPr>
      </p:pic>
      <p:pic>
        <p:nvPicPr>
          <p:cNvPr id="19" name="Resim 18">
            <a:extLst>
              <a:ext uri="{FF2B5EF4-FFF2-40B4-BE49-F238E27FC236}">
                <a16:creationId xmlns:a16="http://schemas.microsoft.com/office/drawing/2014/main" id="{B90C9927-886B-FDC1-144C-DD5C3D883F88}"/>
              </a:ext>
            </a:extLst>
          </p:cNvPr>
          <p:cNvPicPr>
            <a:picLocks noChangeAspect="1"/>
          </p:cNvPicPr>
          <p:nvPr/>
        </p:nvPicPr>
        <p:blipFill>
          <a:blip r:embed="rId12"/>
          <a:stretch>
            <a:fillRect/>
          </a:stretch>
        </p:blipFill>
        <p:spPr>
          <a:xfrm>
            <a:off x="8249226" y="3379696"/>
            <a:ext cx="1667030" cy="2588592"/>
          </a:xfrm>
          <a:prstGeom prst="rect">
            <a:avLst/>
          </a:prstGeom>
        </p:spPr>
      </p:pic>
      <p:pic>
        <p:nvPicPr>
          <p:cNvPr id="21" name="Resim 20">
            <a:extLst>
              <a:ext uri="{FF2B5EF4-FFF2-40B4-BE49-F238E27FC236}">
                <a16:creationId xmlns:a16="http://schemas.microsoft.com/office/drawing/2014/main" id="{383F8CA2-BD5F-913B-A7A6-51C8C543A320}"/>
              </a:ext>
            </a:extLst>
          </p:cNvPr>
          <p:cNvPicPr>
            <a:picLocks noChangeAspect="1"/>
          </p:cNvPicPr>
          <p:nvPr/>
        </p:nvPicPr>
        <p:blipFill>
          <a:blip r:embed="rId13"/>
          <a:stretch>
            <a:fillRect/>
          </a:stretch>
        </p:blipFill>
        <p:spPr>
          <a:xfrm>
            <a:off x="9877385" y="3350418"/>
            <a:ext cx="1721389" cy="263663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Unvan 1"/>
          <p:cNvSpPr>
            <a:spLocks noGrp="1"/>
          </p:cNvSpPr>
          <p:nvPr>
            <p:ph type="title" hasCustomPrompt="1"/>
          </p:nvPr>
        </p:nvSpPr>
        <p:spPr>
          <a:xfrm>
            <a:off x="1552575" y="500063"/>
            <a:ext cx="10515600" cy="1325562"/>
          </a:xfrm>
          <a:ln/>
        </p:spPr>
        <p:txBody>
          <a:bodyPr vert="horz" lIns="91440" tIns="45720" rIns="91440" bIns="45720" anchor="ctr" anchorCtr="0"/>
          <a:lstStyle/>
          <a:p>
            <a:r>
              <a:rPr lang="tr-TR" altLang="en-US" dirty="0">
                <a:hlinkClick r:id="rId2"/>
              </a:rPr>
              <a:t>İslam Hukuku Anabilim Dalı</a:t>
            </a:r>
            <a:br>
              <a:rPr lang="tr-TR" altLang="en-US" dirty="0"/>
            </a:br>
            <a:endParaRPr lang="tr-TR" altLang="en-US" dirty="0"/>
          </a:p>
        </p:txBody>
      </p:sp>
      <p:sp>
        <p:nvSpPr>
          <p:cNvPr id="11" name="Eksi 10"/>
          <p:cNvSpPr/>
          <p:nvPr/>
        </p:nvSpPr>
        <p:spPr>
          <a:xfrm rot="5400000">
            <a:off x="3100388" y="3279775"/>
            <a:ext cx="6076950" cy="333375"/>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fontAlgn="auto"/>
            <a:endParaRPr lang="tr-TR" strike="noStrike" noProof="1"/>
          </a:p>
        </p:txBody>
      </p:sp>
      <p:pic>
        <p:nvPicPr>
          <p:cNvPr id="7" name="İçerik Yer Tutucusu 6">
            <a:extLst>
              <a:ext uri="{FF2B5EF4-FFF2-40B4-BE49-F238E27FC236}">
                <a16:creationId xmlns:a16="http://schemas.microsoft.com/office/drawing/2014/main" id="{520216C4-3845-4097-9C92-C8F3DC56E8E8}"/>
              </a:ext>
            </a:extLst>
          </p:cNvPr>
          <p:cNvPicPr>
            <a:picLocks noGrp="1" noChangeAspect="1"/>
          </p:cNvPicPr>
          <p:nvPr>
            <p:ph idx="1"/>
          </p:nvPr>
        </p:nvPicPr>
        <p:blipFill>
          <a:blip r:embed="rId3"/>
          <a:stretch>
            <a:fillRect/>
          </a:stretch>
        </p:blipFill>
        <p:spPr>
          <a:xfrm>
            <a:off x="3610998" y="1107059"/>
            <a:ext cx="1895675" cy="2383713"/>
          </a:xfrm>
        </p:spPr>
      </p:pic>
      <p:pic>
        <p:nvPicPr>
          <p:cNvPr id="5" name="Resim 4">
            <a:extLst>
              <a:ext uri="{FF2B5EF4-FFF2-40B4-BE49-F238E27FC236}">
                <a16:creationId xmlns:a16="http://schemas.microsoft.com/office/drawing/2014/main" id="{1643B679-B38B-430B-B9E4-1E75FDA4D0BE}"/>
              </a:ext>
            </a:extLst>
          </p:cNvPr>
          <p:cNvPicPr>
            <a:picLocks noChangeAspect="1"/>
          </p:cNvPicPr>
          <p:nvPr/>
        </p:nvPicPr>
        <p:blipFill>
          <a:blip r:embed="rId4"/>
          <a:stretch>
            <a:fillRect/>
          </a:stretch>
        </p:blipFill>
        <p:spPr>
          <a:xfrm>
            <a:off x="1318048" y="1148300"/>
            <a:ext cx="2004015" cy="2366859"/>
          </a:xfrm>
          <a:prstGeom prst="rect">
            <a:avLst/>
          </a:prstGeom>
        </p:spPr>
      </p:pic>
      <p:pic>
        <p:nvPicPr>
          <p:cNvPr id="3" name="Resim 2">
            <a:extLst>
              <a:ext uri="{FF2B5EF4-FFF2-40B4-BE49-F238E27FC236}">
                <a16:creationId xmlns:a16="http://schemas.microsoft.com/office/drawing/2014/main" id="{1D6E8F01-20D4-4AB0-112F-D7B53DBB3B61}"/>
              </a:ext>
            </a:extLst>
          </p:cNvPr>
          <p:cNvPicPr>
            <a:picLocks noChangeAspect="1"/>
          </p:cNvPicPr>
          <p:nvPr/>
        </p:nvPicPr>
        <p:blipFill>
          <a:blip r:embed="rId5"/>
          <a:stretch>
            <a:fillRect/>
          </a:stretch>
        </p:blipFill>
        <p:spPr>
          <a:xfrm>
            <a:off x="6138863" y="1110234"/>
            <a:ext cx="1760953" cy="2404925"/>
          </a:xfrm>
          <a:prstGeom prst="rect">
            <a:avLst/>
          </a:prstGeom>
        </p:spPr>
      </p:pic>
      <p:pic>
        <p:nvPicPr>
          <p:cNvPr id="6" name="Resim 5">
            <a:extLst>
              <a:ext uri="{FF2B5EF4-FFF2-40B4-BE49-F238E27FC236}">
                <a16:creationId xmlns:a16="http://schemas.microsoft.com/office/drawing/2014/main" id="{7A95F7A5-7E1C-119A-F28B-42471BBE44D0}"/>
              </a:ext>
            </a:extLst>
          </p:cNvPr>
          <p:cNvPicPr>
            <a:picLocks noChangeAspect="1"/>
          </p:cNvPicPr>
          <p:nvPr/>
        </p:nvPicPr>
        <p:blipFill>
          <a:blip r:embed="rId6"/>
          <a:stretch>
            <a:fillRect/>
          </a:stretch>
        </p:blipFill>
        <p:spPr>
          <a:xfrm>
            <a:off x="6027209" y="3536373"/>
            <a:ext cx="1841072" cy="2528888"/>
          </a:xfrm>
          <a:prstGeom prst="rect">
            <a:avLst/>
          </a:prstGeom>
        </p:spPr>
      </p:pic>
      <p:pic>
        <p:nvPicPr>
          <p:cNvPr id="9" name="Resim 8">
            <a:extLst>
              <a:ext uri="{FF2B5EF4-FFF2-40B4-BE49-F238E27FC236}">
                <a16:creationId xmlns:a16="http://schemas.microsoft.com/office/drawing/2014/main" id="{E8925100-665D-50BA-4D25-051946C9A3B8}"/>
              </a:ext>
            </a:extLst>
          </p:cNvPr>
          <p:cNvPicPr>
            <a:picLocks noChangeAspect="1"/>
          </p:cNvPicPr>
          <p:nvPr/>
        </p:nvPicPr>
        <p:blipFill>
          <a:blip r:embed="rId7"/>
          <a:stretch>
            <a:fillRect/>
          </a:stretch>
        </p:blipFill>
        <p:spPr>
          <a:xfrm>
            <a:off x="3610998" y="3518334"/>
            <a:ext cx="1718983" cy="2528888"/>
          </a:xfrm>
          <a:prstGeom prst="rect">
            <a:avLst/>
          </a:prstGeom>
        </p:spPr>
      </p:pic>
      <p:pic>
        <p:nvPicPr>
          <p:cNvPr id="12" name="Resim 11">
            <a:extLst>
              <a:ext uri="{FF2B5EF4-FFF2-40B4-BE49-F238E27FC236}">
                <a16:creationId xmlns:a16="http://schemas.microsoft.com/office/drawing/2014/main" id="{9BB85D91-97AE-5072-B564-3BE7BB687F24}"/>
              </a:ext>
            </a:extLst>
          </p:cNvPr>
          <p:cNvPicPr>
            <a:picLocks noChangeAspect="1"/>
          </p:cNvPicPr>
          <p:nvPr/>
        </p:nvPicPr>
        <p:blipFill>
          <a:blip r:embed="rId8"/>
          <a:stretch>
            <a:fillRect/>
          </a:stretch>
        </p:blipFill>
        <p:spPr>
          <a:xfrm>
            <a:off x="1351793" y="3476101"/>
            <a:ext cx="1667690" cy="258916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Unvan 1"/>
          <p:cNvSpPr>
            <a:spLocks noGrp="1"/>
          </p:cNvSpPr>
          <p:nvPr>
            <p:ph type="title" hasCustomPrompt="1"/>
          </p:nvPr>
        </p:nvSpPr>
        <p:spPr>
          <a:xfrm>
            <a:off x="1511300" y="450850"/>
            <a:ext cx="10515600" cy="1325563"/>
          </a:xfrm>
          <a:ln/>
        </p:spPr>
        <p:txBody>
          <a:bodyPr vert="horz" lIns="91440" tIns="45720" rIns="91440" bIns="45720" anchor="ctr" anchorCtr="0"/>
          <a:lstStyle/>
          <a:p>
            <a:r>
              <a:rPr lang="tr-TR" altLang="en-US" sz="2800" dirty="0">
                <a:hlinkClick r:id="rId2"/>
              </a:rPr>
              <a:t>Kelam ve İslam Mezhepleri Tarihi Anabilim Dalı</a:t>
            </a:r>
            <a:br>
              <a:rPr lang="tr-TR" altLang="en-US" sz="2800" dirty="0"/>
            </a:br>
            <a:endParaRPr lang="tr-TR" altLang="en-US" sz="2800" dirty="0"/>
          </a:p>
        </p:txBody>
      </p:sp>
      <p:pic>
        <p:nvPicPr>
          <p:cNvPr id="5" name="Resim 4">
            <a:extLst>
              <a:ext uri="{FF2B5EF4-FFF2-40B4-BE49-F238E27FC236}">
                <a16:creationId xmlns:a16="http://schemas.microsoft.com/office/drawing/2014/main" id="{FD96FEDA-BBC3-4B24-87BD-529D3A69B9C7}"/>
              </a:ext>
            </a:extLst>
          </p:cNvPr>
          <p:cNvPicPr>
            <a:picLocks noChangeAspect="1"/>
          </p:cNvPicPr>
          <p:nvPr/>
        </p:nvPicPr>
        <p:blipFill>
          <a:blip r:embed="rId3"/>
          <a:stretch>
            <a:fillRect/>
          </a:stretch>
        </p:blipFill>
        <p:spPr>
          <a:xfrm>
            <a:off x="2956696" y="3831381"/>
            <a:ext cx="1393386" cy="2274744"/>
          </a:xfrm>
          <a:prstGeom prst="rect">
            <a:avLst/>
          </a:prstGeom>
        </p:spPr>
      </p:pic>
      <p:pic>
        <p:nvPicPr>
          <p:cNvPr id="7" name="Resim 6">
            <a:extLst>
              <a:ext uri="{FF2B5EF4-FFF2-40B4-BE49-F238E27FC236}">
                <a16:creationId xmlns:a16="http://schemas.microsoft.com/office/drawing/2014/main" id="{FEBE9D60-9157-4104-AE0B-F1328BE2C6D2}"/>
              </a:ext>
            </a:extLst>
          </p:cNvPr>
          <p:cNvPicPr>
            <a:picLocks noChangeAspect="1"/>
          </p:cNvPicPr>
          <p:nvPr/>
        </p:nvPicPr>
        <p:blipFill>
          <a:blip r:embed="rId4"/>
          <a:stretch>
            <a:fillRect/>
          </a:stretch>
        </p:blipFill>
        <p:spPr>
          <a:xfrm>
            <a:off x="1037219" y="1113631"/>
            <a:ext cx="1887041" cy="2717750"/>
          </a:xfrm>
          <a:prstGeom prst="rect">
            <a:avLst/>
          </a:prstGeom>
        </p:spPr>
      </p:pic>
      <p:pic>
        <p:nvPicPr>
          <p:cNvPr id="9" name="Resim 8">
            <a:extLst>
              <a:ext uri="{FF2B5EF4-FFF2-40B4-BE49-F238E27FC236}">
                <a16:creationId xmlns:a16="http://schemas.microsoft.com/office/drawing/2014/main" id="{F21BC9E1-1886-4BA5-8854-3ACE735CF0BC}"/>
              </a:ext>
            </a:extLst>
          </p:cNvPr>
          <p:cNvPicPr>
            <a:picLocks noChangeAspect="1"/>
          </p:cNvPicPr>
          <p:nvPr/>
        </p:nvPicPr>
        <p:blipFill>
          <a:blip r:embed="rId5"/>
          <a:stretch>
            <a:fillRect/>
          </a:stretch>
        </p:blipFill>
        <p:spPr>
          <a:xfrm>
            <a:off x="2956696" y="1143649"/>
            <a:ext cx="1948858" cy="2687732"/>
          </a:xfrm>
          <a:prstGeom prst="rect">
            <a:avLst/>
          </a:prstGeom>
        </p:spPr>
      </p:pic>
      <p:pic>
        <p:nvPicPr>
          <p:cNvPr id="2" name="Resim 1">
            <a:extLst>
              <a:ext uri="{FF2B5EF4-FFF2-40B4-BE49-F238E27FC236}">
                <a16:creationId xmlns:a16="http://schemas.microsoft.com/office/drawing/2014/main" id="{80949123-538A-3461-C94C-12F1565B62C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1933" y="1112816"/>
            <a:ext cx="1545042" cy="2817148"/>
          </a:xfrm>
          <a:prstGeom prst="rect">
            <a:avLst/>
          </a:prstGeom>
        </p:spPr>
      </p:pic>
      <p:pic>
        <p:nvPicPr>
          <p:cNvPr id="4" name="Resim 3">
            <a:extLst>
              <a:ext uri="{FF2B5EF4-FFF2-40B4-BE49-F238E27FC236}">
                <a16:creationId xmlns:a16="http://schemas.microsoft.com/office/drawing/2014/main" id="{8DD3DB72-50D7-487E-A207-C887C0A0F8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12144" y="1110294"/>
            <a:ext cx="1611943" cy="281714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Unvan 1"/>
          <p:cNvSpPr>
            <a:spLocks noGrp="1"/>
          </p:cNvSpPr>
          <p:nvPr>
            <p:ph type="title" hasCustomPrompt="1"/>
          </p:nvPr>
        </p:nvSpPr>
        <p:spPr>
          <a:xfrm>
            <a:off x="1676400" y="500063"/>
            <a:ext cx="10515600" cy="1325562"/>
          </a:xfrm>
          <a:ln/>
        </p:spPr>
        <p:txBody>
          <a:bodyPr vert="horz" lIns="91440" tIns="45720" rIns="91440" bIns="45720" anchor="ctr" anchorCtr="0"/>
          <a:lstStyle/>
          <a:p>
            <a:r>
              <a:rPr lang="tr-TR" altLang="en-US" dirty="0">
                <a:hlinkClick r:id="rId2"/>
              </a:rPr>
              <a:t>Tasavvuf Anabilim Dalı</a:t>
            </a:r>
            <a:br>
              <a:rPr lang="tr-TR" altLang="en-US" dirty="0"/>
            </a:br>
            <a:endParaRPr lang="tr-TR" altLang="en-US" dirty="0"/>
          </a:p>
        </p:txBody>
      </p:sp>
      <p:pic>
        <p:nvPicPr>
          <p:cNvPr id="3" name="Resim 2">
            <a:extLst>
              <a:ext uri="{FF2B5EF4-FFF2-40B4-BE49-F238E27FC236}">
                <a16:creationId xmlns:a16="http://schemas.microsoft.com/office/drawing/2014/main" id="{27B3480B-0CD0-48AD-B4A7-937F15C3E8B8}"/>
              </a:ext>
            </a:extLst>
          </p:cNvPr>
          <p:cNvPicPr>
            <a:picLocks noChangeAspect="1"/>
          </p:cNvPicPr>
          <p:nvPr/>
        </p:nvPicPr>
        <p:blipFill>
          <a:blip r:embed="rId3"/>
          <a:stretch>
            <a:fillRect/>
          </a:stretch>
        </p:blipFill>
        <p:spPr>
          <a:xfrm>
            <a:off x="3191738" y="3822492"/>
            <a:ext cx="1509197" cy="2221874"/>
          </a:xfrm>
          <a:prstGeom prst="rect">
            <a:avLst/>
          </a:prstGeom>
        </p:spPr>
      </p:pic>
      <p:pic>
        <p:nvPicPr>
          <p:cNvPr id="2" name="Resim 1">
            <a:extLst>
              <a:ext uri="{FF2B5EF4-FFF2-40B4-BE49-F238E27FC236}">
                <a16:creationId xmlns:a16="http://schemas.microsoft.com/office/drawing/2014/main" id="{4D48BF31-9F59-4CAC-C1E7-8DAFE2EF4D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91738" y="1027933"/>
            <a:ext cx="1509196" cy="265964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Unvan 1"/>
          <p:cNvSpPr>
            <a:spLocks noGrp="1"/>
          </p:cNvSpPr>
          <p:nvPr>
            <p:ph type="title" hasCustomPrompt="1"/>
          </p:nvPr>
        </p:nvSpPr>
        <p:spPr>
          <a:xfrm>
            <a:off x="1544638" y="500063"/>
            <a:ext cx="10515600" cy="1325562"/>
          </a:xfrm>
          <a:ln/>
        </p:spPr>
        <p:txBody>
          <a:bodyPr vert="horz" lIns="91440" tIns="45720" rIns="91440" bIns="45720" anchor="ctr" anchorCtr="0"/>
          <a:lstStyle/>
          <a:p>
            <a:r>
              <a:rPr lang="tr-TR" altLang="en-US" dirty="0">
                <a:hlinkClick r:id="rId2"/>
              </a:rPr>
              <a:t>Tefsir Anabilim Dalı</a:t>
            </a:r>
            <a:br>
              <a:rPr lang="tr-TR" altLang="en-US" dirty="0"/>
            </a:br>
            <a:endParaRPr lang="tr-TR" altLang="en-US" dirty="0"/>
          </a:p>
        </p:txBody>
      </p:sp>
      <p:pic>
        <p:nvPicPr>
          <p:cNvPr id="7" name="Resim 6">
            <a:extLst>
              <a:ext uri="{FF2B5EF4-FFF2-40B4-BE49-F238E27FC236}">
                <a16:creationId xmlns:a16="http://schemas.microsoft.com/office/drawing/2014/main" id="{68B69AFE-06E5-C0D4-1511-B023649BDBEF}"/>
              </a:ext>
            </a:extLst>
          </p:cNvPr>
          <p:cNvPicPr>
            <a:picLocks noChangeAspect="1"/>
          </p:cNvPicPr>
          <p:nvPr/>
        </p:nvPicPr>
        <p:blipFill>
          <a:blip r:embed="rId3"/>
          <a:stretch>
            <a:fillRect/>
          </a:stretch>
        </p:blipFill>
        <p:spPr>
          <a:xfrm>
            <a:off x="984233" y="1162844"/>
            <a:ext cx="1597487" cy="2521784"/>
          </a:xfrm>
          <a:prstGeom prst="rect">
            <a:avLst/>
          </a:prstGeom>
        </p:spPr>
      </p:pic>
      <p:pic>
        <p:nvPicPr>
          <p:cNvPr id="9" name="Resim 8">
            <a:extLst>
              <a:ext uri="{FF2B5EF4-FFF2-40B4-BE49-F238E27FC236}">
                <a16:creationId xmlns:a16="http://schemas.microsoft.com/office/drawing/2014/main" id="{32D64B1B-6AE7-9511-6C4B-3CB40596455C}"/>
              </a:ext>
            </a:extLst>
          </p:cNvPr>
          <p:cNvPicPr>
            <a:picLocks noChangeAspect="1"/>
          </p:cNvPicPr>
          <p:nvPr/>
        </p:nvPicPr>
        <p:blipFill>
          <a:blip r:embed="rId4"/>
          <a:stretch>
            <a:fillRect/>
          </a:stretch>
        </p:blipFill>
        <p:spPr>
          <a:xfrm>
            <a:off x="2581720" y="1162844"/>
            <a:ext cx="1597487" cy="2650902"/>
          </a:xfrm>
          <a:prstGeom prst="rect">
            <a:avLst/>
          </a:prstGeom>
        </p:spPr>
      </p:pic>
      <p:pic>
        <p:nvPicPr>
          <p:cNvPr id="11" name="Resim 10">
            <a:extLst>
              <a:ext uri="{FF2B5EF4-FFF2-40B4-BE49-F238E27FC236}">
                <a16:creationId xmlns:a16="http://schemas.microsoft.com/office/drawing/2014/main" id="{492842E5-3DA4-0D15-17AF-CA2B716FE1E7}"/>
              </a:ext>
            </a:extLst>
          </p:cNvPr>
          <p:cNvPicPr>
            <a:picLocks noChangeAspect="1"/>
          </p:cNvPicPr>
          <p:nvPr/>
        </p:nvPicPr>
        <p:blipFill>
          <a:blip r:embed="rId5"/>
          <a:stretch>
            <a:fillRect/>
          </a:stretch>
        </p:blipFill>
        <p:spPr>
          <a:xfrm>
            <a:off x="4305884" y="1134679"/>
            <a:ext cx="1790116" cy="2806951"/>
          </a:xfrm>
          <a:prstGeom prst="rect">
            <a:avLst/>
          </a:prstGeom>
        </p:spPr>
      </p:pic>
      <p:pic>
        <p:nvPicPr>
          <p:cNvPr id="13" name="Resim 12">
            <a:extLst>
              <a:ext uri="{FF2B5EF4-FFF2-40B4-BE49-F238E27FC236}">
                <a16:creationId xmlns:a16="http://schemas.microsoft.com/office/drawing/2014/main" id="{27881139-8919-2F71-63E2-E3F1E426B5EC}"/>
              </a:ext>
            </a:extLst>
          </p:cNvPr>
          <p:cNvPicPr>
            <a:picLocks noChangeAspect="1"/>
          </p:cNvPicPr>
          <p:nvPr/>
        </p:nvPicPr>
        <p:blipFill>
          <a:blip r:embed="rId6"/>
          <a:stretch>
            <a:fillRect/>
          </a:stretch>
        </p:blipFill>
        <p:spPr>
          <a:xfrm>
            <a:off x="6096001" y="1164878"/>
            <a:ext cx="1608944" cy="2746403"/>
          </a:xfrm>
          <a:prstGeom prst="rect">
            <a:avLst/>
          </a:prstGeom>
        </p:spPr>
      </p:pic>
      <p:pic>
        <p:nvPicPr>
          <p:cNvPr id="15" name="Resim 14">
            <a:extLst>
              <a:ext uri="{FF2B5EF4-FFF2-40B4-BE49-F238E27FC236}">
                <a16:creationId xmlns:a16="http://schemas.microsoft.com/office/drawing/2014/main" id="{25405EE4-00A0-57B5-29FD-CD2773E591F9}"/>
              </a:ext>
            </a:extLst>
          </p:cNvPr>
          <p:cNvPicPr>
            <a:picLocks noChangeAspect="1"/>
          </p:cNvPicPr>
          <p:nvPr/>
        </p:nvPicPr>
        <p:blipFill>
          <a:blip r:embed="rId7"/>
          <a:stretch>
            <a:fillRect/>
          </a:stretch>
        </p:blipFill>
        <p:spPr>
          <a:xfrm>
            <a:off x="7724669" y="1134680"/>
            <a:ext cx="1885612" cy="2837454"/>
          </a:xfrm>
          <a:prstGeom prst="rect">
            <a:avLst/>
          </a:prstGeom>
        </p:spPr>
      </p:pic>
      <p:pic>
        <p:nvPicPr>
          <p:cNvPr id="17" name="Resim 16">
            <a:extLst>
              <a:ext uri="{FF2B5EF4-FFF2-40B4-BE49-F238E27FC236}">
                <a16:creationId xmlns:a16="http://schemas.microsoft.com/office/drawing/2014/main" id="{05256EDF-0594-5329-0091-6D65523A6CAA}"/>
              </a:ext>
            </a:extLst>
          </p:cNvPr>
          <p:cNvPicPr>
            <a:picLocks noChangeAspect="1"/>
          </p:cNvPicPr>
          <p:nvPr/>
        </p:nvPicPr>
        <p:blipFill>
          <a:blip r:embed="rId8"/>
          <a:stretch>
            <a:fillRect/>
          </a:stretch>
        </p:blipFill>
        <p:spPr>
          <a:xfrm>
            <a:off x="9610280" y="1162844"/>
            <a:ext cx="1721365" cy="2650902"/>
          </a:xfrm>
          <a:prstGeom prst="rect">
            <a:avLst/>
          </a:prstGeom>
        </p:spPr>
      </p:pic>
      <p:pic>
        <p:nvPicPr>
          <p:cNvPr id="19" name="Resim 18">
            <a:extLst>
              <a:ext uri="{FF2B5EF4-FFF2-40B4-BE49-F238E27FC236}">
                <a16:creationId xmlns:a16="http://schemas.microsoft.com/office/drawing/2014/main" id="{7B8941E8-D31F-7492-389D-A65871DE7809}"/>
              </a:ext>
            </a:extLst>
          </p:cNvPr>
          <p:cNvPicPr>
            <a:picLocks noChangeAspect="1"/>
          </p:cNvPicPr>
          <p:nvPr/>
        </p:nvPicPr>
        <p:blipFill>
          <a:blip r:embed="rId9"/>
          <a:stretch>
            <a:fillRect/>
          </a:stretch>
        </p:blipFill>
        <p:spPr>
          <a:xfrm>
            <a:off x="2573406" y="3813746"/>
            <a:ext cx="1444721" cy="2304901"/>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Unvan 1"/>
          <p:cNvSpPr>
            <a:spLocks noGrp="1"/>
          </p:cNvSpPr>
          <p:nvPr>
            <p:ph type="title" hasCustomPrompt="1"/>
          </p:nvPr>
        </p:nvSpPr>
        <p:spPr>
          <a:ln/>
        </p:spPr>
        <p:txBody>
          <a:bodyPr vert="horz" lIns="91440" tIns="45720" rIns="91440" bIns="45720" anchor="ctr" anchorCtr="0"/>
          <a:lstStyle/>
          <a:p>
            <a:r>
              <a:rPr lang="tr-TR" altLang="en-US" dirty="0">
                <a:hlinkClick r:id="rId2"/>
              </a:rPr>
              <a:t>Hadis Anabilim Dalı</a:t>
            </a:r>
            <a:br>
              <a:rPr lang="tr-TR" altLang="en-US" dirty="0"/>
            </a:br>
            <a:endParaRPr lang="tr-TR" altLang="en-US" dirty="0"/>
          </a:p>
        </p:txBody>
      </p:sp>
      <p:pic>
        <p:nvPicPr>
          <p:cNvPr id="3" name="Content Placeholder 2" descr="Ekran Görüntüsü (9)"/>
          <p:cNvPicPr>
            <a:picLocks noGrp="1" noChangeAspect="1"/>
          </p:cNvPicPr>
          <p:nvPr>
            <p:ph sz="half" idx="1"/>
          </p:nvPr>
        </p:nvPicPr>
        <p:blipFill>
          <a:blip r:embed="rId3"/>
          <a:stretch>
            <a:fillRect/>
          </a:stretch>
        </p:blipFill>
        <p:spPr>
          <a:xfrm>
            <a:off x="832485" y="1120775"/>
            <a:ext cx="2576195" cy="2680335"/>
          </a:xfrm>
          <a:prstGeom prst="rect">
            <a:avLst/>
          </a:prstGeom>
        </p:spPr>
      </p:pic>
      <p:pic>
        <p:nvPicPr>
          <p:cNvPr id="10" name="Content Placeholder 9" descr="Ekran Görüntüsü (7)"/>
          <p:cNvPicPr>
            <a:picLocks noGrp="1" noChangeAspect="1"/>
          </p:cNvPicPr>
          <p:nvPr>
            <p:ph sz="half" idx="2"/>
          </p:nvPr>
        </p:nvPicPr>
        <p:blipFill>
          <a:blip r:embed="rId4"/>
          <a:stretch>
            <a:fillRect/>
          </a:stretch>
        </p:blipFill>
        <p:spPr>
          <a:xfrm>
            <a:off x="4130229" y="1164081"/>
            <a:ext cx="1795083" cy="2580546"/>
          </a:xfrm>
          <a:prstGeom prst="rect">
            <a:avLst/>
          </a:prstGeom>
        </p:spPr>
      </p:pic>
      <p:pic>
        <p:nvPicPr>
          <p:cNvPr id="14" name="Picture 13" descr="Ekran Görüntüsü (11)"/>
          <p:cNvPicPr>
            <a:picLocks noChangeAspect="1"/>
          </p:cNvPicPr>
          <p:nvPr/>
        </p:nvPicPr>
        <p:blipFill>
          <a:blip r:embed="rId5"/>
          <a:stretch>
            <a:fillRect/>
          </a:stretch>
        </p:blipFill>
        <p:spPr>
          <a:xfrm>
            <a:off x="6844472" y="1170669"/>
            <a:ext cx="1790501" cy="2573958"/>
          </a:xfrm>
          <a:prstGeom prst="rect">
            <a:avLst/>
          </a:prstGeom>
        </p:spPr>
      </p:pic>
      <p:pic>
        <p:nvPicPr>
          <p:cNvPr id="6" name="Resim 5">
            <a:extLst>
              <a:ext uri="{FF2B5EF4-FFF2-40B4-BE49-F238E27FC236}">
                <a16:creationId xmlns:a16="http://schemas.microsoft.com/office/drawing/2014/main" id="{879CF395-E588-4B36-B319-97AA6C6431C4}"/>
              </a:ext>
            </a:extLst>
          </p:cNvPr>
          <p:cNvPicPr>
            <a:picLocks noChangeAspect="1"/>
          </p:cNvPicPr>
          <p:nvPr/>
        </p:nvPicPr>
        <p:blipFill>
          <a:blip r:embed="rId6"/>
          <a:stretch>
            <a:fillRect/>
          </a:stretch>
        </p:blipFill>
        <p:spPr>
          <a:xfrm>
            <a:off x="4662751" y="3838703"/>
            <a:ext cx="1609440" cy="2176767"/>
          </a:xfrm>
          <a:prstGeom prst="rect">
            <a:avLst/>
          </a:prstGeom>
        </p:spPr>
      </p:pic>
      <p:pic>
        <p:nvPicPr>
          <p:cNvPr id="4" name="Resim 3">
            <a:extLst>
              <a:ext uri="{FF2B5EF4-FFF2-40B4-BE49-F238E27FC236}">
                <a16:creationId xmlns:a16="http://schemas.microsoft.com/office/drawing/2014/main" id="{A845ADDB-E6C7-FA14-6F39-E280A012CB34}"/>
              </a:ext>
            </a:extLst>
          </p:cNvPr>
          <p:cNvPicPr>
            <a:picLocks noChangeAspect="1"/>
          </p:cNvPicPr>
          <p:nvPr/>
        </p:nvPicPr>
        <p:blipFill>
          <a:blip r:embed="rId7"/>
          <a:stretch>
            <a:fillRect/>
          </a:stretch>
        </p:blipFill>
        <p:spPr>
          <a:xfrm>
            <a:off x="3286196" y="3838704"/>
            <a:ext cx="1376555" cy="2176767"/>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Unvan 1"/>
          <p:cNvSpPr>
            <a:spLocks noGrp="1"/>
          </p:cNvSpPr>
          <p:nvPr>
            <p:ph type="title" hasCustomPrompt="1"/>
          </p:nvPr>
        </p:nvSpPr>
        <p:spPr>
          <a:xfrm>
            <a:off x="1676400" y="868045"/>
            <a:ext cx="10515600" cy="338963"/>
          </a:xfrm>
          <a:ln/>
        </p:spPr>
        <p:txBody>
          <a:bodyPr vert="horz" lIns="91440" tIns="45720" rIns="91440" bIns="45720" anchor="ctr" anchorCtr="0"/>
          <a:lstStyle/>
          <a:p>
            <a:r>
              <a:rPr lang="tr-TR" sz="4000" u="sng">
                <a:solidFill>
                  <a:srgbClr val="0070C0"/>
                </a:solidFill>
              </a:rPr>
              <a:t>Kur'an-ı Kerim Okuma ve Kıraat İlmi </a:t>
            </a:r>
            <a:br>
              <a:rPr lang="tr-TR" sz="4000" u="sng">
                <a:solidFill>
                  <a:srgbClr val="0070C0"/>
                </a:solidFill>
              </a:rPr>
            </a:br>
            <a:r>
              <a:rPr lang="tr-TR" sz="4000" u="sng">
                <a:solidFill>
                  <a:srgbClr val="0070C0"/>
                </a:solidFill>
              </a:rPr>
              <a:t>Anabilim Dalı</a:t>
            </a:r>
            <a:endParaRPr lang="tr-TR" altLang="en-US" dirty="0"/>
          </a:p>
        </p:txBody>
      </p:sp>
      <p:pic>
        <p:nvPicPr>
          <p:cNvPr id="9" name="Resim 8">
            <a:extLst>
              <a:ext uri="{FF2B5EF4-FFF2-40B4-BE49-F238E27FC236}">
                <a16:creationId xmlns:a16="http://schemas.microsoft.com/office/drawing/2014/main" id="{15BE52A2-40A4-4C3E-8613-218D4894E0B7}"/>
              </a:ext>
            </a:extLst>
          </p:cNvPr>
          <p:cNvPicPr>
            <a:picLocks noChangeAspect="1"/>
          </p:cNvPicPr>
          <p:nvPr/>
        </p:nvPicPr>
        <p:blipFill>
          <a:blip r:embed="rId2"/>
          <a:stretch>
            <a:fillRect/>
          </a:stretch>
        </p:blipFill>
        <p:spPr>
          <a:xfrm>
            <a:off x="4447612" y="1413764"/>
            <a:ext cx="1648388" cy="2415413"/>
          </a:xfrm>
          <a:prstGeom prst="rect">
            <a:avLst/>
          </a:prstGeom>
        </p:spPr>
      </p:pic>
      <p:pic>
        <p:nvPicPr>
          <p:cNvPr id="3" name="Resim 2">
            <a:extLst>
              <a:ext uri="{FF2B5EF4-FFF2-40B4-BE49-F238E27FC236}">
                <a16:creationId xmlns:a16="http://schemas.microsoft.com/office/drawing/2014/main" id="{F2CD1092-B3E9-A43F-CDC9-A78DA931B9C6}"/>
              </a:ext>
            </a:extLst>
          </p:cNvPr>
          <p:cNvPicPr>
            <a:picLocks noChangeAspect="1"/>
          </p:cNvPicPr>
          <p:nvPr/>
        </p:nvPicPr>
        <p:blipFill>
          <a:blip r:embed="rId3"/>
          <a:stretch>
            <a:fillRect/>
          </a:stretch>
        </p:blipFill>
        <p:spPr>
          <a:xfrm>
            <a:off x="1164539" y="1548675"/>
            <a:ext cx="1694335" cy="2153895"/>
          </a:xfrm>
          <a:prstGeom prst="rect">
            <a:avLst/>
          </a:prstGeom>
        </p:spPr>
      </p:pic>
      <p:pic>
        <p:nvPicPr>
          <p:cNvPr id="5" name="Resim 4">
            <a:extLst>
              <a:ext uri="{FF2B5EF4-FFF2-40B4-BE49-F238E27FC236}">
                <a16:creationId xmlns:a16="http://schemas.microsoft.com/office/drawing/2014/main" id="{210C61DE-4AE5-47C1-380B-82D151BE42B6}"/>
              </a:ext>
            </a:extLst>
          </p:cNvPr>
          <p:cNvPicPr>
            <a:picLocks noChangeAspect="1"/>
          </p:cNvPicPr>
          <p:nvPr/>
        </p:nvPicPr>
        <p:blipFill>
          <a:blip r:embed="rId4"/>
          <a:stretch>
            <a:fillRect/>
          </a:stretch>
        </p:blipFill>
        <p:spPr>
          <a:xfrm>
            <a:off x="2854656" y="1548675"/>
            <a:ext cx="1702866" cy="2153895"/>
          </a:xfrm>
          <a:prstGeom prst="rect">
            <a:avLst/>
          </a:prstGeom>
        </p:spPr>
      </p:pic>
    </p:spTree>
    <p:extLst>
      <p:ext uri="{BB962C8B-B14F-4D97-AF65-F5344CB8AC3E}">
        <p14:creationId xmlns:p14="http://schemas.microsoft.com/office/powerpoint/2010/main" val="3642452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413" y="623888"/>
            <a:ext cx="6764338" cy="522288"/>
          </a:xfrm>
          <a:prstGeom prst="rect">
            <a:avLst/>
          </a:prstGeom>
          <a:noFill/>
        </p:spPr>
        <p:txBody>
          <a:bodyPr wrap="square" rtlCol="0">
            <a:spAutoFit/>
          </a:bodyPr>
          <a:lstStyle/>
          <a:p>
            <a:pPr fontAlgn="auto"/>
            <a:r>
              <a:rPr lang="tr-TR" sz="2800" b="1" noProof="1">
                <a:solidFill>
                  <a:srgbClr val="C0000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ÖĞRENCİLERİMİZ</a:t>
            </a:r>
            <a:endParaRPr lang="tr-TR" sz="2800" b="1" noProof="1">
              <a:solidFill>
                <a:srgbClr val="C00000"/>
              </a:solidFill>
              <a:effectLst>
                <a:outerShdw blurRad="38100" dist="38100" dir="2700000" algn="tl">
                  <a:srgbClr val="000000">
                    <a:alpha val="43137"/>
                  </a:srgbClr>
                </a:outerShdw>
              </a:effectLst>
              <a:latin typeface="Calibri" panose="020F0502020204030204" charset="0"/>
              <a:cs typeface="Calibri" panose="020F0502020204030204" charset="0"/>
            </a:endParaRPr>
          </a:p>
        </p:txBody>
      </p:sp>
      <p:pic>
        <p:nvPicPr>
          <p:cNvPr id="20482" name="Picture 2"/>
          <p:cNvPicPr>
            <a:picLocks noChangeAspect="1"/>
          </p:cNvPicPr>
          <p:nvPr/>
        </p:nvPicPr>
        <p:blipFill>
          <a:blip r:embed="rId2"/>
          <a:stretch>
            <a:fillRect/>
          </a:stretch>
        </p:blipFill>
        <p:spPr>
          <a:xfrm>
            <a:off x="2825750" y="2982913"/>
            <a:ext cx="9366250" cy="3095625"/>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Unvan 1"/>
          <p:cNvSpPr>
            <a:spLocks noGrp="1"/>
          </p:cNvSpPr>
          <p:nvPr>
            <p:ph type="title" hasCustomPrompt="1"/>
          </p:nvPr>
        </p:nvSpPr>
        <p:spPr>
          <a:xfrm>
            <a:off x="1577975" y="207963"/>
            <a:ext cx="10515600" cy="1325562"/>
          </a:xfrm>
          <a:ln/>
        </p:spPr>
        <p:txBody>
          <a:bodyPr vert="horz" lIns="91440" tIns="45720" rIns="91440" bIns="45720" anchor="ctr" anchorCtr="0"/>
          <a:lstStyle/>
          <a:p>
            <a:r>
              <a:rPr lang="tr-TR" altLang="en-US"/>
              <a:t>Fakülte Koordinatörlükleri</a:t>
            </a:r>
            <a:endParaRPr lang="tr-TR" altLang="en-US" dirty="0"/>
          </a:p>
        </p:txBody>
      </p:sp>
      <p:sp>
        <p:nvSpPr>
          <p:cNvPr id="3" name="İçerik Yer Tutucusu 2"/>
          <p:cNvSpPr>
            <a:spLocks noGrp="1"/>
          </p:cNvSpPr>
          <p:nvPr>
            <p:ph idx="1" hasCustomPrompt="1"/>
          </p:nvPr>
        </p:nvSpPr>
        <p:spPr>
          <a:xfrm>
            <a:off x="838200" y="1668463"/>
            <a:ext cx="11255375" cy="4351338"/>
          </a:xfrm>
        </p:spPr>
        <p:txBody>
          <a:bodyPr/>
          <a:lstStyle/>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rPr>
              <a:t>Erasmus+                                                (</a:t>
            </a:r>
            <a:r>
              <a:rPr kumimoji="0" lang="tr-TR" sz="2800" b="0" i="0" u="none" strike="noStrike" kern="1200" cap="none" spc="0" normalizeH="0" baseline="0" noProof="1">
                <a:solidFill>
                  <a:srgbClr val="FF0000"/>
                </a:solidFill>
                <a:latin typeface="+mn-lt"/>
                <a:ea typeface="+mn-ea"/>
                <a:cs typeface="+mn-cs"/>
              </a:rPr>
              <a:t>Dr. Öğr. Üyesi Fatih EROĞLAN</a:t>
            </a:r>
            <a:r>
              <a:rPr kumimoji="0" lang="tr-TR" sz="2800" b="0" i="0" u="none" strike="noStrike" kern="1200" cap="none" spc="0" normalizeH="0" baseline="0" noProof="1">
                <a:solidFill>
                  <a:schemeClr val="tx1"/>
                </a:solidFill>
                <a:latin typeface="+mn-lt"/>
                <a:ea typeface="+mn-ea"/>
                <a:cs typeface="+mn-cs"/>
              </a:rPr>
              <a:t>)</a:t>
            </a: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rPr>
              <a:t>Mevlana Değişim Programı                 (</a:t>
            </a:r>
            <a:r>
              <a:rPr lang="tr-TR" noProof="1">
                <a:solidFill>
                  <a:srgbClr val="FF0000"/>
                </a:solidFill>
              </a:rPr>
              <a:t>Doç. </a:t>
            </a:r>
            <a:r>
              <a:rPr kumimoji="0" lang="tr-TR" sz="2800" b="0" i="0" u="none" strike="noStrike" kern="1200" cap="none" spc="0" normalizeH="0" baseline="0" noProof="1">
                <a:solidFill>
                  <a:srgbClr val="FF0000"/>
                </a:solidFill>
                <a:latin typeface="+mn-lt"/>
                <a:ea typeface="+mn-ea"/>
                <a:cs typeface="+mn-cs"/>
              </a:rPr>
              <a:t>Dr. Mehmet Macit SEVGİLİ</a:t>
            </a:r>
            <a:r>
              <a:rPr kumimoji="0" lang="tr-TR" sz="2800" b="0" i="0" u="none" strike="noStrike" kern="1200" cap="none" spc="0" normalizeH="0" baseline="0" noProof="1">
                <a:solidFill>
                  <a:schemeClr val="tx1"/>
                </a:solidFill>
                <a:latin typeface="+mn-lt"/>
                <a:ea typeface="+mn-ea"/>
                <a:cs typeface="+mn-cs"/>
              </a:rPr>
              <a:t>)</a:t>
            </a: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rPr>
              <a:t>Farabi Değişim Programı                      (</a:t>
            </a:r>
            <a:r>
              <a:rPr kumimoji="0" lang="tr-TR" sz="2800" b="0" i="0" u="none" strike="noStrike" kern="1200" cap="none" spc="0" normalizeH="0" baseline="0" noProof="1">
                <a:solidFill>
                  <a:srgbClr val="FF0000"/>
                </a:solidFill>
                <a:latin typeface="+mn-lt"/>
                <a:ea typeface="+mn-ea"/>
                <a:cs typeface="+mn-cs"/>
              </a:rPr>
              <a:t>Ar. Gör. Yunus SANIR</a:t>
            </a:r>
            <a:r>
              <a:rPr kumimoji="0" lang="tr-TR" sz="2800" b="0" i="0" u="none" strike="noStrike" kern="1200" cap="none" spc="0" normalizeH="0" baseline="0" noProof="1">
                <a:solidFill>
                  <a:schemeClr val="tx1"/>
                </a:solidFill>
                <a:latin typeface="+mn-lt"/>
                <a:ea typeface="+mn-ea"/>
                <a:cs typeface="+mn-cs"/>
              </a:rPr>
              <a:t>)</a:t>
            </a: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rPr>
              <a:t>Uluslararası İlişkiler Koordinatörlüğü (</a:t>
            </a:r>
            <a:r>
              <a:rPr kumimoji="0" lang="tr-TR" sz="2800" b="0" i="0" u="none" strike="noStrike" kern="1200" cap="none" spc="0" normalizeH="0" baseline="0" noProof="1">
                <a:solidFill>
                  <a:srgbClr val="FF0000"/>
                </a:solidFill>
                <a:latin typeface="+mn-lt"/>
                <a:ea typeface="+mn-ea"/>
                <a:cs typeface="+mn-cs"/>
              </a:rPr>
              <a:t>Dr. Öğr. Üyesi İlyas ERPAY</a:t>
            </a:r>
            <a:r>
              <a:rPr kumimoji="0" lang="tr-TR" sz="2800" b="0" i="0" u="none" strike="noStrike" kern="1200" cap="none" spc="0" normalizeH="0" baseline="0" noProof="1">
                <a:solidFill>
                  <a:schemeClr val="tx1"/>
                </a:solidFill>
                <a:latin typeface="+mn-lt"/>
                <a:ea typeface="+mn-ea"/>
                <a:cs typeface="+mn-cs"/>
              </a:rPr>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Metin kutusu 1"/>
          <p:cNvSpPr txBox="1"/>
          <p:nvPr/>
        </p:nvSpPr>
        <p:spPr>
          <a:xfrm>
            <a:off x="1776413" y="582613"/>
            <a:ext cx="6764337" cy="584200"/>
          </a:xfrm>
          <a:prstGeom prst="rect">
            <a:avLst/>
          </a:prstGeom>
          <a:noFill/>
          <a:ln w="9525">
            <a:noFill/>
          </a:ln>
        </p:spPr>
        <p:txBody>
          <a:bodyPr wrap="square" anchor="t" anchorCtr="0">
            <a:spAutoFit/>
          </a:bodyPr>
          <a:lstStyle/>
          <a:p>
            <a:r>
              <a:rPr lang="tr-TR" altLang="en-US" sz="3200" b="1" dirty="0">
                <a:latin typeface="Calibri" panose="020F0502020204030204" charset="0"/>
              </a:rPr>
              <a:t>Öğrenci Sayımızın Yıllara Göre Değişimi</a:t>
            </a:r>
          </a:p>
        </p:txBody>
      </p:sp>
      <p:graphicFrame>
        <p:nvGraphicFramePr>
          <p:cNvPr id="3" name="Tablo 2"/>
          <p:cNvGraphicFramePr>
            <a:graphicFrameLocks noGrp="1"/>
          </p:cNvGraphicFramePr>
          <p:nvPr>
            <p:extLst>
              <p:ext uri="{D42A27DB-BD31-4B8C-83A1-F6EECF244321}">
                <p14:modId xmlns:p14="http://schemas.microsoft.com/office/powerpoint/2010/main" val="3880302449"/>
              </p:ext>
            </p:extLst>
          </p:nvPr>
        </p:nvGraphicFramePr>
        <p:xfrm>
          <a:off x="1308765" y="1193223"/>
          <a:ext cx="9767759" cy="4652766"/>
        </p:xfrm>
        <a:graphic>
          <a:graphicData uri="http://schemas.openxmlformats.org/drawingml/2006/table">
            <a:tbl>
              <a:tblPr firstRow="1" firstCol="1" lastRow="1" lastCol="1" bandRow="1" bandCol="1">
                <a:tableStyleId>{17292A2E-F333-43FB-9621-5CBBE7FDCDCB}</a:tableStyleId>
              </a:tblPr>
              <a:tblGrid>
                <a:gridCol w="2685180">
                  <a:extLst>
                    <a:ext uri="{9D8B030D-6E8A-4147-A177-3AD203B41FA5}">
                      <a16:colId xmlns:a16="http://schemas.microsoft.com/office/drawing/2014/main" val="20000"/>
                    </a:ext>
                  </a:extLst>
                </a:gridCol>
                <a:gridCol w="1410793">
                  <a:extLst>
                    <a:ext uri="{9D8B030D-6E8A-4147-A177-3AD203B41FA5}">
                      <a16:colId xmlns:a16="http://schemas.microsoft.com/office/drawing/2014/main" val="20001"/>
                    </a:ext>
                  </a:extLst>
                </a:gridCol>
                <a:gridCol w="1410793">
                  <a:extLst>
                    <a:ext uri="{9D8B030D-6E8A-4147-A177-3AD203B41FA5}">
                      <a16:colId xmlns:a16="http://schemas.microsoft.com/office/drawing/2014/main" val="20002"/>
                    </a:ext>
                  </a:extLst>
                </a:gridCol>
                <a:gridCol w="1435593">
                  <a:extLst>
                    <a:ext uri="{9D8B030D-6E8A-4147-A177-3AD203B41FA5}">
                      <a16:colId xmlns:a16="http://schemas.microsoft.com/office/drawing/2014/main" val="20003"/>
                    </a:ext>
                  </a:extLst>
                </a:gridCol>
                <a:gridCol w="1412700">
                  <a:extLst>
                    <a:ext uri="{9D8B030D-6E8A-4147-A177-3AD203B41FA5}">
                      <a16:colId xmlns:a16="http://schemas.microsoft.com/office/drawing/2014/main" val="20004"/>
                    </a:ext>
                  </a:extLst>
                </a:gridCol>
                <a:gridCol w="1412700">
                  <a:extLst>
                    <a:ext uri="{9D8B030D-6E8A-4147-A177-3AD203B41FA5}">
                      <a16:colId xmlns:a16="http://schemas.microsoft.com/office/drawing/2014/main" val="917303200"/>
                    </a:ext>
                  </a:extLst>
                </a:gridCol>
              </a:tblGrid>
              <a:tr h="1012119">
                <a:tc gridSpan="6">
                  <a:txBody>
                    <a:bodyPr/>
                    <a:lstStyle>
                      <a:lvl1pPr marL="0" algn="l" defTabSz="914400" rtl="0" eaLnBrk="1" latinLnBrk="0" hangingPunct="1">
                        <a:defRPr sz="1800" b="1" kern="1200">
                          <a:solidFill>
                            <a:schemeClr val="bg1"/>
                          </a:solidFill>
                          <a:latin typeface="Gill Sans MT" panose="020B0502020104020203"/>
                        </a:defRPr>
                      </a:lvl1pPr>
                      <a:lvl2pPr marL="457200" algn="l" defTabSz="914400" rtl="0" eaLnBrk="1" latinLnBrk="0" hangingPunct="1">
                        <a:defRPr sz="1800" b="1" kern="1200">
                          <a:solidFill>
                            <a:schemeClr val="bg1"/>
                          </a:solidFill>
                          <a:latin typeface="Gill Sans MT" panose="020B0502020104020203"/>
                        </a:defRPr>
                      </a:lvl2pPr>
                      <a:lvl3pPr marL="914400" algn="l" defTabSz="914400" rtl="0" eaLnBrk="1" latinLnBrk="0" hangingPunct="1">
                        <a:defRPr sz="1800" b="1" kern="1200">
                          <a:solidFill>
                            <a:schemeClr val="bg1"/>
                          </a:solidFill>
                          <a:latin typeface="Gill Sans MT" panose="020B0502020104020203"/>
                        </a:defRPr>
                      </a:lvl3pPr>
                      <a:lvl4pPr marL="1371600" algn="l" defTabSz="914400" rtl="0" eaLnBrk="1" latinLnBrk="0" hangingPunct="1">
                        <a:defRPr sz="1800" b="1" kern="1200">
                          <a:solidFill>
                            <a:schemeClr val="bg1"/>
                          </a:solidFill>
                          <a:latin typeface="Gill Sans MT" panose="020B0502020104020203"/>
                        </a:defRPr>
                      </a:lvl4pPr>
                      <a:lvl5pPr marL="1828800" algn="l" defTabSz="914400" rtl="0" eaLnBrk="1" latinLnBrk="0" hangingPunct="1">
                        <a:defRPr sz="1800" b="1" kern="1200">
                          <a:solidFill>
                            <a:schemeClr val="bg1"/>
                          </a:solidFill>
                          <a:latin typeface="Gill Sans MT" panose="020B0502020104020203"/>
                        </a:defRPr>
                      </a:lvl5pPr>
                      <a:lvl6pPr marL="2286000" algn="l" defTabSz="914400" rtl="0" eaLnBrk="1" latinLnBrk="0" hangingPunct="1">
                        <a:defRPr sz="1800" b="1" kern="1200">
                          <a:solidFill>
                            <a:schemeClr val="bg1"/>
                          </a:solidFill>
                          <a:latin typeface="Gill Sans MT" panose="020B0502020104020203"/>
                        </a:defRPr>
                      </a:lvl6pPr>
                      <a:lvl7pPr marL="2743200" algn="l" defTabSz="914400" rtl="0" eaLnBrk="1" latinLnBrk="0" hangingPunct="1">
                        <a:defRPr sz="1800" b="1" kern="1200">
                          <a:solidFill>
                            <a:schemeClr val="bg1"/>
                          </a:solidFill>
                          <a:latin typeface="Gill Sans MT" panose="020B0502020104020203"/>
                        </a:defRPr>
                      </a:lvl7pPr>
                      <a:lvl8pPr marL="3200400" algn="l" defTabSz="914400" rtl="0" eaLnBrk="1" latinLnBrk="0" hangingPunct="1">
                        <a:defRPr sz="1800" b="1" kern="1200">
                          <a:solidFill>
                            <a:schemeClr val="bg1"/>
                          </a:solidFill>
                          <a:latin typeface="Gill Sans MT" panose="020B0502020104020203"/>
                        </a:defRPr>
                      </a:lvl8pPr>
                      <a:lvl9pPr marL="3657600" algn="l" defTabSz="914400" rtl="0" eaLnBrk="1" latinLnBrk="0" hangingPunct="1">
                        <a:defRPr sz="1800" b="1" kern="1200">
                          <a:solidFill>
                            <a:schemeClr val="bg1"/>
                          </a:solidFill>
                          <a:latin typeface="Gill Sans MT" panose="020B0502020104020203"/>
                        </a:defRPr>
                      </a:lvl9pPr>
                    </a:lstStyle>
                    <a:p>
                      <a:pPr marL="1374140" algn="l">
                        <a:spcBef>
                          <a:spcPts val="330"/>
                        </a:spcBef>
                        <a:spcAft>
                          <a:spcPts val="0"/>
                        </a:spcAft>
                      </a:pPr>
                      <a:r>
                        <a:rPr lang="tr-TR" sz="2800" dirty="0">
                          <a:effectLst/>
                        </a:rPr>
                        <a:t>Yıllara Göre Öğrenci Sayıları </a:t>
                      </a:r>
                      <a:endParaRPr lang="tr-TR" sz="2400"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pPr marL="1374140" algn="l">
                        <a:spcBef>
                          <a:spcPts val="330"/>
                        </a:spcBef>
                        <a:spcAft>
                          <a:spcPts val="0"/>
                        </a:spcAft>
                      </a:pPr>
                      <a:endParaRPr lang="tr-TR" sz="2400" dirty="0">
                        <a:effectLst/>
                        <a:latin typeface="Times New Roman" panose="02020603050405020304"/>
                        <a:ea typeface="Times New Roman" panose="02020603050405020304"/>
                      </a:endParaRPr>
                    </a:p>
                  </a:txBody>
                  <a:tcPr marL="0" marR="0" marT="0" marB="0"/>
                </a:tc>
                <a:extLst>
                  <a:ext uri="{0D108BD9-81ED-4DB2-BD59-A6C34878D82A}">
                    <a16:rowId xmlns:a16="http://schemas.microsoft.com/office/drawing/2014/main" val="10000"/>
                  </a:ext>
                </a:extLst>
              </a:tr>
              <a:tr h="936869">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318770" algn="ctr">
                        <a:lnSpc>
                          <a:spcPct val="150000"/>
                        </a:lnSpc>
                        <a:spcAft>
                          <a:spcPts val="0"/>
                        </a:spcAft>
                      </a:pPr>
                      <a:r>
                        <a:rPr lang="tr-TR" sz="2400" dirty="0">
                          <a:effectLst/>
                        </a:rPr>
                        <a:t>Birim/Bölüm Adı</a:t>
                      </a:r>
                      <a:endParaRPr lang="tr-TR" sz="200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kern="1200">
                          <a:solidFill>
                            <a:schemeClr val="tx1"/>
                          </a:solidFill>
                          <a:latin typeface="Gill Sans MT" panose="020B0502020104020203"/>
                        </a:defRPr>
                      </a:lvl1pPr>
                      <a:lvl2pPr marL="457200" algn="l" defTabSz="914400" rtl="0" eaLnBrk="1" latinLnBrk="0" hangingPunct="1">
                        <a:defRPr sz="1800" kern="1200">
                          <a:solidFill>
                            <a:schemeClr val="tx1"/>
                          </a:solidFill>
                          <a:latin typeface="Gill Sans MT" panose="020B0502020104020203"/>
                        </a:defRPr>
                      </a:lvl2pPr>
                      <a:lvl3pPr marL="914400" algn="l" defTabSz="914400" rtl="0" eaLnBrk="1" latinLnBrk="0" hangingPunct="1">
                        <a:defRPr sz="1800" kern="1200">
                          <a:solidFill>
                            <a:schemeClr val="tx1"/>
                          </a:solidFill>
                          <a:latin typeface="Gill Sans MT" panose="020B0502020104020203"/>
                        </a:defRPr>
                      </a:lvl3pPr>
                      <a:lvl4pPr marL="1371600" algn="l" defTabSz="914400" rtl="0" eaLnBrk="1" latinLnBrk="0" hangingPunct="1">
                        <a:defRPr sz="1800" kern="1200">
                          <a:solidFill>
                            <a:schemeClr val="tx1"/>
                          </a:solidFill>
                          <a:latin typeface="Gill Sans MT" panose="020B0502020104020203"/>
                        </a:defRPr>
                      </a:lvl4pPr>
                      <a:lvl5pPr marL="1828800" algn="l" defTabSz="914400" rtl="0" eaLnBrk="1" latinLnBrk="0" hangingPunct="1">
                        <a:defRPr sz="1800" kern="1200">
                          <a:solidFill>
                            <a:schemeClr val="tx1"/>
                          </a:solidFill>
                          <a:latin typeface="Gill Sans MT" panose="020B0502020104020203"/>
                        </a:defRPr>
                      </a:lvl5pPr>
                      <a:lvl6pPr marL="2286000" algn="l" defTabSz="914400" rtl="0" eaLnBrk="1" latinLnBrk="0" hangingPunct="1">
                        <a:defRPr sz="1800" kern="1200">
                          <a:solidFill>
                            <a:schemeClr val="tx1"/>
                          </a:solidFill>
                          <a:latin typeface="Gill Sans MT" panose="020B0502020104020203"/>
                        </a:defRPr>
                      </a:lvl6pPr>
                      <a:lvl7pPr marL="2743200" algn="l" defTabSz="914400" rtl="0" eaLnBrk="1" latinLnBrk="0" hangingPunct="1">
                        <a:defRPr sz="1800" kern="1200">
                          <a:solidFill>
                            <a:schemeClr val="tx1"/>
                          </a:solidFill>
                          <a:latin typeface="Gill Sans MT" panose="020B0502020104020203"/>
                        </a:defRPr>
                      </a:lvl7pPr>
                      <a:lvl8pPr marL="3200400" algn="l" defTabSz="914400" rtl="0" eaLnBrk="1" latinLnBrk="0" hangingPunct="1">
                        <a:defRPr sz="1800" kern="1200">
                          <a:solidFill>
                            <a:schemeClr val="tx1"/>
                          </a:solidFill>
                          <a:latin typeface="Gill Sans MT" panose="020B0502020104020203"/>
                        </a:defRPr>
                      </a:lvl8pPr>
                      <a:lvl9pPr marL="3657600" algn="l" defTabSz="914400" rtl="0" eaLnBrk="1" latinLnBrk="0" hangingPunct="1">
                        <a:defRPr sz="1800" kern="1200">
                          <a:solidFill>
                            <a:schemeClr val="tx1"/>
                          </a:solidFill>
                          <a:latin typeface="Gill Sans MT" panose="020B0502020104020203"/>
                        </a:defRPr>
                      </a:lvl9pPr>
                    </a:lstStyle>
                    <a:p>
                      <a:pPr marL="289560" algn="ctr">
                        <a:lnSpc>
                          <a:spcPct val="150000"/>
                        </a:lnSpc>
                        <a:spcAft>
                          <a:spcPts val="0"/>
                        </a:spcAft>
                      </a:pPr>
                      <a:r>
                        <a:rPr lang="tr-TR" sz="2800" b="1" dirty="0">
                          <a:solidFill>
                            <a:srgbClr val="C00000"/>
                          </a:solidFill>
                          <a:effectLst/>
                          <a:latin typeface="Arial Rounded MT Bold" panose="020F0704030504030204" pitchFamily="34" charset="0"/>
                        </a:rPr>
                        <a:t>2018</a:t>
                      </a:r>
                      <a:endParaRPr lang="tr-TR" sz="2400" b="1" dirty="0">
                        <a:solidFill>
                          <a:srgbClr val="C00000"/>
                        </a:solidFill>
                        <a:effectLst/>
                        <a:latin typeface="Arial Rounded MT Bold" panose="020F0704030504030204" pitchFamily="34" charset="0"/>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289560" algn="ctr">
                        <a:lnSpc>
                          <a:spcPct val="150000"/>
                        </a:lnSpc>
                        <a:spcAft>
                          <a:spcPts val="0"/>
                        </a:spcAft>
                      </a:pPr>
                      <a:r>
                        <a:rPr lang="tr-TR" sz="2800" b="1" dirty="0">
                          <a:solidFill>
                            <a:srgbClr val="C00000"/>
                          </a:solidFill>
                          <a:effectLst/>
                          <a:latin typeface="Arial Rounded MT Bold" panose="020F0704030504030204" pitchFamily="34" charset="0"/>
                        </a:rPr>
                        <a:t>2019</a:t>
                      </a:r>
                      <a:endParaRPr lang="tr-TR" sz="2400" b="1" dirty="0">
                        <a:solidFill>
                          <a:srgbClr val="C00000"/>
                        </a:solidFill>
                        <a:effectLst/>
                        <a:latin typeface="Arial Rounded MT Bold" panose="020F0704030504030204" pitchFamily="34" charset="0"/>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289560" algn="ctr">
                        <a:lnSpc>
                          <a:spcPct val="150000"/>
                        </a:lnSpc>
                        <a:spcAft>
                          <a:spcPts val="0"/>
                        </a:spcAft>
                      </a:pPr>
                      <a:r>
                        <a:rPr lang="tr-TR" sz="2800" b="1" dirty="0">
                          <a:solidFill>
                            <a:srgbClr val="C00000"/>
                          </a:solidFill>
                          <a:effectLst/>
                          <a:latin typeface="Arial Rounded MT Bold" panose="020F0704030504030204" pitchFamily="34" charset="0"/>
                        </a:rPr>
                        <a:t>2020</a:t>
                      </a:r>
                      <a:endParaRPr lang="tr-TR" sz="2400" b="1" dirty="0">
                        <a:solidFill>
                          <a:srgbClr val="C00000"/>
                        </a:solidFill>
                        <a:effectLst/>
                        <a:latin typeface="Arial Rounded MT Bold" panose="020F0704030504030204" pitchFamily="34" charset="0"/>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289560" algn="ctr">
                        <a:lnSpc>
                          <a:spcPct val="150000"/>
                        </a:lnSpc>
                        <a:spcAft>
                          <a:spcPts val="0"/>
                        </a:spcAft>
                      </a:pPr>
                      <a:r>
                        <a:rPr lang="tr-TR" sz="2400" b="1" dirty="0">
                          <a:solidFill>
                            <a:srgbClr val="C00000"/>
                          </a:solidFill>
                          <a:effectLst/>
                          <a:latin typeface="Arial Rounded MT Bold" panose="020F0704030504030204" pitchFamily="34" charset="0"/>
                          <a:ea typeface="Times New Roman" panose="02020603050405020304"/>
                        </a:rPr>
                        <a:t>2021</a:t>
                      </a:r>
                    </a:p>
                  </a:txBody>
                  <a:tcPr marL="0" marR="0" marT="0" marB="0"/>
                </a:tc>
                <a:tc>
                  <a:txBody>
                    <a:bodyPr/>
                    <a:lstStyle/>
                    <a:p>
                      <a:pPr marL="289560" algn="ctr">
                        <a:lnSpc>
                          <a:spcPct val="150000"/>
                        </a:lnSpc>
                        <a:spcAft>
                          <a:spcPts val="0"/>
                        </a:spcAft>
                      </a:pPr>
                      <a:r>
                        <a:rPr lang="tr-TR" sz="2400" b="1" dirty="0">
                          <a:solidFill>
                            <a:srgbClr val="C00000"/>
                          </a:solidFill>
                          <a:effectLst/>
                          <a:latin typeface="Arial Rounded MT Bold" panose="020F0704030504030204" pitchFamily="34" charset="0"/>
                          <a:ea typeface="Times New Roman" panose="02020603050405020304"/>
                        </a:rPr>
                        <a:t>2022</a:t>
                      </a:r>
                    </a:p>
                  </a:txBody>
                  <a:tcPr marL="0" marR="0" marT="0" marB="0"/>
                </a:tc>
                <a:extLst>
                  <a:ext uri="{0D108BD9-81ED-4DB2-BD59-A6C34878D82A}">
                    <a16:rowId xmlns:a16="http://schemas.microsoft.com/office/drawing/2014/main" val="10001"/>
                  </a:ext>
                </a:extLst>
              </a:tr>
              <a:tr h="519437">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dirty="0">
                          <a:effectLst/>
                        </a:rPr>
                        <a:t> İlahiyat</a:t>
                      </a:r>
                      <a:endParaRPr lang="tr-TR" sz="200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kern="1200">
                          <a:solidFill>
                            <a:schemeClr val="tx1"/>
                          </a:solidFill>
                          <a:latin typeface="Gill Sans MT" panose="020B0502020104020203"/>
                        </a:defRPr>
                      </a:lvl1pPr>
                      <a:lvl2pPr marL="457200" algn="l" defTabSz="914400" rtl="0" eaLnBrk="1" latinLnBrk="0" hangingPunct="1">
                        <a:defRPr sz="1800" kern="1200">
                          <a:solidFill>
                            <a:schemeClr val="tx1"/>
                          </a:solidFill>
                          <a:latin typeface="Gill Sans MT" panose="020B0502020104020203"/>
                        </a:defRPr>
                      </a:lvl2pPr>
                      <a:lvl3pPr marL="914400" algn="l" defTabSz="914400" rtl="0" eaLnBrk="1" latinLnBrk="0" hangingPunct="1">
                        <a:defRPr sz="1800" kern="1200">
                          <a:solidFill>
                            <a:schemeClr val="tx1"/>
                          </a:solidFill>
                          <a:latin typeface="Gill Sans MT" panose="020B0502020104020203"/>
                        </a:defRPr>
                      </a:lvl3pPr>
                      <a:lvl4pPr marL="1371600" algn="l" defTabSz="914400" rtl="0" eaLnBrk="1" latinLnBrk="0" hangingPunct="1">
                        <a:defRPr sz="1800" kern="1200">
                          <a:solidFill>
                            <a:schemeClr val="tx1"/>
                          </a:solidFill>
                          <a:latin typeface="Gill Sans MT" panose="020B0502020104020203"/>
                        </a:defRPr>
                      </a:lvl4pPr>
                      <a:lvl5pPr marL="1828800" algn="l" defTabSz="914400" rtl="0" eaLnBrk="1" latinLnBrk="0" hangingPunct="1">
                        <a:defRPr sz="1800" kern="1200">
                          <a:solidFill>
                            <a:schemeClr val="tx1"/>
                          </a:solidFill>
                          <a:latin typeface="Gill Sans MT" panose="020B0502020104020203"/>
                        </a:defRPr>
                      </a:lvl5pPr>
                      <a:lvl6pPr marL="2286000" algn="l" defTabSz="914400" rtl="0" eaLnBrk="1" latinLnBrk="0" hangingPunct="1">
                        <a:defRPr sz="1800" kern="1200">
                          <a:solidFill>
                            <a:schemeClr val="tx1"/>
                          </a:solidFill>
                          <a:latin typeface="Gill Sans MT" panose="020B0502020104020203"/>
                        </a:defRPr>
                      </a:lvl6pPr>
                      <a:lvl7pPr marL="2743200" algn="l" defTabSz="914400" rtl="0" eaLnBrk="1" latinLnBrk="0" hangingPunct="1">
                        <a:defRPr sz="1800" kern="1200">
                          <a:solidFill>
                            <a:schemeClr val="tx1"/>
                          </a:solidFill>
                          <a:latin typeface="Gill Sans MT" panose="020B0502020104020203"/>
                        </a:defRPr>
                      </a:lvl7pPr>
                      <a:lvl8pPr marL="3200400" algn="l" defTabSz="914400" rtl="0" eaLnBrk="1" latinLnBrk="0" hangingPunct="1">
                        <a:defRPr sz="1800" kern="1200">
                          <a:solidFill>
                            <a:schemeClr val="tx1"/>
                          </a:solidFill>
                          <a:latin typeface="Gill Sans MT" panose="020B0502020104020203"/>
                        </a:defRPr>
                      </a:lvl8pPr>
                      <a:lvl9pPr marL="3657600" algn="l" defTabSz="914400" rtl="0" eaLnBrk="1" latinLnBrk="0" hangingPunct="1">
                        <a:defRPr sz="1800" kern="1200">
                          <a:solidFill>
                            <a:schemeClr val="tx1"/>
                          </a:solidFill>
                          <a:latin typeface="Gill Sans MT" panose="020B0502020104020203"/>
                        </a:defRPr>
                      </a:lvl9pPr>
                    </a:lstStyle>
                    <a:p>
                      <a:pPr algn="ctr">
                        <a:lnSpc>
                          <a:spcPct val="150000"/>
                        </a:lnSpc>
                        <a:spcAft>
                          <a:spcPts val="0"/>
                        </a:spcAft>
                      </a:pPr>
                      <a:r>
                        <a:rPr lang="tr-TR" sz="2000" b="0" dirty="0">
                          <a:effectLst/>
                        </a:rPr>
                        <a:t>675</a:t>
                      </a:r>
                      <a:endParaRPr lang="tr-TR" sz="2000" b="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707</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715</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687</a:t>
                      </a:r>
                    </a:p>
                  </a:txBody>
                  <a:tcPr marL="0" marR="0" marT="0" marB="0"/>
                </a:tc>
                <a:tc>
                  <a:txBody>
                    <a:body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702</a:t>
                      </a:r>
                    </a:p>
                  </a:txBody>
                  <a:tcPr marL="0" marR="0" marT="0" marB="0"/>
                </a:tc>
                <a:extLst>
                  <a:ext uri="{0D108BD9-81ED-4DB2-BD59-A6C34878D82A}">
                    <a16:rowId xmlns:a16="http://schemas.microsoft.com/office/drawing/2014/main" val="10002"/>
                  </a:ext>
                </a:extLst>
              </a:tr>
              <a:tr h="482138">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dirty="0">
                          <a:effectLst/>
                        </a:rPr>
                        <a:t> İlahiyat (İ.Ö.)</a:t>
                      </a:r>
                      <a:endParaRPr lang="tr-TR" sz="200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kern="1200">
                          <a:solidFill>
                            <a:schemeClr val="tx1"/>
                          </a:solidFill>
                          <a:latin typeface="Gill Sans MT" panose="020B0502020104020203"/>
                        </a:defRPr>
                      </a:lvl1pPr>
                      <a:lvl2pPr marL="457200" algn="l" defTabSz="914400" rtl="0" eaLnBrk="1" latinLnBrk="0" hangingPunct="1">
                        <a:defRPr sz="1800" kern="1200">
                          <a:solidFill>
                            <a:schemeClr val="tx1"/>
                          </a:solidFill>
                          <a:latin typeface="Gill Sans MT" panose="020B0502020104020203"/>
                        </a:defRPr>
                      </a:lvl2pPr>
                      <a:lvl3pPr marL="914400" algn="l" defTabSz="914400" rtl="0" eaLnBrk="1" latinLnBrk="0" hangingPunct="1">
                        <a:defRPr sz="1800" kern="1200">
                          <a:solidFill>
                            <a:schemeClr val="tx1"/>
                          </a:solidFill>
                          <a:latin typeface="Gill Sans MT" panose="020B0502020104020203"/>
                        </a:defRPr>
                      </a:lvl3pPr>
                      <a:lvl4pPr marL="1371600" algn="l" defTabSz="914400" rtl="0" eaLnBrk="1" latinLnBrk="0" hangingPunct="1">
                        <a:defRPr sz="1800" kern="1200">
                          <a:solidFill>
                            <a:schemeClr val="tx1"/>
                          </a:solidFill>
                          <a:latin typeface="Gill Sans MT" panose="020B0502020104020203"/>
                        </a:defRPr>
                      </a:lvl4pPr>
                      <a:lvl5pPr marL="1828800" algn="l" defTabSz="914400" rtl="0" eaLnBrk="1" latinLnBrk="0" hangingPunct="1">
                        <a:defRPr sz="1800" kern="1200">
                          <a:solidFill>
                            <a:schemeClr val="tx1"/>
                          </a:solidFill>
                          <a:latin typeface="Gill Sans MT" panose="020B0502020104020203"/>
                        </a:defRPr>
                      </a:lvl5pPr>
                      <a:lvl6pPr marL="2286000" algn="l" defTabSz="914400" rtl="0" eaLnBrk="1" latinLnBrk="0" hangingPunct="1">
                        <a:defRPr sz="1800" kern="1200">
                          <a:solidFill>
                            <a:schemeClr val="tx1"/>
                          </a:solidFill>
                          <a:latin typeface="Gill Sans MT" panose="020B0502020104020203"/>
                        </a:defRPr>
                      </a:lvl6pPr>
                      <a:lvl7pPr marL="2743200" algn="l" defTabSz="914400" rtl="0" eaLnBrk="1" latinLnBrk="0" hangingPunct="1">
                        <a:defRPr sz="1800" kern="1200">
                          <a:solidFill>
                            <a:schemeClr val="tx1"/>
                          </a:solidFill>
                          <a:latin typeface="Gill Sans MT" panose="020B0502020104020203"/>
                        </a:defRPr>
                      </a:lvl7pPr>
                      <a:lvl8pPr marL="3200400" algn="l" defTabSz="914400" rtl="0" eaLnBrk="1" latinLnBrk="0" hangingPunct="1">
                        <a:defRPr sz="1800" kern="1200">
                          <a:solidFill>
                            <a:schemeClr val="tx1"/>
                          </a:solidFill>
                          <a:latin typeface="Gill Sans MT" panose="020B0502020104020203"/>
                        </a:defRPr>
                      </a:lvl8pPr>
                      <a:lvl9pPr marL="3657600" algn="l" defTabSz="914400" rtl="0" eaLnBrk="1" latinLnBrk="0" hangingPunct="1">
                        <a:defRPr sz="1800" kern="1200">
                          <a:solidFill>
                            <a:schemeClr val="tx1"/>
                          </a:solidFill>
                          <a:latin typeface="Gill Sans MT" panose="020B0502020104020203"/>
                        </a:defRPr>
                      </a:lvl9pPr>
                    </a:lstStyle>
                    <a:p>
                      <a:pPr algn="ctr">
                        <a:lnSpc>
                          <a:spcPct val="150000"/>
                        </a:lnSpc>
                        <a:spcAft>
                          <a:spcPts val="0"/>
                        </a:spcAft>
                      </a:pPr>
                      <a:r>
                        <a:rPr lang="tr-TR" sz="2000" b="0" dirty="0">
                          <a:effectLst/>
                        </a:rPr>
                        <a:t>534</a:t>
                      </a:r>
                      <a:endParaRPr lang="tr-TR" sz="2000" b="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591</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572</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574</a:t>
                      </a:r>
                    </a:p>
                  </a:txBody>
                  <a:tcPr marL="0" marR="0" marT="0" marB="0"/>
                </a:tc>
                <a:tc>
                  <a:txBody>
                    <a:body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495</a:t>
                      </a:r>
                    </a:p>
                  </a:txBody>
                  <a:tcPr marL="0" marR="0" marT="0" marB="0"/>
                </a:tc>
                <a:extLst>
                  <a:ext uri="{0D108BD9-81ED-4DB2-BD59-A6C34878D82A}">
                    <a16:rowId xmlns:a16="http://schemas.microsoft.com/office/drawing/2014/main" val="10003"/>
                  </a:ext>
                </a:extLst>
              </a:tr>
              <a:tr h="656444">
                <a:tc>
                  <a:txBody>
                    <a:bodyPr/>
                    <a:lstStyle/>
                    <a:p>
                      <a:pPr algn="ctr">
                        <a:lnSpc>
                          <a:spcPct val="150000"/>
                        </a:lnSpc>
                        <a:spcAft>
                          <a:spcPts val="0"/>
                        </a:spcAft>
                      </a:pPr>
                      <a:r>
                        <a:rPr lang="tr-TR" sz="2000" b="1" kern="1200" dirty="0">
                          <a:solidFill>
                            <a:schemeClr val="tx1"/>
                          </a:solidFill>
                          <a:effectLst/>
                          <a:latin typeface="Gill Sans MT" panose="020B0502020104020203"/>
                          <a:ea typeface="+mn-ea"/>
                          <a:cs typeface="+mn-cs"/>
                        </a:rPr>
                        <a:t>İLİTAM</a:t>
                      </a:r>
                    </a:p>
                  </a:txBody>
                  <a:tcPr marL="0" marR="0" marT="0" marB="0"/>
                </a:tc>
                <a:tc>
                  <a:txBody>
                    <a:bodyPr/>
                    <a:lstStyle/>
                    <a:p>
                      <a:pPr algn="ctr">
                        <a:lnSpc>
                          <a:spcPct val="150000"/>
                        </a:lnSpc>
                        <a:spcAft>
                          <a:spcPts val="0"/>
                        </a:spcAft>
                      </a:pPr>
                      <a:endParaRPr lang="tr-TR" sz="2000" b="0"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endParaRPr lang="tr-TR" sz="2000" b="0" dirty="0">
                        <a:effectLst/>
                        <a:latin typeface="Gill Sans MT" panose="020B0502020104020203" pitchFamily="34" charset="0"/>
                        <a:ea typeface="Times New Roman" panose="02020603050405020304"/>
                      </a:endParaRPr>
                    </a:p>
                  </a:txBody>
                  <a:tcPr marL="0" marR="0" marT="0" marB="0"/>
                </a:tc>
                <a:tc>
                  <a:txBody>
                    <a:bodyPr/>
                    <a:lstStyle/>
                    <a:p>
                      <a:pPr algn="ctr">
                        <a:lnSpc>
                          <a:spcPct val="150000"/>
                        </a:lnSpc>
                        <a:spcAft>
                          <a:spcPts val="0"/>
                        </a:spcAft>
                      </a:pPr>
                      <a:endParaRPr lang="tr-TR" sz="2000" b="0" dirty="0">
                        <a:effectLst/>
                        <a:latin typeface="Gill Sans MT" panose="020B0502020104020203" pitchFamily="34" charset="0"/>
                        <a:ea typeface="Times New Roman" panose="02020603050405020304"/>
                      </a:endParaRPr>
                    </a:p>
                  </a:txBody>
                  <a:tcPr marL="0" marR="0" marT="0" marB="0"/>
                </a:tc>
                <a:tc>
                  <a:txBody>
                    <a:body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105</a:t>
                      </a:r>
                    </a:p>
                  </a:txBody>
                  <a:tcPr marL="0" marR="0" marT="0" marB="0"/>
                </a:tc>
                <a:tc>
                  <a:txBody>
                    <a:body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404</a:t>
                      </a:r>
                    </a:p>
                  </a:txBody>
                  <a:tcPr marL="0" marR="0" marT="0" marB="0"/>
                </a:tc>
                <a:extLst>
                  <a:ext uri="{0D108BD9-81ED-4DB2-BD59-A6C34878D82A}">
                    <a16:rowId xmlns:a16="http://schemas.microsoft.com/office/drawing/2014/main" val="1850100398"/>
                  </a:ext>
                </a:extLst>
              </a:tr>
              <a:tr h="950054">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34925" algn="ctr">
                        <a:lnSpc>
                          <a:spcPct val="150000"/>
                        </a:lnSpc>
                        <a:spcBef>
                          <a:spcPts val="540"/>
                        </a:spcBef>
                        <a:spcAft>
                          <a:spcPts val="0"/>
                        </a:spcAft>
                      </a:pPr>
                      <a:r>
                        <a:rPr lang="tr-TR" sz="2400" dirty="0">
                          <a:effectLst/>
                        </a:rPr>
                        <a:t>TOPLAM</a:t>
                      </a:r>
                      <a:endParaRPr lang="tr-TR" sz="200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800" dirty="0">
                          <a:effectLst/>
                        </a:rPr>
                        <a:t>1209</a:t>
                      </a:r>
                      <a:endParaRPr lang="tr-TR" sz="2800" b="1"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800" b="1" dirty="0">
                          <a:effectLst/>
                          <a:latin typeface="Gill Sans MT" panose="020B0502020104020203" pitchFamily="34" charset="0"/>
                          <a:ea typeface="Times New Roman" panose="02020603050405020304"/>
                        </a:rPr>
                        <a:t>1298</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800" b="1" dirty="0">
                          <a:effectLst/>
                          <a:latin typeface="Gill Sans MT" panose="020B0502020104020203" pitchFamily="34" charset="0"/>
                          <a:ea typeface="Times New Roman" panose="02020603050405020304"/>
                        </a:rPr>
                        <a:t>1287</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800" b="1" dirty="0">
                          <a:effectLst/>
                          <a:latin typeface="Gill Sans MT" panose="020B0502020104020203" pitchFamily="34" charset="0"/>
                          <a:ea typeface="Times New Roman" panose="02020603050405020304"/>
                        </a:rPr>
                        <a:t>1366</a:t>
                      </a:r>
                    </a:p>
                  </a:txBody>
                  <a:tcPr marL="0" marR="0" marT="0" marB="0"/>
                </a:tc>
                <a:tc>
                  <a:txBody>
                    <a:bodyPr/>
                    <a:lstStyle/>
                    <a:p>
                      <a:pPr algn="ctr">
                        <a:lnSpc>
                          <a:spcPct val="150000"/>
                        </a:lnSpc>
                        <a:spcAft>
                          <a:spcPts val="0"/>
                        </a:spcAft>
                      </a:pPr>
                      <a:r>
                        <a:rPr lang="tr-TR" sz="2800" b="1" dirty="0">
                          <a:effectLst/>
                          <a:latin typeface="Gill Sans MT" panose="020B0502020104020203" pitchFamily="34" charset="0"/>
                          <a:ea typeface="Times New Roman" panose="02020603050405020304"/>
                        </a:rPr>
                        <a:t>1601</a:t>
                      </a:r>
                    </a:p>
                  </a:txBody>
                  <a:tcPr marL="0" marR="0" marT="0" marB="0"/>
                </a:tc>
                <a:extLst>
                  <a:ext uri="{0D108BD9-81ED-4DB2-BD59-A6C34878D82A}">
                    <a16:rowId xmlns:a16="http://schemas.microsoft.com/office/drawing/2014/main" val="10004"/>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Başlık 1"/>
          <p:cNvSpPr>
            <a:spLocks noGrp="1"/>
          </p:cNvSpPr>
          <p:nvPr>
            <p:ph type="title" hasCustomPrompt="1"/>
          </p:nvPr>
        </p:nvSpPr>
        <p:spPr>
          <a:xfrm>
            <a:off x="1630363" y="338138"/>
            <a:ext cx="10515600" cy="1325562"/>
          </a:xfrm>
          <a:ln/>
        </p:spPr>
        <p:txBody>
          <a:bodyPr vert="horz" lIns="91440" tIns="45720" rIns="91440" bIns="45720" anchor="ctr" anchorCtr="0"/>
          <a:lstStyle/>
          <a:p>
            <a:r>
              <a:rPr lang="tr-TR" altLang="en-US" sz="2400" b="1" dirty="0"/>
              <a:t>Yıllara Göre Fakültemize Kayıt Yapan Yabancı Uyruklu Öğrenci Değişim Tablosu</a:t>
            </a:r>
            <a:br>
              <a:rPr lang="tr-TR" altLang="en-US" sz="2400" b="1" dirty="0"/>
            </a:br>
            <a:endParaRPr lang="tr-TR" altLang="en-US" sz="2400" b="1" dirty="0"/>
          </a:p>
        </p:txBody>
      </p:sp>
      <p:graphicFrame>
        <p:nvGraphicFramePr>
          <p:cNvPr id="4" name="Tablo 3"/>
          <p:cNvGraphicFramePr>
            <a:graphicFrameLocks noGrp="1"/>
          </p:cNvGraphicFramePr>
          <p:nvPr>
            <p:extLst>
              <p:ext uri="{D42A27DB-BD31-4B8C-83A1-F6EECF244321}">
                <p14:modId xmlns:p14="http://schemas.microsoft.com/office/powerpoint/2010/main" val="2058961051"/>
              </p:ext>
            </p:extLst>
          </p:nvPr>
        </p:nvGraphicFramePr>
        <p:xfrm>
          <a:off x="1988230" y="1193682"/>
          <a:ext cx="8598089" cy="4356483"/>
        </p:xfrm>
        <a:graphic>
          <a:graphicData uri="http://schemas.openxmlformats.org/drawingml/2006/table">
            <a:tbl>
              <a:tblPr firstRow="1" firstCol="1" lastRow="1" lastCol="1" bandRow="1" bandCol="1">
                <a:tableStyleId>{0505E3EF-67EA-436B-97B2-0124C06EBD24}</a:tableStyleId>
              </a:tblPr>
              <a:tblGrid>
                <a:gridCol w="968291">
                  <a:extLst>
                    <a:ext uri="{9D8B030D-6E8A-4147-A177-3AD203B41FA5}">
                      <a16:colId xmlns:a16="http://schemas.microsoft.com/office/drawing/2014/main" val="20000"/>
                    </a:ext>
                  </a:extLst>
                </a:gridCol>
                <a:gridCol w="403220">
                  <a:extLst>
                    <a:ext uri="{9D8B030D-6E8A-4147-A177-3AD203B41FA5}">
                      <a16:colId xmlns:a16="http://schemas.microsoft.com/office/drawing/2014/main" val="20001"/>
                    </a:ext>
                  </a:extLst>
                </a:gridCol>
                <a:gridCol w="484270">
                  <a:extLst>
                    <a:ext uri="{9D8B030D-6E8A-4147-A177-3AD203B41FA5}">
                      <a16:colId xmlns:a16="http://schemas.microsoft.com/office/drawing/2014/main" val="20002"/>
                    </a:ext>
                  </a:extLst>
                </a:gridCol>
                <a:gridCol w="484270">
                  <a:extLst>
                    <a:ext uri="{9D8B030D-6E8A-4147-A177-3AD203B41FA5}">
                      <a16:colId xmlns:a16="http://schemas.microsoft.com/office/drawing/2014/main" val="20003"/>
                    </a:ext>
                  </a:extLst>
                </a:gridCol>
                <a:gridCol w="501237">
                  <a:extLst>
                    <a:ext uri="{9D8B030D-6E8A-4147-A177-3AD203B41FA5}">
                      <a16:colId xmlns:a16="http://schemas.microsoft.com/office/drawing/2014/main" val="20004"/>
                    </a:ext>
                  </a:extLst>
                </a:gridCol>
                <a:gridCol w="501237">
                  <a:extLst>
                    <a:ext uri="{9D8B030D-6E8A-4147-A177-3AD203B41FA5}">
                      <a16:colId xmlns:a16="http://schemas.microsoft.com/office/drawing/2014/main" val="20005"/>
                    </a:ext>
                  </a:extLst>
                </a:gridCol>
                <a:gridCol w="501237">
                  <a:extLst>
                    <a:ext uri="{9D8B030D-6E8A-4147-A177-3AD203B41FA5}">
                      <a16:colId xmlns:a16="http://schemas.microsoft.com/office/drawing/2014/main" val="20006"/>
                    </a:ext>
                  </a:extLst>
                </a:gridCol>
                <a:gridCol w="500531">
                  <a:extLst>
                    <a:ext uri="{9D8B030D-6E8A-4147-A177-3AD203B41FA5}">
                      <a16:colId xmlns:a16="http://schemas.microsoft.com/office/drawing/2014/main" val="20007"/>
                    </a:ext>
                  </a:extLst>
                </a:gridCol>
                <a:gridCol w="501237">
                  <a:extLst>
                    <a:ext uri="{9D8B030D-6E8A-4147-A177-3AD203B41FA5}">
                      <a16:colId xmlns:a16="http://schemas.microsoft.com/office/drawing/2014/main" val="20008"/>
                    </a:ext>
                  </a:extLst>
                </a:gridCol>
                <a:gridCol w="501237">
                  <a:extLst>
                    <a:ext uri="{9D8B030D-6E8A-4147-A177-3AD203B41FA5}">
                      <a16:colId xmlns:a16="http://schemas.microsoft.com/office/drawing/2014/main" val="20009"/>
                    </a:ext>
                  </a:extLst>
                </a:gridCol>
                <a:gridCol w="501237">
                  <a:extLst>
                    <a:ext uri="{9D8B030D-6E8A-4147-A177-3AD203B41FA5}">
                      <a16:colId xmlns:a16="http://schemas.microsoft.com/office/drawing/2014/main" val="20010"/>
                    </a:ext>
                  </a:extLst>
                </a:gridCol>
                <a:gridCol w="550017">
                  <a:extLst>
                    <a:ext uri="{9D8B030D-6E8A-4147-A177-3AD203B41FA5}">
                      <a16:colId xmlns:a16="http://schemas.microsoft.com/office/drawing/2014/main" val="20011"/>
                    </a:ext>
                  </a:extLst>
                </a:gridCol>
                <a:gridCol w="550017">
                  <a:extLst>
                    <a:ext uri="{9D8B030D-6E8A-4147-A177-3AD203B41FA5}">
                      <a16:colId xmlns:a16="http://schemas.microsoft.com/office/drawing/2014/main" val="20012"/>
                    </a:ext>
                  </a:extLst>
                </a:gridCol>
                <a:gridCol w="550017">
                  <a:extLst>
                    <a:ext uri="{9D8B030D-6E8A-4147-A177-3AD203B41FA5}">
                      <a16:colId xmlns:a16="http://schemas.microsoft.com/office/drawing/2014/main" val="1959252331"/>
                    </a:ext>
                  </a:extLst>
                </a:gridCol>
                <a:gridCol w="550017">
                  <a:extLst>
                    <a:ext uri="{9D8B030D-6E8A-4147-A177-3AD203B41FA5}">
                      <a16:colId xmlns:a16="http://schemas.microsoft.com/office/drawing/2014/main" val="1427568963"/>
                    </a:ext>
                  </a:extLst>
                </a:gridCol>
                <a:gridCol w="550017">
                  <a:extLst>
                    <a:ext uri="{9D8B030D-6E8A-4147-A177-3AD203B41FA5}">
                      <a16:colId xmlns:a16="http://schemas.microsoft.com/office/drawing/2014/main" val="1124968616"/>
                    </a:ext>
                  </a:extLst>
                </a:gridCol>
              </a:tblGrid>
              <a:tr h="548421">
                <a:tc gridSpan="16">
                  <a:txBody>
                    <a:bodyPr/>
                    <a:lstStyle/>
                    <a:p>
                      <a:pPr marL="920750" algn="ctr">
                        <a:lnSpc>
                          <a:spcPct val="150000"/>
                        </a:lnSpc>
                        <a:spcBef>
                          <a:spcPts val="795"/>
                        </a:spcBef>
                        <a:spcAft>
                          <a:spcPts val="0"/>
                        </a:spcAft>
                      </a:pPr>
                      <a:r>
                        <a:rPr lang="tr-TR" sz="2000" b="1" dirty="0">
                          <a:effectLst/>
                        </a:rPr>
                        <a:t>Yabancı Uyruklu Öğrencilerin Sayısı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pPr marL="920750" algn="ctr">
                        <a:lnSpc>
                          <a:spcPct val="150000"/>
                        </a:lnSpc>
                        <a:spcBef>
                          <a:spcPts val="795"/>
                        </a:spcBef>
                        <a:spcAft>
                          <a:spcPts val="0"/>
                        </a:spcAft>
                      </a:pPr>
                      <a:endParaRPr lang="tr-TR" sz="1800" b="1" kern="1200" dirty="0">
                        <a:solidFill>
                          <a:schemeClr val="dk1"/>
                        </a:solidFill>
                        <a:effectLst/>
                        <a:latin typeface="Times New Roman" panose="02020603050405020304"/>
                        <a:ea typeface="Times New Roman" panose="02020603050405020304"/>
                        <a:cs typeface="+mn-cs"/>
                      </a:endParaRPr>
                    </a:p>
                  </a:txBody>
                  <a:tcPr marL="0" marR="0" marT="0" marB="0"/>
                </a:tc>
                <a:tc hMerge="1">
                  <a:txBody>
                    <a:bodyPr/>
                    <a:lstStyle/>
                    <a:p>
                      <a:pPr marL="920750" algn="ctr">
                        <a:lnSpc>
                          <a:spcPct val="150000"/>
                        </a:lnSpc>
                        <a:spcBef>
                          <a:spcPts val="795"/>
                        </a:spcBef>
                        <a:spcAft>
                          <a:spcPts val="0"/>
                        </a:spcAft>
                      </a:pPr>
                      <a:endParaRPr lang="tr-TR" sz="1800" b="1" dirty="0">
                        <a:effectLst/>
                        <a:latin typeface="Times New Roman" panose="02020603050405020304"/>
                        <a:ea typeface="Times New Roman" panose="02020603050405020304"/>
                      </a:endParaRPr>
                    </a:p>
                  </a:txBody>
                  <a:tcPr marL="0" marR="0" marT="0" marB="0"/>
                </a:tc>
                <a:tc hMerge="1">
                  <a:txBody>
                    <a:bodyPr/>
                    <a:lstStyle/>
                    <a:p>
                      <a:pPr marL="920750" algn="ctr">
                        <a:lnSpc>
                          <a:spcPct val="150000"/>
                        </a:lnSpc>
                        <a:spcBef>
                          <a:spcPts val="795"/>
                        </a:spcBef>
                        <a:spcAft>
                          <a:spcPts val="0"/>
                        </a:spcAft>
                      </a:pPr>
                      <a:endParaRPr lang="tr-TR" sz="1800" b="1" dirty="0">
                        <a:effectLst/>
                        <a:latin typeface="Times New Roman" panose="02020603050405020304"/>
                        <a:ea typeface="Times New Roman" panose="02020603050405020304"/>
                      </a:endParaRPr>
                    </a:p>
                  </a:txBody>
                  <a:tcPr marL="0" marR="0" marT="0" marB="0"/>
                </a:tc>
                <a:extLst>
                  <a:ext uri="{0D108BD9-81ED-4DB2-BD59-A6C34878D82A}">
                    <a16:rowId xmlns:a16="http://schemas.microsoft.com/office/drawing/2014/main" val="10000"/>
                  </a:ext>
                </a:extLst>
              </a:tr>
              <a:tr h="548421">
                <a:tc rowSpan="2">
                  <a:txBody>
                    <a:bodyPr/>
                    <a:lstStyle/>
                    <a:p>
                      <a:pPr algn="ctr">
                        <a:lnSpc>
                          <a:spcPct val="150000"/>
                        </a:lnSpc>
                        <a:spcAft>
                          <a:spcPts val="0"/>
                        </a:spcAft>
                      </a:pPr>
                      <a:r>
                        <a:rPr lang="tr-TR" sz="2000" b="1">
                          <a:effectLst/>
                        </a:rPr>
                        <a:t> </a:t>
                      </a:r>
                      <a:endParaRPr lang="tr-TR" sz="1800" b="1">
                        <a:effectLst/>
                      </a:endParaRPr>
                    </a:p>
                    <a:p>
                      <a:pPr algn="ctr">
                        <a:lnSpc>
                          <a:spcPct val="150000"/>
                        </a:lnSpc>
                        <a:spcBef>
                          <a:spcPts val="10"/>
                        </a:spcBef>
                        <a:spcAft>
                          <a:spcPts val="0"/>
                        </a:spcAft>
                      </a:pPr>
                      <a:r>
                        <a:rPr lang="tr-TR" sz="2800" b="1">
                          <a:effectLst/>
                        </a:rPr>
                        <a:t> </a:t>
                      </a:r>
                      <a:endParaRPr lang="tr-TR" sz="1800" b="1">
                        <a:effectLst/>
                      </a:endParaRPr>
                    </a:p>
                    <a:p>
                      <a:pPr marL="165735" algn="ctr">
                        <a:lnSpc>
                          <a:spcPct val="150000"/>
                        </a:lnSpc>
                        <a:spcAft>
                          <a:spcPts val="0"/>
                        </a:spcAft>
                      </a:pPr>
                      <a:r>
                        <a:rPr lang="tr-TR" sz="2000" b="1">
                          <a:effectLst/>
                        </a:rPr>
                        <a:t>Birimi</a:t>
                      </a:r>
                      <a:endParaRPr lang="tr-TR" sz="1800" b="1">
                        <a:effectLst/>
                        <a:latin typeface="Times New Roman" panose="02020603050405020304"/>
                        <a:ea typeface="Times New Roman" panose="02020603050405020304"/>
                      </a:endParaRPr>
                    </a:p>
                  </a:txBody>
                  <a:tcPr marL="0" marR="0" marT="0" marB="0"/>
                </a:tc>
                <a:tc gridSpan="3">
                  <a:txBody>
                    <a:bodyPr/>
                    <a:lstStyle/>
                    <a:p>
                      <a:pPr marL="430530" algn="ctr">
                        <a:lnSpc>
                          <a:spcPct val="150000"/>
                        </a:lnSpc>
                        <a:spcBef>
                          <a:spcPts val="470"/>
                        </a:spcBef>
                        <a:spcAft>
                          <a:spcPts val="0"/>
                        </a:spcAft>
                      </a:pPr>
                      <a:r>
                        <a:rPr lang="tr-TR" sz="2000" b="1" dirty="0">
                          <a:effectLst/>
                        </a:rPr>
                        <a:t>2018  Yılı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a:effectLst/>
                        </a:rPr>
                        <a:t>2019</a:t>
                      </a:r>
                      <a:r>
                        <a:rPr lang="tr-TR" sz="2000" b="1" baseline="0" dirty="0">
                          <a:effectLst/>
                        </a:rPr>
                        <a:t>  </a:t>
                      </a:r>
                      <a:r>
                        <a:rPr lang="tr-TR" sz="2000" b="1" dirty="0">
                          <a:effectLst/>
                        </a:rPr>
                        <a:t> Yılı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a:effectLst/>
                        </a:rPr>
                        <a:t>2020</a:t>
                      </a:r>
                      <a:r>
                        <a:rPr lang="tr-TR" sz="2000" b="1" baseline="0" dirty="0">
                          <a:effectLst/>
                        </a:rPr>
                        <a:t>  </a:t>
                      </a:r>
                      <a:r>
                        <a:rPr lang="tr-TR" sz="2000" b="1" dirty="0">
                          <a:effectLst/>
                        </a:rPr>
                        <a:t> Yılı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1800" b="1" dirty="0">
                          <a:effectLst/>
                          <a:latin typeface="Times New Roman" panose="02020603050405020304"/>
                          <a:ea typeface="Times New Roman" panose="02020603050405020304"/>
                        </a:rPr>
                        <a:t>2021 Yılı</a:t>
                      </a: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1800" b="1" dirty="0">
                          <a:effectLst/>
                          <a:latin typeface="Times New Roman" panose="02020603050405020304"/>
                          <a:ea typeface="Times New Roman" panose="02020603050405020304"/>
                        </a:rPr>
                        <a:t>2022 Yılı</a:t>
                      </a:r>
                    </a:p>
                  </a:txBody>
                  <a:tcPr marL="0" marR="0" marT="0" marB="0"/>
                </a:tc>
                <a:tc hMerge="1">
                  <a:txBody>
                    <a:bodyPr/>
                    <a:lstStyle/>
                    <a:p>
                      <a:pPr marL="435610" algn="ctr">
                        <a:lnSpc>
                          <a:spcPct val="150000"/>
                        </a:lnSpc>
                        <a:spcBef>
                          <a:spcPts val="395"/>
                        </a:spcBef>
                        <a:spcAft>
                          <a:spcPts val="0"/>
                        </a:spcAft>
                      </a:pPr>
                      <a:endParaRPr lang="tr-TR" sz="1800" b="1" dirty="0">
                        <a:effectLst/>
                        <a:latin typeface="Times New Roman" panose="02020603050405020304"/>
                        <a:ea typeface="Times New Roman" panose="02020603050405020304"/>
                      </a:endParaRPr>
                    </a:p>
                  </a:txBody>
                  <a:tcPr marL="0" marR="0" marT="0" marB="0"/>
                </a:tc>
                <a:tc hMerge="1">
                  <a:txBody>
                    <a:bodyPr/>
                    <a:lstStyle/>
                    <a:p>
                      <a:pPr marL="435610" algn="ctr">
                        <a:lnSpc>
                          <a:spcPct val="150000"/>
                        </a:lnSpc>
                        <a:spcBef>
                          <a:spcPts val="395"/>
                        </a:spcBef>
                        <a:spcAft>
                          <a:spcPts val="0"/>
                        </a:spcAft>
                      </a:pPr>
                      <a:endParaRPr lang="tr-TR" sz="1800" b="1" dirty="0">
                        <a:effectLst/>
                        <a:latin typeface="Times New Roman" panose="02020603050405020304"/>
                        <a:ea typeface="Times New Roman" panose="02020603050405020304"/>
                      </a:endParaRPr>
                    </a:p>
                  </a:txBody>
                  <a:tcPr marL="0" marR="0" marT="0" marB="0"/>
                </a:tc>
                <a:extLst>
                  <a:ext uri="{0D108BD9-81ED-4DB2-BD59-A6C34878D82A}">
                    <a16:rowId xmlns:a16="http://schemas.microsoft.com/office/drawing/2014/main" val="10001"/>
                  </a:ext>
                </a:extLst>
              </a:tr>
              <a:tr h="1448584">
                <a:tc vMerge="1">
                  <a:txBody>
                    <a:bodyPr/>
                    <a:lstStyle/>
                    <a:p>
                      <a:endParaRPr lang="tr-TR"/>
                    </a:p>
                  </a:txBody>
                  <a:tcPr/>
                </a:tc>
                <a:tc>
                  <a:txBody>
                    <a:bodyPr/>
                    <a:lstStyle/>
                    <a:p>
                      <a:pPr marL="269240" algn="ctr">
                        <a:lnSpc>
                          <a:spcPct val="150000"/>
                        </a:lnSpc>
                        <a:spcBef>
                          <a:spcPts val="1005"/>
                        </a:spcBef>
                        <a:spcAft>
                          <a:spcPts val="0"/>
                        </a:spcAft>
                      </a:pPr>
                      <a:r>
                        <a:rPr lang="tr-TR" sz="2000" b="1" dirty="0">
                          <a:effectLst/>
                        </a:rPr>
                        <a:t>Kız</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Erkek</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100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panose="02020603050405020304"/>
                        <a:ea typeface="Times New Roman" panose="02020603050405020304"/>
                      </a:endParaRPr>
                    </a:p>
                  </a:txBody>
                  <a:tcPr marL="0" marR="0" marT="0" marB="0" vert="vert270"/>
                </a:tc>
                <a:tc>
                  <a:txBody>
                    <a:bodyPr/>
                    <a:lstStyle/>
                    <a:p>
                      <a:pPr algn="ctr">
                        <a:lnSpc>
                          <a:spcPct val="150000"/>
                        </a:lnSpc>
                        <a:spcBef>
                          <a:spcPts val="30"/>
                        </a:spcBef>
                        <a:spcAft>
                          <a:spcPts val="0"/>
                        </a:spcAft>
                      </a:pPr>
                      <a:r>
                        <a:rPr lang="tr-TR" sz="1400" b="1" dirty="0">
                          <a:effectLst/>
                        </a:rPr>
                        <a:t> </a:t>
                      </a: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panose="02020603050405020304"/>
                        <a:ea typeface="Times New Roman" panose="02020603050405020304"/>
                      </a:endParaRPr>
                    </a:p>
                  </a:txBody>
                  <a:tcPr marL="0" marR="0" marT="0" marB="0" vert="vert270"/>
                </a:tc>
                <a:tc>
                  <a:txBody>
                    <a:bodyPr/>
                    <a:lstStyle/>
                    <a:p>
                      <a:pPr algn="ctr">
                        <a:lnSpc>
                          <a:spcPct val="150000"/>
                        </a:lnSpc>
                        <a:spcBef>
                          <a:spcPts val="30"/>
                        </a:spcBef>
                        <a:spcAft>
                          <a:spcPts val="0"/>
                        </a:spcAft>
                      </a:pPr>
                      <a:r>
                        <a:rPr lang="tr-TR" sz="1400" b="1" dirty="0">
                          <a:effectLst/>
                        </a:rPr>
                        <a:t> </a:t>
                      </a: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panose="02020603050405020304"/>
                        <a:ea typeface="Times New Roman" panose="02020603050405020304"/>
                      </a:endParaRPr>
                    </a:p>
                  </a:txBody>
                  <a:tcPr marL="0" marR="0" marT="0" marB="0" vert="vert270"/>
                </a:tc>
                <a:tc>
                  <a:txBody>
                    <a:bodyPr/>
                    <a:lstStyle/>
                    <a:p>
                      <a:pPr algn="ctr">
                        <a:lnSpc>
                          <a:spcPct val="150000"/>
                        </a:lnSpc>
                        <a:spcBef>
                          <a:spcPts val="30"/>
                        </a:spcBef>
                        <a:spcAft>
                          <a:spcPts val="0"/>
                        </a:spcAft>
                      </a:pPr>
                      <a:r>
                        <a:rPr lang="tr-TR" sz="1400" b="1" dirty="0">
                          <a:effectLst/>
                        </a:rPr>
                        <a:t> </a:t>
                      </a: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1005"/>
                        </a:spcBef>
                        <a:spcAft>
                          <a:spcPts val="0"/>
                        </a:spcAft>
                      </a:pPr>
                      <a:r>
                        <a:rPr lang="tr-TR" sz="2000" b="1" dirty="0">
                          <a:effectLst/>
                        </a:rPr>
                        <a:t>Kız</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Erkek</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100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extLst>
                  <a:ext uri="{0D108BD9-81ED-4DB2-BD59-A6C34878D82A}">
                    <a16:rowId xmlns:a16="http://schemas.microsoft.com/office/drawing/2014/main" val="10002"/>
                  </a:ext>
                </a:extLst>
              </a:tr>
              <a:tr h="472776">
                <a:tc>
                  <a:txBody>
                    <a:bodyPr/>
                    <a:lstStyle/>
                    <a:p>
                      <a:pPr algn="ctr">
                        <a:lnSpc>
                          <a:spcPct val="150000"/>
                        </a:lnSpc>
                        <a:spcAft>
                          <a:spcPts val="0"/>
                        </a:spcAft>
                      </a:pPr>
                      <a:r>
                        <a:rPr lang="tr-TR" sz="2000" b="1">
                          <a:effectLst/>
                        </a:rPr>
                        <a:t>İlahiyat</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18</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21</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9</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36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46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86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132</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39</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68</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107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44</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60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104</a:t>
                      </a:r>
                    </a:p>
                  </a:txBody>
                  <a:tcPr marL="0" marR="0" marT="0" marB="0"/>
                </a:tc>
                <a:extLst>
                  <a:ext uri="{0D108BD9-81ED-4DB2-BD59-A6C34878D82A}">
                    <a16:rowId xmlns:a16="http://schemas.microsoft.com/office/drawing/2014/main" val="10003"/>
                  </a:ext>
                </a:extLst>
              </a:tr>
              <a:tr h="726183">
                <a:tc>
                  <a:txBody>
                    <a:bodyPr/>
                    <a:lstStyle/>
                    <a:p>
                      <a:pPr algn="ctr">
                        <a:lnSpc>
                          <a:spcPct val="150000"/>
                        </a:lnSpc>
                        <a:spcAft>
                          <a:spcPts val="0"/>
                        </a:spcAft>
                      </a:pPr>
                      <a:r>
                        <a:rPr lang="tr-TR" sz="2000" b="1">
                          <a:effectLst/>
                        </a:rPr>
                        <a:t>İlahiyat (İ.Ö.)</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0</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9</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11</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12</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23</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9</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15</a:t>
                      </a:r>
                    </a:p>
                  </a:txBody>
                  <a:tcPr marL="0" marR="0" marT="0" marB="0"/>
                </a:tc>
                <a:extLst>
                  <a:ext uri="{0D108BD9-81ED-4DB2-BD59-A6C34878D82A}">
                    <a16:rowId xmlns:a16="http://schemas.microsoft.com/office/drawing/2014/main" val="10004"/>
                  </a:ext>
                </a:extLst>
              </a:tr>
              <a:tr h="472776">
                <a:tc>
                  <a:txBody>
                    <a:bodyPr/>
                    <a:lstStyle/>
                    <a:p>
                      <a:pPr marL="34925" algn="ctr">
                        <a:lnSpc>
                          <a:spcPct val="150000"/>
                        </a:lnSpc>
                        <a:spcBef>
                          <a:spcPts val="420"/>
                        </a:spcBef>
                        <a:spcAft>
                          <a:spcPts val="0"/>
                        </a:spcAft>
                      </a:pPr>
                      <a:r>
                        <a:rPr lang="tr-TR" sz="2000" b="1">
                          <a:effectLst/>
                        </a:rPr>
                        <a:t>TOPLAM</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21</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24</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47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63</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55</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103</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158</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50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80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130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53</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66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119</a:t>
                      </a:r>
                    </a:p>
                  </a:txBody>
                  <a:tcPr marL="0" marR="0" marT="0" marB="0"/>
                </a:tc>
                <a:extLst>
                  <a:ext uri="{0D108BD9-81ED-4DB2-BD59-A6C34878D82A}">
                    <a16:rowId xmlns:a16="http://schemas.microsoft.com/office/drawing/2014/main" val="10005"/>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Başlık 1"/>
          <p:cNvSpPr>
            <a:spLocks noGrp="1"/>
          </p:cNvSpPr>
          <p:nvPr>
            <p:ph type="title" hasCustomPrompt="1"/>
          </p:nvPr>
        </p:nvSpPr>
        <p:spPr>
          <a:xfrm>
            <a:off x="1630363" y="338138"/>
            <a:ext cx="10515600" cy="1325562"/>
          </a:xfrm>
          <a:ln/>
        </p:spPr>
        <p:txBody>
          <a:bodyPr vert="horz" lIns="91440" tIns="45720" rIns="91440" bIns="45720" anchor="ctr" anchorCtr="0"/>
          <a:lstStyle/>
          <a:p>
            <a:r>
              <a:rPr lang="tr-TR" altLang="en-US" sz="2400" b="1" dirty="0"/>
              <a:t>Yıllara Göre Fakültemiz Değişim Programı Hareketliliği</a:t>
            </a:r>
            <a:br>
              <a:rPr lang="tr-TR" altLang="en-US" sz="2400" b="1" dirty="0"/>
            </a:br>
            <a:endParaRPr lang="tr-TR" altLang="en-US" sz="2400" b="1" dirty="0"/>
          </a:p>
        </p:txBody>
      </p:sp>
      <p:graphicFrame>
        <p:nvGraphicFramePr>
          <p:cNvPr id="4" name="Tablo 3"/>
          <p:cNvGraphicFramePr>
            <a:graphicFrameLocks noGrp="1"/>
          </p:cNvGraphicFramePr>
          <p:nvPr>
            <p:extLst>
              <p:ext uri="{D42A27DB-BD31-4B8C-83A1-F6EECF244321}">
                <p14:modId xmlns:p14="http://schemas.microsoft.com/office/powerpoint/2010/main" val="3339233705"/>
              </p:ext>
            </p:extLst>
          </p:nvPr>
        </p:nvGraphicFramePr>
        <p:xfrm>
          <a:off x="2279173" y="1501253"/>
          <a:ext cx="8934695" cy="4356483"/>
        </p:xfrm>
        <a:graphic>
          <a:graphicData uri="http://schemas.openxmlformats.org/drawingml/2006/table">
            <a:tbl>
              <a:tblPr firstRow="1" firstCol="1" lastRow="1" lastCol="1" bandRow="1" bandCol="1">
                <a:tableStyleId>{0505E3EF-67EA-436B-97B2-0124C06EBD24}</a:tableStyleId>
              </a:tblPr>
              <a:tblGrid>
                <a:gridCol w="1245477">
                  <a:extLst>
                    <a:ext uri="{9D8B030D-6E8A-4147-A177-3AD203B41FA5}">
                      <a16:colId xmlns:a16="http://schemas.microsoft.com/office/drawing/2014/main" val="20000"/>
                    </a:ext>
                  </a:extLst>
                </a:gridCol>
                <a:gridCol w="518190">
                  <a:extLst>
                    <a:ext uri="{9D8B030D-6E8A-4147-A177-3AD203B41FA5}">
                      <a16:colId xmlns:a16="http://schemas.microsoft.com/office/drawing/2014/main" val="20001"/>
                    </a:ext>
                  </a:extLst>
                </a:gridCol>
                <a:gridCol w="622738">
                  <a:extLst>
                    <a:ext uri="{9D8B030D-6E8A-4147-A177-3AD203B41FA5}">
                      <a16:colId xmlns:a16="http://schemas.microsoft.com/office/drawing/2014/main" val="20002"/>
                    </a:ext>
                  </a:extLst>
                </a:gridCol>
                <a:gridCol w="622738">
                  <a:extLst>
                    <a:ext uri="{9D8B030D-6E8A-4147-A177-3AD203B41FA5}">
                      <a16:colId xmlns:a16="http://schemas.microsoft.com/office/drawing/2014/main" val="20003"/>
                    </a:ext>
                  </a:extLst>
                </a:gridCol>
                <a:gridCol w="644556">
                  <a:extLst>
                    <a:ext uri="{9D8B030D-6E8A-4147-A177-3AD203B41FA5}">
                      <a16:colId xmlns:a16="http://schemas.microsoft.com/office/drawing/2014/main" val="20004"/>
                    </a:ext>
                  </a:extLst>
                </a:gridCol>
                <a:gridCol w="644556">
                  <a:extLst>
                    <a:ext uri="{9D8B030D-6E8A-4147-A177-3AD203B41FA5}">
                      <a16:colId xmlns:a16="http://schemas.microsoft.com/office/drawing/2014/main" val="20005"/>
                    </a:ext>
                  </a:extLst>
                </a:gridCol>
                <a:gridCol w="644556">
                  <a:extLst>
                    <a:ext uri="{9D8B030D-6E8A-4147-A177-3AD203B41FA5}">
                      <a16:colId xmlns:a16="http://schemas.microsoft.com/office/drawing/2014/main" val="20006"/>
                    </a:ext>
                  </a:extLst>
                </a:gridCol>
                <a:gridCol w="643648">
                  <a:extLst>
                    <a:ext uri="{9D8B030D-6E8A-4147-A177-3AD203B41FA5}">
                      <a16:colId xmlns:a16="http://schemas.microsoft.com/office/drawing/2014/main" val="20007"/>
                    </a:ext>
                  </a:extLst>
                </a:gridCol>
                <a:gridCol w="644556">
                  <a:extLst>
                    <a:ext uri="{9D8B030D-6E8A-4147-A177-3AD203B41FA5}">
                      <a16:colId xmlns:a16="http://schemas.microsoft.com/office/drawing/2014/main" val="20008"/>
                    </a:ext>
                  </a:extLst>
                </a:gridCol>
                <a:gridCol w="644556">
                  <a:extLst>
                    <a:ext uri="{9D8B030D-6E8A-4147-A177-3AD203B41FA5}">
                      <a16:colId xmlns:a16="http://schemas.microsoft.com/office/drawing/2014/main" val="20009"/>
                    </a:ext>
                  </a:extLst>
                </a:gridCol>
                <a:gridCol w="644556">
                  <a:extLst>
                    <a:ext uri="{9D8B030D-6E8A-4147-A177-3AD203B41FA5}">
                      <a16:colId xmlns:a16="http://schemas.microsoft.com/office/drawing/2014/main" val="20010"/>
                    </a:ext>
                  </a:extLst>
                </a:gridCol>
                <a:gridCol w="707284">
                  <a:extLst>
                    <a:ext uri="{9D8B030D-6E8A-4147-A177-3AD203B41FA5}">
                      <a16:colId xmlns:a16="http://schemas.microsoft.com/office/drawing/2014/main" val="20011"/>
                    </a:ext>
                  </a:extLst>
                </a:gridCol>
                <a:gridCol w="707284">
                  <a:extLst>
                    <a:ext uri="{9D8B030D-6E8A-4147-A177-3AD203B41FA5}">
                      <a16:colId xmlns:a16="http://schemas.microsoft.com/office/drawing/2014/main" val="20012"/>
                    </a:ext>
                  </a:extLst>
                </a:gridCol>
              </a:tblGrid>
              <a:tr h="548421">
                <a:tc gridSpan="13">
                  <a:txBody>
                    <a:bodyPr/>
                    <a:lstStyle/>
                    <a:p>
                      <a:pPr marL="920750" algn="l">
                        <a:lnSpc>
                          <a:spcPct val="150000"/>
                        </a:lnSpc>
                        <a:spcBef>
                          <a:spcPts val="795"/>
                        </a:spcBef>
                        <a:spcAft>
                          <a:spcPts val="0"/>
                        </a:spcAft>
                      </a:pPr>
                      <a:r>
                        <a:rPr lang="tr-TR" sz="2000" b="1" dirty="0">
                          <a:effectLst/>
                        </a:rPr>
                        <a:t>Değişim Programı ile Giden-Gelen Öğrenci Sayıları 2021-2022 Eğitim Yılı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548421">
                <a:tc rowSpan="2">
                  <a:txBody>
                    <a:bodyPr/>
                    <a:lstStyle/>
                    <a:p>
                      <a:pPr algn="ctr">
                        <a:lnSpc>
                          <a:spcPct val="150000"/>
                        </a:lnSpc>
                        <a:spcAft>
                          <a:spcPts val="0"/>
                        </a:spcAft>
                      </a:pPr>
                      <a:r>
                        <a:rPr lang="tr-TR" sz="2000" b="1">
                          <a:effectLst/>
                        </a:rPr>
                        <a:t> </a:t>
                      </a:r>
                      <a:endParaRPr lang="tr-TR" sz="1800" b="1">
                        <a:effectLst/>
                      </a:endParaRPr>
                    </a:p>
                    <a:p>
                      <a:pPr algn="ctr">
                        <a:lnSpc>
                          <a:spcPct val="150000"/>
                        </a:lnSpc>
                        <a:spcBef>
                          <a:spcPts val="10"/>
                        </a:spcBef>
                        <a:spcAft>
                          <a:spcPts val="0"/>
                        </a:spcAft>
                      </a:pPr>
                      <a:r>
                        <a:rPr lang="tr-TR" sz="2800" b="1">
                          <a:effectLst/>
                        </a:rPr>
                        <a:t> </a:t>
                      </a:r>
                      <a:endParaRPr lang="tr-TR" sz="1800" b="1">
                        <a:effectLst/>
                      </a:endParaRPr>
                    </a:p>
                    <a:p>
                      <a:pPr marL="165735" algn="ctr">
                        <a:lnSpc>
                          <a:spcPct val="150000"/>
                        </a:lnSpc>
                        <a:spcAft>
                          <a:spcPts val="0"/>
                        </a:spcAft>
                      </a:pPr>
                      <a:r>
                        <a:rPr lang="tr-TR" sz="2000" b="1">
                          <a:effectLst/>
                        </a:rPr>
                        <a:t>Birimi</a:t>
                      </a:r>
                      <a:endParaRPr lang="tr-TR" sz="1800" b="1">
                        <a:effectLst/>
                        <a:latin typeface="Times New Roman" panose="02020603050405020304"/>
                        <a:ea typeface="Times New Roman" panose="02020603050405020304"/>
                      </a:endParaRPr>
                    </a:p>
                  </a:txBody>
                  <a:tcPr marL="0" marR="0" marT="0" marB="0"/>
                </a:tc>
                <a:tc gridSpan="3">
                  <a:txBody>
                    <a:bodyPr/>
                    <a:lstStyle/>
                    <a:p>
                      <a:pPr marL="352425" algn="ctr">
                        <a:lnSpc>
                          <a:spcPct val="150000"/>
                        </a:lnSpc>
                        <a:spcBef>
                          <a:spcPts val="470"/>
                        </a:spcBef>
                        <a:spcAft>
                          <a:spcPts val="0"/>
                        </a:spcAft>
                      </a:pPr>
                      <a:r>
                        <a:rPr lang="tr-TR" sz="2000" b="1" dirty="0">
                          <a:solidFill>
                            <a:srgbClr val="FF0000"/>
                          </a:solidFill>
                          <a:effectLst/>
                        </a:rPr>
                        <a:t>Mevlana</a:t>
                      </a:r>
                      <a:endParaRPr lang="tr-TR" sz="1800" b="1" dirty="0">
                        <a:solidFill>
                          <a:srgbClr val="FF0000"/>
                        </a:solidFill>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363220" algn="ctr">
                        <a:lnSpc>
                          <a:spcPct val="150000"/>
                        </a:lnSpc>
                        <a:spcBef>
                          <a:spcPts val="470"/>
                        </a:spcBef>
                        <a:spcAft>
                          <a:spcPts val="0"/>
                        </a:spcAft>
                      </a:pPr>
                      <a:r>
                        <a:rPr lang="tr-TR" sz="2000" b="1" dirty="0" err="1">
                          <a:solidFill>
                            <a:srgbClr val="FF0000"/>
                          </a:solidFill>
                          <a:effectLst/>
                        </a:rPr>
                        <a:t>Erasmus</a:t>
                      </a:r>
                      <a:endParaRPr lang="tr-TR" sz="1800" b="1" dirty="0">
                        <a:solidFill>
                          <a:srgbClr val="FF0000"/>
                        </a:solidFill>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0530" algn="ctr">
                        <a:lnSpc>
                          <a:spcPct val="150000"/>
                        </a:lnSpc>
                        <a:spcBef>
                          <a:spcPts val="470"/>
                        </a:spcBef>
                        <a:spcAft>
                          <a:spcPts val="0"/>
                        </a:spcAft>
                      </a:pPr>
                      <a:r>
                        <a:rPr lang="tr-TR" sz="2000" b="1" dirty="0">
                          <a:solidFill>
                            <a:srgbClr val="FF0000"/>
                          </a:solidFill>
                          <a:effectLst/>
                        </a:rPr>
                        <a:t>Farabi</a:t>
                      </a:r>
                      <a:endParaRPr lang="tr-TR" sz="1800" b="1" dirty="0">
                        <a:solidFill>
                          <a:srgbClr val="FF0000"/>
                        </a:solidFill>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a:solidFill>
                            <a:srgbClr val="FF0000"/>
                          </a:solidFill>
                          <a:effectLst/>
                        </a:rPr>
                        <a:t>2022-2023</a:t>
                      </a:r>
                      <a:r>
                        <a:rPr lang="tr-TR" sz="2000" b="1" baseline="0" dirty="0">
                          <a:solidFill>
                            <a:srgbClr val="FF0000"/>
                          </a:solidFill>
                          <a:effectLst/>
                        </a:rPr>
                        <a:t> </a:t>
                      </a:r>
                      <a:r>
                        <a:rPr lang="tr-TR" sz="2000" b="1" dirty="0">
                          <a:solidFill>
                            <a:srgbClr val="FF0000"/>
                          </a:solidFill>
                          <a:effectLst/>
                        </a:rPr>
                        <a:t>Yılı</a:t>
                      </a:r>
                      <a:endParaRPr lang="tr-TR" sz="1800" b="1" dirty="0">
                        <a:solidFill>
                          <a:srgbClr val="FF0000"/>
                        </a:solidFill>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448584">
                <a:tc vMerge="1">
                  <a:txBody>
                    <a:bodyPr/>
                    <a:lstStyle/>
                    <a:p>
                      <a:endParaRPr lang="tr-TR"/>
                    </a:p>
                  </a:txBody>
                  <a:tcPr/>
                </a:tc>
                <a:tc>
                  <a:txBody>
                    <a:bodyPr/>
                    <a:lstStyle/>
                    <a:p>
                      <a:pPr marL="269240" algn="ctr">
                        <a:lnSpc>
                          <a:spcPct val="150000"/>
                        </a:lnSpc>
                        <a:spcBef>
                          <a:spcPts val="790"/>
                        </a:spcBef>
                        <a:spcAft>
                          <a:spcPts val="0"/>
                        </a:spcAft>
                      </a:pPr>
                      <a:r>
                        <a:rPr lang="tr-TR" sz="2000" b="1" dirty="0">
                          <a:effectLst/>
                        </a:rPr>
                        <a:t>Gelen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Giden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790"/>
                        </a:spcBef>
                        <a:spcAft>
                          <a:spcPts val="0"/>
                        </a:spcAft>
                      </a:pPr>
                      <a:r>
                        <a:rPr lang="tr-TR" sz="2000" b="1" dirty="0">
                          <a:effectLst/>
                        </a:rPr>
                        <a:t>Gelen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Giden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790"/>
                        </a:spcBef>
                        <a:spcAft>
                          <a:spcPts val="0"/>
                        </a:spcAft>
                      </a:pPr>
                      <a:r>
                        <a:rPr lang="tr-TR" sz="2000" b="1" dirty="0">
                          <a:effectLst/>
                        </a:rPr>
                        <a:t>Gelen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Giden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790"/>
                        </a:spcBef>
                        <a:spcAft>
                          <a:spcPts val="0"/>
                        </a:spcAft>
                      </a:pPr>
                      <a:r>
                        <a:rPr lang="tr-TR" sz="2000" b="1" dirty="0">
                          <a:effectLst/>
                        </a:rPr>
                        <a:t>Gelen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Giden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extLst>
                  <a:ext uri="{0D108BD9-81ED-4DB2-BD59-A6C34878D82A}">
                    <a16:rowId xmlns:a16="http://schemas.microsoft.com/office/drawing/2014/main" val="10002"/>
                  </a:ext>
                </a:extLst>
              </a:tr>
              <a:tr h="472776">
                <a:tc>
                  <a:txBody>
                    <a:bodyPr/>
                    <a:lstStyle/>
                    <a:p>
                      <a:pPr algn="ctr">
                        <a:lnSpc>
                          <a:spcPct val="150000"/>
                        </a:lnSpc>
                        <a:spcAft>
                          <a:spcPts val="0"/>
                        </a:spcAft>
                      </a:pPr>
                      <a:r>
                        <a:rPr lang="tr-TR" sz="2000" b="1" dirty="0">
                          <a:effectLst/>
                        </a:rPr>
                        <a:t>İlahiyat</a:t>
                      </a:r>
                      <a:endParaRPr lang="tr-TR" sz="1800" b="1" dirty="0">
                        <a:effectLst/>
                        <a:latin typeface="Times New Roman" panose="02020603050405020304"/>
                        <a:ea typeface="Times New Roman" panose="02020603050405020304"/>
                      </a:endParaRPr>
                    </a:p>
                  </a:txBody>
                  <a:tcPr marL="0" marR="0" marT="0" marB="0"/>
                </a:tc>
                <a:tc>
                  <a:txBody>
                    <a:bodyPr/>
                    <a:lstStyle/>
                    <a:p>
                      <a:pPr marL="0" algn="ctr" defTabSz="914400" rtl="0" eaLnBrk="1" latinLnBrk="0" hangingPunct="1">
                        <a:lnSpc>
                          <a:spcPct val="150000"/>
                        </a:lnSpc>
                        <a:spcAft>
                          <a:spcPts val="0"/>
                        </a:spcAft>
                      </a:pPr>
                      <a:r>
                        <a:rPr lang="tr-TR" sz="1800" b="1" kern="1200" dirty="0">
                          <a:solidFill>
                            <a:schemeClr val="dk1"/>
                          </a:solidFill>
                          <a:effectLst/>
                          <a:latin typeface="Times New Roman" panose="02020603050405020304"/>
                          <a:ea typeface="Times New Roman" panose="02020603050405020304"/>
                          <a:cs typeface="+mn-cs"/>
                        </a:rPr>
                        <a:t>0</a:t>
                      </a:r>
                    </a:p>
                  </a:txBody>
                  <a:tcPr marL="0" marR="0" marT="0" marB="0"/>
                </a:tc>
                <a:tc>
                  <a:txBody>
                    <a:bodyPr/>
                    <a:lstStyle/>
                    <a:p>
                      <a:pPr marL="0" algn="ctr" defTabSz="914400" rtl="0" eaLnBrk="1" latinLnBrk="0" hangingPunct="1">
                        <a:lnSpc>
                          <a:spcPct val="150000"/>
                        </a:lnSpc>
                        <a:spcAft>
                          <a:spcPts val="0"/>
                        </a:spcAft>
                      </a:pPr>
                      <a:r>
                        <a:rPr lang="tr-TR" sz="1800" b="1" kern="1200" dirty="0">
                          <a:solidFill>
                            <a:schemeClr val="dk1"/>
                          </a:solidFill>
                          <a:effectLst/>
                          <a:latin typeface="Times New Roman" panose="02020603050405020304"/>
                          <a:ea typeface="Times New Roman" panose="02020603050405020304"/>
                          <a:cs typeface="+mn-cs"/>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extLst>
                  <a:ext uri="{0D108BD9-81ED-4DB2-BD59-A6C34878D82A}">
                    <a16:rowId xmlns:a16="http://schemas.microsoft.com/office/drawing/2014/main" val="10003"/>
                  </a:ext>
                </a:extLst>
              </a:tr>
              <a:tr h="726183">
                <a:tc>
                  <a:txBody>
                    <a:bodyPr/>
                    <a:lstStyle/>
                    <a:p>
                      <a:pPr algn="ctr">
                        <a:lnSpc>
                          <a:spcPct val="150000"/>
                        </a:lnSpc>
                        <a:spcAft>
                          <a:spcPts val="0"/>
                        </a:spcAft>
                      </a:pPr>
                      <a:r>
                        <a:rPr lang="tr-TR" sz="2000" b="1">
                          <a:effectLst/>
                        </a:rPr>
                        <a:t>İlahiyat (İ.Ö.)</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extLst>
                  <a:ext uri="{0D108BD9-81ED-4DB2-BD59-A6C34878D82A}">
                    <a16:rowId xmlns:a16="http://schemas.microsoft.com/office/drawing/2014/main" val="10004"/>
                  </a:ext>
                </a:extLst>
              </a:tr>
              <a:tr h="472776">
                <a:tc>
                  <a:txBody>
                    <a:bodyPr/>
                    <a:lstStyle/>
                    <a:p>
                      <a:pPr marL="34925" algn="ctr">
                        <a:lnSpc>
                          <a:spcPct val="150000"/>
                        </a:lnSpc>
                        <a:spcBef>
                          <a:spcPts val="420"/>
                        </a:spcBef>
                        <a:spcAft>
                          <a:spcPts val="0"/>
                        </a:spcAft>
                      </a:pPr>
                      <a:r>
                        <a:rPr lang="tr-TR" sz="2000" b="1">
                          <a:effectLst/>
                        </a:rPr>
                        <a:t>TOPLAM</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extLst>
                  <a:ext uri="{0D108BD9-81ED-4DB2-BD59-A6C34878D82A}">
                    <a16:rowId xmlns:a16="http://schemas.microsoft.com/office/drawing/2014/main" val="10005"/>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Resim 3"/>
          <p:cNvPicPr>
            <a:picLocks noChangeAspect="1"/>
          </p:cNvPicPr>
          <p:nvPr/>
        </p:nvPicPr>
        <p:blipFill>
          <a:blip r:embed="rId2"/>
          <a:stretch>
            <a:fillRect/>
          </a:stretch>
        </p:blipFill>
        <p:spPr>
          <a:xfrm>
            <a:off x="2627313" y="1492250"/>
            <a:ext cx="7621587" cy="4822825"/>
          </a:xfrm>
          <a:prstGeom prst="rect">
            <a:avLst/>
          </a:prstGeom>
          <a:noFill/>
          <a:ln w="9525">
            <a:noFill/>
          </a:ln>
        </p:spPr>
      </p:pic>
      <p:sp>
        <p:nvSpPr>
          <p:cNvPr id="5" name="İçerik Yer Tutucusu 3"/>
          <p:cNvSpPr>
            <a:spLocks noGrp="1"/>
          </p:cNvSpPr>
          <p:nvPr>
            <p:ph idx="1" hasCustomPrompt="1"/>
          </p:nvPr>
        </p:nvSpPr>
        <p:spPr>
          <a:xfrm>
            <a:off x="11113" y="520700"/>
            <a:ext cx="8351838" cy="1139825"/>
          </a:xfrm>
        </p:spPr>
        <p:txBody>
          <a:bodyPr>
            <a:normAutofit/>
          </a:bodyPr>
          <a:lstStyle/>
          <a:p>
            <a:pPr marL="0" marR="0" indent="0" algn="ctr" defTabSz="914400" rtl="0" eaLnBrk="1" fontAlgn="auto" latinLnBrk="0" hangingPunct="1">
              <a:lnSpc>
                <a:spcPct val="90000"/>
              </a:lnSpc>
              <a:spcBef>
                <a:spcPts val="1000"/>
              </a:spcBef>
              <a:spcAft>
                <a:spcPct val="0"/>
              </a:spcAft>
              <a:buClrTx/>
              <a:buSzTx/>
              <a:buFont typeface="Arial" panose="020B0604020202020204" pitchFamily="34" charset="0"/>
              <a:buNone/>
            </a:pPr>
            <a:r>
              <a:rPr kumimoji="0" lang="tr-TR" sz="4000" b="1" i="0" u="none" strike="noStrike" kern="1200" cap="none" spc="0" normalizeH="0" baseline="0" noProof="1">
                <a:solidFill>
                  <a:srgbClr val="C0000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BİLİMSEL FAALİYETLER</a:t>
            </a: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endParaRPr kumimoji="0" lang="tr-TR" sz="2400" b="0" i="0" u="none" strike="noStrike" kern="1200" cap="none" spc="0" normalizeH="0" baseline="0" noProof="1">
              <a:solidFill>
                <a:schemeClr val="tx1"/>
              </a:solidFill>
              <a:latin typeface="+mn-lt"/>
              <a:ea typeface="+mn-ea"/>
              <a:cs typeface="+mn-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2"/>
          <p:cNvSpPr>
            <a:spLocks noGrp="1"/>
          </p:cNvSpPr>
          <p:nvPr>
            <p:ph type="title" hasCustomPrompt="1"/>
          </p:nvPr>
        </p:nvSpPr>
        <p:spPr>
          <a:xfrm>
            <a:off x="0" y="792163"/>
            <a:ext cx="10821988" cy="884237"/>
          </a:xfrm>
          <a:ln/>
        </p:spPr>
        <p:txBody>
          <a:bodyPr vert="horz" lIns="91440" tIns="45720" rIns="91440" bIns="45720" anchor="ctr" anchorCtr="0"/>
          <a:lstStyle/>
          <a:p>
            <a:pPr algn="ctr"/>
            <a:r>
              <a:rPr lang="en-US" altLang="zh-CN" sz="2800">
                <a:latin typeface="Calibri" panose="020F0502020204030204" charset="0"/>
              </a:rPr>
              <a:t>20</a:t>
            </a:r>
            <a:r>
              <a:rPr lang="tr-TR" altLang="en-US" sz="2800">
                <a:latin typeface="Calibri" panose="020F0502020204030204" charset="0"/>
              </a:rPr>
              <a:t>19</a:t>
            </a:r>
            <a:r>
              <a:rPr lang="en-US" altLang="zh-CN" sz="2800">
                <a:latin typeface="Calibri" panose="020F0502020204030204" charset="0"/>
              </a:rPr>
              <a:t>-20</a:t>
            </a:r>
            <a:r>
              <a:rPr lang="tr-TR" altLang="zh-CN" sz="2800">
                <a:latin typeface="Calibri" panose="020F0502020204030204" charset="0"/>
              </a:rPr>
              <a:t>22 </a:t>
            </a:r>
            <a:r>
              <a:rPr lang="en-US" altLang="zh-CN" sz="2800">
                <a:latin typeface="Calibri" panose="020F0502020204030204" charset="0"/>
              </a:rPr>
              <a:t>YILLARINDA SİİRT ÜNİVERSİTESİ </a:t>
            </a:r>
            <a:br>
              <a:rPr lang="tr-TR" altLang="en-US" sz="2800">
                <a:latin typeface="Calibri" panose="020F0502020204030204" charset="0"/>
              </a:rPr>
            </a:br>
            <a:r>
              <a:rPr lang="tr-TR" altLang="en-US" sz="2800">
                <a:latin typeface="Calibri" panose="020F0502020204030204" charset="0"/>
              </a:rPr>
              <a:t>İLAHİYAT</a:t>
            </a:r>
            <a:r>
              <a:rPr lang="en-US" altLang="zh-CN" sz="2800">
                <a:latin typeface="Calibri" panose="020F0502020204030204" charset="0"/>
              </a:rPr>
              <a:t> FAKÜLTESİ’NDE GERÇEKLEŞTİRİLEN </a:t>
            </a:r>
            <a:br>
              <a:rPr lang="tr-TR" altLang="en-US" sz="2800">
                <a:latin typeface="Calibri" panose="020F0502020204030204" charset="0"/>
              </a:rPr>
            </a:br>
            <a:r>
              <a:rPr lang="en-US" altLang="zh-CN" sz="2800">
                <a:latin typeface="Calibri" panose="020F0502020204030204" charset="0"/>
              </a:rPr>
              <a:t>YAYINLAR VE BİLİMSEL FAALİYETLER</a:t>
            </a:r>
            <a:endParaRPr lang="en-US" altLang="zh-CN" sz="2800" dirty="0">
              <a:latin typeface="Calibri" panose="020F0502020204030204" charset="0"/>
            </a:endParaRPr>
          </a:p>
        </p:txBody>
      </p:sp>
      <p:graphicFrame>
        <p:nvGraphicFramePr>
          <p:cNvPr id="3" name="Tablo 2">
            <a:extLst>
              <a:ext uri="{FF2B5EF4-FFF2-40B4-BE49-F238E27FC236}">
                <a16:creationId xmlns:a16="http://schemas.microsoft.com/office/drawing/2014/main" id="{D53722D9-A56A-CAB6-354F-65EF5B9F4EBF}"/>
              </a:ext>
            </a:extLst>
          </p:cNvPr>
          <p:cNvGraphicFramePr>
            <a:graphicFrameLocks noGrp="1"/>
          </p:cNvGraphicFramePr>
          <p:nvPr>
            <p:extLst>
              <p:ext uri="{D42A27DB-BD31-4B8C-83A1-F6EECF244321}">
                <p14:modId xmlns:p14="http://schemas.microsoft.com/office/powerpoint/2010/main" val="2563723237"/>
              </p:ext>
            </p:extLst>
          </p:nvPr>
        </p:nvGraphicFramePr>
        <p:xfrm>
          <a:off x="1978702" y="1873770"/>
          <a:ext cx="7465101" cy="4013474"/>
        </p:xfrm>
        <a:graphic>
          <a:graphicData uri="http://schemas.openxmlformats.org/drawingml/2006/table">
            <a:tbl>
              <a:tblPr/>
              <a:tblGrid>
                <a:gridCol w="4355993">
                  <a:extLst>
                    <a:ext uri="{9D8B030D-6E8A-4147-A177-3AD203B41FA5}">
                      <a16:colId xmlns:a16="http://schemas.microsoft.com/office/drawing/2014/main" val="3785553361"/>
                    </a:ext>
                  </a:extLst>
                </a:gridCol>
                <a:gridCol w="777277">
                  <a:extLst>
                    <a:ext uri="{9D8B030D-6E8A-4147-A177-3AD203B41FA5}">
                      <a16:colId xmlns:a16="http://schemas.microsoft.com/office/drawing/2014/main" val="59733035"/>
                    </a:ext>
                  </a:extLst>
                </a:gridCol>
                <a:gridCol w="777277">
                  <a:extLst>
                    <a:ext uri="{9D8B030D-6E8A-4147-A177-3AD203B41FA5}">
                      <a16:colId xmlns:a16="http://schemas.microsoft.com/office/drawing/2014/main" val="1498811725"/>
                    </a:ext>
                  </a:extLst>
                </a:gridCol>
                <a:gridCol w="777277">
                  <a:extLst>
                    <a:ext uri="{9D8B030D-6E8A-4147-A177-3AD203B41FA5}">
                      <a16:colId xmlns:a16="http://schemas.microsoft.com/office/drawing/2014/main" val="2541357305"/>
                    </a:ext>
                  </a:extLst>
                </a:gridCol>
                <a:gridCol w="777277">
                  <a:extLst>
                    <a:ext uri="{9D8B030D-6E8A-4147-A177-3AD203B41FA5}">
                      <a16:colId xmlns:a16="http://schemas.microsoft.com/office/drawing/2014/main" val="2539763876"/>
                    </a:ext>
                  </a:extLst>
                </a:gridCol>
              </a:tblGrid>
              <a:tr h="324321">
                <a:tc>
                  <a:txBody>
                    <a:bodyPr/>
                    <a:lstStyle/>
                    <a:p>
                      <a:pPr algn="l" rtl="0" fontAlgn="ctr"/>
                      <a:r>
                        <a:rPr lang="tr-TR" sz="1600" b="1" i="0" u="none" strike="noStrike" dirty="0">
                          <a:solidFill>
                            <a:srgbClr val="000000"/>
                          </a:solidFill>
                          <a:effectLst/>
                          <a:latin typeface="Calibri" panose="020F0502020204030204" pitchFamily="34" charset="0"/>
                        </a:rPr>
                        <a:t>2022 Yılı İçindeki Akademik Yayınlar</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ctr" rtl="0" fontAlgn="ctr"/>
                      <a:r>
                        <a:rPr lang="tr-TR" sz="1800" b="1" i="0" u="none" strike="noStrike">
                          <a:solidFill>
                            <a:srgbClr val="FF0000"/>
                          </a:solidFill>
                          <a:effectLst/>
                          <a:latin typeface="Calibri" panose="020F0502020204030204" pitchFamily="34" charset="0"/>
                        </a:rPr>
                        <a:t>2019</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ctr" rtl="0" fontAlgn="ctr"/>
                      <a:r>
                        <a:rPr lang="tr-TR" sz="1800" b="1" i="0" u="none" strike="noStrike">
                          <a:solidFill>
                            <a:srgbClr val="FF0000"/>
                          </a:solidFill>
                          <a:effectLst/>
                          <a:latin typeface="Calibri" panose="020F0502020204030204" pitchFamily="34" charset="0"/>
                        </a:rPr>
                        <a:t>2020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ctr" rtl="0" fontAlgn="ctr"/>
                      <a:r>
                        <a:rPr lang="tr-TR" sz="1800" b="1" i="0" u="none" strike="noStrike">
                          <a:solidFill>
                            <a:srgbClr val="FF0000"/>
                          </a:solidFill>
                          <a:effectLst/>
                          <a:latin typeface="Calibri" panose="020F0502020204030204" pitchFamily="34" charset="0"/>
                        </a:rPr>
                        <a:t>2021</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ctr" rtl="0" fontAlgn="ctr"/>
                      <a:r>
                        <a:rPr lang="tr-TR" sz="1800" b="1" i="0" u="none" strike="noStrike">
                          <a:solidFill>
                            <a:srgbClr val="FF0000"/>
                          </a:solidFill>
                          <a:effectLst/>
                          <a:latin typeface="Calibri" panose="020F0502020204030204" pitchFamily="34" charset="0"/>
                        </a:rPr>
                        <a:t>2022</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extLst>
                  <a:ext uri="{0D108BD9-81ED-4DB2-BD59-A6C34878D82A}">
                    <a16:rowId xmlns:a16="http://schemas.microsoft.com/office/drawing/2014/main" val="793987683"/>
                  </a:ext>
                </a:extLst>
              </a:tr>
              <a:tr h="516887">
                <a:tc>
                  <a:txBody>
                    <a:bodyPr/>
                    <a:lstStyle/>
                    <a:p>
                      <a:pPr algn="l" rtl="0" fontAlgn="ctr"/>
                      <a:r>
                        <a:rPr lang="tr-TR" sz="1400" b="0" i="0" u="none" strike="noStrike">
                          <a:solidFill>
                            <a:srgbClr val="000000"/>
                          </a:solidFill>
                          <a:effectLst/>
                          <a:latin typeface="Calibri" panose="020F0502020204030204" pitchFamily="34" charset="0"/>
                        </a:rPr>
                        <a:t>Ulusal Yayınevleri Tarafından Yayımlanan Kitap</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rowSpan="2">
                  <a:txBody>
                    <a:bodyPr/>
                    <a:lstStyle/>
                    <a:p>
                      <a:pPr algn="ctr" rtl="0" fontAlgn="ctr"/>
                      <a:r>
                        <a:rPr lang="tr-TR" sz="1800" b="1" i="0" u="none" strike="noStrike">
                          <a:solidFill>
                            <a:srgbClr val="000000"/>
                          </a:solidFill>
                          <a:effectLst/>
                          <a:latin typeface="Calibri" panose="020F0502020204030204" pitchFamily="34" charset="0"/>
                        </a:rPr>
                        <a:t>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rowSpan="2">
                  <a:txBody>
                    <a:bodyPr/>
                    <a:lstStyle/>
                    <a:p>
                      <a:pPr algn="ctr" rtl="0" fontAlgn="ctr"/>
                      <a:r>
                        <a:rPr lang="tr-TR" sz="1800" b="1" i="0" u="none" strike="noStrike">
                          <a:solidFill>
                            <a:srgbClr val="000000"/>
                          </a:solidFill>
                          <a:effectLst/>
                          <a:latin typeface="Calibri" panose="020F0502020204030204" pitchFamily="34" charset="0"/>
                        </a:rPr>
                        <a:t>18</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rowSpan="2">
                  <a:txBody>
                    <a:bodyPr/>
                    <a:lstStyle/>
                    <a:p>
                      <a:pPr algn="ctr" rtl="0" fontAlgn="ctr"/>
                      <a:r>
                        <a:rPr lang="tr-TR" sz="1800" b="1" i="0" u="none" strike="noStrike">
                          <a:solidFill>
                            <a:srgbClr val="000000"/>
                          </a:solidFill>
                          <a:effectLst/>
                          <a:latin typeface="Calibri" panose="020F0502020204030204" pitchFamily="34" charset="0"/>
                        </a:rPr>
                        <a:t>4</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fontAlgn="ctr"/>
                      <a:r>
                        <a:rPr lang="tr-TR" sz="1800" b="1" i="0" u="none" strike="noStrike">
                          <a:solidFill>
                            <a:srgbClr val="000000"/>
                          </a:solidFill>
                          <a:effectLst/>
                          <a:latin typeface="Calibri" panose="020F0502020204030204" pitchFamily="34" charset="0"/>
                        </a:rPr>
                        <a:t>1</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CE4D6"/>
                    </a:solidFill>
                  </a:tcPr>
                </a:tc>
                <a:extLst>
                  <a:ext uri="{0D108BD9-81ED-4DB2-BD59-A6C34878D82A}">
                    <a16:rowId xmlns:a16="http://schemas.microsoft.com/office/drawing/2014/main" val="2747167616"/>
                  </a:ext>
                </a:extLst>
              </a:tr>
              <a:tr h="516887">
                <a:tc>
                  <a:txBody>
                    <a:bodyPr/>
                    <a:lstStyle/>
                    <a:p>
                      <a:pPr algn="l" rtl="0" fontAlgn="ctr"/>
                      <a:r>
                        <a:rPr lang="tr-TR" sz="1400" b="0" i="0" u="none" strike="noStrike" dirty="0">
                          <a:solidFill>
                            <a:srgbClr val="000000"/>
                          </a:solidFill>
                          <a:effectLst/>
                          <a:latin typeface="Calibri" panose="020F0502020204030204" pitchFamily="34" charset="0"/>
                        </a:rPr>
                        <a:t>Ulusal Yayınevleri Tarafından Yayımlanan Kitap Bölümü</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lgn="ctr" fontAlgn="ctr"/>
                      <a:r>
                        <a:rPr lang="tr-TR" sz="1800" b="1" i="0" u="none" strike="noStrike">
                          <a:solidFill>
                            <a:srgbClr val="000000"/>
                          </a:solidFill>
                          <a:effectLst/>
                          <a:latin typeface="Calibri" panose="020F0502020204030204" pitchFamily="34" charset="0"/>
                        </a:rPr>
                        <a:t>4</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CE4D6"/>
                    </a:solidFill>
                  </a:tcPr>
                </a:tc>
                <a:extLst>
                  <a:ext uri="{0D108BD9-81ED-4DB2-BD59-A6C34878D82A}">
                    <a16:rowId xmlns:a16="http://schemas.microsoft.com/office/drawing/2014/main" val="687426709"/>
                  </a:ext>
                </a:extLst>
              </a:tr>
              <a:tr h="516887">
                <a:tc>
                  <a:txBody>
                    <a:bodyPr/>
                    <a:lstStyle/>
                    <a:p>
                      <a:pPr algn="l" rtl="0" fontAlgn="ctr"/>
                      <a:r>
                        <a:rPr lang="tr-TR" sz="1400" b="0" i="0" u="none" strike="noStrike">
                          <a:solidFill>
                            <a:srgbClr val="000000"/>
                          </a:solidFill>
                          <a:effectLst/>
                          <a:latin typeface="Calibri" panose="020F0502020204030204" pitchFamily="34" charset="0"/>
                        </a:rPr>
                        <a:t>Uluslararası Yayınevleri Tarafından Yayımlanan Kitap</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rowSpan="2">
                  <a:txBody>
                    <a:bodyPr/>
                    <a:lstStyle/>
                    <a:p>
                      <a:pPr algn="ctr" rtl="0" fontAlgn="ctr"/>
                      <a:r>
                        <a:rPr lang="tr-TR" sz="1800" b="1" i="0" u="none" strike="noStrike">
                          <a:solidFill>
                            <a:srgbClr val="000000"/>
                          </a:solidFill>
                          <a:effectLst/>
                          <a:latin typeface="Calibri" panose="020F0502020204030204" pitchFamily="34" charset="0"/>
                        </a:rPr>
                        <a:t>4</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tc rowSpan="2">
                  <a:txBody>
                    <a:bodyPr/>
                    <a:lstStyle/>
                    <a:p>
                      <a:pPr algn="ctr" rtl="0" fontAlgn="ctr"/>
                      <a:r>
                        <a:rPr lang="tr-TR" sz="1800" b="1" i="0" u="none" strike="noStrike" dirty="0">
                          <a:solidFill>
                            <a:srgbClr val="000000"/>
                          </a:solidFill>
                          <a:effectLst/>
                          <a:latin typeface="Calibri" panose="020F0502020204030204" pitchFamily="34" charset="0"/>
                        </a:rPr>
                        <a:t>12</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tc rowSpan="2">
                  <a:txBody>
                    <a:bodyPr/>
                    <a:lstStyle/>
                    <a:p>
                      <a:pPr algn="ctr" rtl="0" fontAlgn="ctr"/>
                      <a:r>
                        <a:rPr lang="tr-TR" sz="1800" b="1" i="0" u="none" strike="noStrike">
                          <a:solidFill>
                            <a:srgbClr val="000000"/>
                          </a:solidFill>
                          <a:effectLst/>
                          <a:latin typeface="Calibri" panose="020F0502020204030204" pitchFamily="34" charset="0"/>
                        </a:rPr>
                        <a:t>19</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tc>
                  <a:txBody>
                    <a:bodyPr/>
                    <a:lstStyle/>
                    <a:p>
                      <a:pPr algn="ctr" fontAlgn="ctr"/>
                      <a:r>
                        <a:rPr lang="tr-TR" sz="1800" b="1" i="0" u="none" strike="noStrike">
                          <a:solidFill>
                            <a:srgbClr val="000000"/>
                          </a:solidFill>
                          <a:effectLst/>
                          <a:latin typeface="Calibri" panose="020F0502020204030204" pitchFamily="34" charset="0"/>
                        </a:rPr>
                        <a:t>8</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EDED"/>
                    </a:solidFill>
                  </a:tcPr>
                </a:tc>
                <a:extLst>
                  <a:ext uri="{0D108BD9-81ED-4DB2-BD59-A6C34878D82A}">
                    <a16:rowId xmlns:a16="http://schemas.microsoft.com/office/drawing/2014/main" val="620238189"/>
                  </a:ext>
                </a:extLst>
              </a:tr>
              <a:tr h="516887">
                <a:tc>
                  <a:txBody>
                    <a:bodyPr/>
                    <a:lstStyle/>
                    <a:p>
                      <a:pPr algn="l" rtl="0" fontAlgn="ctr"/>
                      <a:r>
                        <a:rPr lang="tr-TR" sz="1400" b="0" i="0" u="none" strike="noStrike">
                          <a:solidFill>
                            <a:srgbClr val="000000"/>
                          </a:solidFill>
                          <a:effectLst/>
                          <a:latin typeface="Calibri" panose="020F0502020204030204" pitchFamily="34" charset="0"/>
                        </a:rPr>
                        <a:t>Uluslararası Yayınevleri Tarafından Yayımlanan Kitap Bölümü</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lgn="ctr" fontAlgn="ctr"/>
                      <a:r>
                        <a:rPr lang="tr-TR" sz="1800" b="1" i="0" u="none" strike="noStrike">
                          <a:solidFill>
                            <a:srgbClr val="000000"/>
                          </a:solidFill>
                          <a:effectLst/>
                          <a:latin typeface="Calibri" panose="020F0502020204030204" pitchFamily="34" charset="0"/>
                        </a:rPr>
                        <a:t>21</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EDED"/>
                    </a:solidFill>
                  </a:tcPr>
                </a:tc>
                <a:extLst>
                  <a:ext uri="{0D108BD9-81ED-4DB2-BD59-A6C34878D82A}">
                    <a16:rowId xmlns:a16="http://schemas.microsoft.com/office/drawing/2014/main" val="3236780147"/>
                  </a:ext>
                </a:extLst>
              </a:tr>
              <a:tr h="324321">
                <a:tc>
                  <a:txBody>
                    <a:bodyPr/>
                    <a:lstStyle/>
                    <a:p>
                      <a:pPr algn="l" rtl="0" fontAlgn="ctr"/>
                      <a:r>
                        <a:rPr lang="tr-TR" sz="1400" b="0" i="0" u="none" strike="noStrike">
                          <a:solidFill>
                            <a:srgbClr val="000000"/>
                          </a:solidFill>
                          <a:effectLst/>
                          <a:latin typeface="Calibri" panose="020F0502020204030204" pitchFamily="34" charset="0"/>
                        </a:rPr>
                        <a:t>Ulusal Hakemli Dergilerde Makale</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ctr" rtl="0" fontAlgn="ctr"/>
                      <a:r>
                        <a:rPr lang="tr-TR" sz="1800" b="1" i="0" u="none" strike="noStrike">
                          <a:solidFill>
                            <a:srgbClr val="000000"/>
                          </a:solidFill>
                          <a:effectLst/>
                          <a:latin typeface="Calibri" panose="020F0502020204030204" pitchFamily="34" charset="0"/>
                        </a:rPr>
                        <a:t>11</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rtl="0" fontAlgn="ctr"/>
                      <a:r>
                        <a:rPr lang="tr-TR" sz="1800" b="1" i="0" u="none" strike="noStrike">
                          <a:solidFill>
                            <a:srgbClr val="000000"/>
                          </a:solidFill>
                          <a:effectLst/>
                          <a:latin typeface="Calibri" panose="020F0502020204030204" pitchFamily="34" charset="0"/>
                        </a:rPr>
                        <a:t>16</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rtl="0" fontAlgn="ctr"/>
                      <a:r>
                        <a:rPr lang="tr-TR" sz="1800" b="1" i="0" u="none" strike="noStrike">
                          <a:solidFill>
                            <a:srgbClr val="000000"/>
                          </a:solidFill>
                          <a:effectLst/>
                          <a:latin typeface="Calibri" panose="020F0502020204030204" pitchFamily="34" charset="0"/>
                        </a:rPr>
                        <a:t>4</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rtl="0" fontAlgn="ctr"/>
                      <a:r>
                        <a:rPr lang="tr-TR" sz="1800" b="1" i="0" u="none" strike="noStrike">
                          <a:solidFill>
                            <a:srgbClr val="000000"/>
                          </a:solidFill>
                          <a:effectLst/>
                          <a:latin typeface="Calibri" panose="020F0502020204030204" pitchFamily="34" charset="0"/>
                        </a:rPr>
                        <a:t>1</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extLst>
                  <a:ext uri="{0D108BD9-81ED-4DB2-BD59-A6C34878D82A}">
                    <a16:rowId xmlns:a16="http://schemas.microsoft.com/office/drawing/2014/main" val="2777985532"/>
                  </a:ext>
                </a:extLst>
              </a:tr>
              <a:tr h="324321">
                <a:tc>
                  <a:txBody>
                    <a:bodyPr/>
                    <a:lstStyle/>
                    <a:p>
                      <a:pPr algn="l" rtl="0" fontAlgn="ctr"/>
                      <a:r>
                        <a:rPr lang="tr-TR" sz="1400" b="0" i="0" u="none" strike="noStrike">
                          <a:solidFill>
                            <a:srgbClr val="000000"/>
                          </a:solidFill>
                          <a:effectLst/>
                          <a:latin typeface="Calibri" panose="020F0502020204030204" pitchFamily="34" charset="0"/>
                        </a:rPr>
                        <a:t> Uluslararası Hakemli Dergilerde Makale</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ctr" rtl="0" fontAlgn="ctr"/>
                      <a:r>
                        <a:rPr lang="tr-TR" sz="1800" b="1" i="0" u="none" strike="noStrike">
                          <a:solidFill>
                            <a:srgbClr val="000000"/>
                          </a:solidFill>
                          <a:effectLst/>
                          <a:latin typeface="Calibri" panose="020F0502020204030204" pitchFamily="34" charset="0"/>
                        </a:rPr>
                        <a:t>22</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tc>
                  <a:txBody>
                    <a:bodyPr/>
                    <a:lstStyle/>
                    <a:p>
                      <a:pPr algn="ctr" rtl="0" fontAlgn="ctr"/>
                      <a:r>
                        <a:rPr lang="tr-TR" sz="1800" b="1" i="0" u="none" strike="noStrike">
                          <a:solidFill>
                            <a:srgbClr val="000000"/>
                          </a:solidFill>
                          <a:effectLst/>
                          <a:latin typeface="Calibri" panose="020F0502020204030204" pitchFamily="34" charset="0"/>
                        </a:rPr>
                        <a:t>20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tc>
                  <a:txBody>
                    <a:bodyPr/>
                    <a:lstStyle/>
                    <a:p>
                      <a:pPr algn="ctr" rtl="0" fontAlgn="ctr"/>
                      <a:r>
                        <a:rPr lang="tr-TR" sz="1800" b="1" i="0" u="none" strike="noStrike">
                          <a:solidFill>
                            <a:srgbClr val="000000"/>
                          </a:solidFill>
                          <a:effectLst/>
                          <a:latin typeface="Calibri" panose="020F0502020204030204" pitchFamily="34" charset="0"/>
                        </a:rPr>
                        <a:t>17</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tc>
                  <a:txBody>
                    <a:bodyPr/>
                    <a:lstStyle/>
                    <a:p>
                      <a:pPr algn="ctr" rtl="0" fontAlgn="ctr"/>
                      <a:r>
                        <a:rPr lang="tr-TR" sz="1800" b="1" i="0" u="none" strike="noStrike">
                          <a:solidFill>
                            <a:srgbClr val="000000"/>
                          </a:solidFill>
                          <a:effectLst/>
                          <a:latin typeface="Calibri" panose="020F0502020204030204" pitchFamily="34" charset="0"/>
                        </a:rPr>
                        <a:t>14</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extLst>
                  <a:ext uri="{0D108BD9-81ED-4DB2-BD59-A6C34878D82A}">
                    <a16:rowId xmlns:a16="http://schemas.microsoft.com/office/drawing/2014/main" val="941147910"/>
                  </a:ext>
                </a:extLst>
              </a:tr>
              <a:tr h="324321">
                <a:tc>
                  <a:txBody>
                    <a:bodyPr/>
                    <a:lstStyle/>
                    <a:p>
                      <a:pPr algn="l" rtl="0" fontAlgn="ctr"/>
                      <a:r>
                        <a:rPr lang="tr-TR" sz="1400" b="0" i="0" u="none" strike="noStrike">
                          <a:solidFill>
                            <a:srgbClr val="000000"/>
                          </a:solidFill>
                          <a:effectLst/>
                          <a:latin typeface="Calibri" panose="020F0502020204030204" pitchFamily="34" charset="0"/>
                        </a:rPr>
                        <a:t>Ulusal Hakemsiz Dergilerde Makale</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ctr" rtl="0" fontAlgn="ctr"/>
                      <a:r>
                        <a:rPr lang="tr-TR" sz="1800" b="1" i="0" u="none" strike="noStrike">
                          <a:solidFill>
                            <a:srgbClr val="000000"/>
                          </a:solidFill>
                          <a:effectLst/>
                          <a:latin typeface="Calibri" panose="020F0502020204030204" pitchFamily="34" charset="0"/>
                        </a:rPr>
                        <a:t>2</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rtl="0" fontAlgn="ctr"/>
                      <a:r>
                        <a:rPr lang="tr-TR" sz="1800" b="1" i="0" u="none" strike="noStrike">
                          <a:solidFill>
                            <a:srgbClr val="000000"/>
                          </a:solidFill>
                          <a:effectLst/>
                          <a:latin typeface="Calibri" panose="020F0502020204030204" pitchFamily="34" charset="0"/>
                        </a:rPr>
                        <a:t>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rtl="0" fontAlgn="ctr"/>
                      <a:r>
                        <a:rPr lang="tr-TR" sz="1800" b="1" i="0" u="none" strike="noStrike">
                          <a:solidFill>
                            <a:srgbClr val="000000"/>
                          </a:solidFill>
                          <a:effectLst/>
                          <a:latin typeface="Calibri" panose="020F0502020204030204" pitchFamily="34" charset="0"/>
                        </a:rPr>
                        <a:t>15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rtl="0" fontAlgn="ctr"/>
                      <a:r>
                        <a:rPr lang="tr-TR" sz="1800" b="1" i="0" u="none" strike="noStrike">
                          <a:solidFill>
                            <a:srgbClr val="000000"/>
                          </a:solidFill>
                          <a:effectLst/>
                          <a:latin typeface="Calibri" panose="020F0502020204030204" pitchFamily="34" charset="0"/>
                        </a:rPr>
                        <a:t>2</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extLst>
                  <a:ext uri="{0D108BD9-81ED-4DB2-BD59-A6C34878D82A}">
                    <a16:rowId xmlns:a16="http://schemas.microsoft.com/office/drawing/2014/main" val="889576269"/>
                  </a:ext>
                </a:extLst>
              </a:tr>
              <a:tr h="324321">
                <a:tc>
                  <a:txBody>
                    <a:bodyPr/>
                    <a:lstStyle/>
                    <a:p>
                      <a:pPr algn="l" rtl="0" fontAlgn="ctr"/>
                      <a:r>
                        <a:rPr lang="tr-TR" sz="1400" b="0" i="0" u="none" strike="noStrike">
                          <a:solidFill>
                            <a:srgbClr val="000000"/>
                          </a:solidFill>
                          <a:effectLst/>
                          <a:latin typeface="Calibri" panose="020F0502020204030204" pitchFamily="34" charset="0"/>
                        </a:rPr>
                        <a:t>Uluslararası Sözlü Bildiri</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ctr" rtl="0" fontAlgn="ctr"/>
                      <a:r>
                        <a:rPr lang="tr-TR" sz="1800" b="1" i="0" u="none" strike="noStrike">
                          <a:solidFill>
                            <a:srgbClr val="000000"/>
                          </a:solidFill>
                          <a:effectLst/>
                          <a:latin typeface="Calibri" panose="020F0502020204030204" pitchFamily="34" charset="0"/>
                        </a:rPr>
                        <a:t>13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tc>
                  <a:txBody>
                    <a:bodyPr/>
                    <a:lstStyle/>
                    <a:p>
                      <a:pPr algn="ctr" rtl="0" fontAlgn="ctr"/>
                      <a:r>
                        <a:rPr lang="tr-TR" sz="1800" b="1" i="0" u="none" strike="noStrike">
                          <a:solidFill>
                            <a:srgbClr val="000000"/>
                          </a:solidFill>
                          <a:effectLst/>
                          <a:latin typeface="Calibri" panose="020F0502020204030204" pitchFamily="34" charset="0"/>
                        </a:rPr>
                        <a:t>13</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tc>
                  <a:txBody>
                    <a:bodyPr/>
                    <a:lstStyle/>
                    <a:p>
                      <a:pPr algn="ctr" rtl="0" fontAlgn="ctr"/>
                      <a:r>
                        <a:rPr lang="tr-TR" sz="1800" b="1" i="0" u="none" strike="noStrike">
                          <a:solidFill>
                            <a:srgbClr val="000000"/>
                          </a:solidFill>
                          <a:effectLst/>
                          <a:latin typeface="Calibri" panose="020F0502020204030204" pitchFamily="34" charset="0"/>
                        </a:rPr>
                        <a:t>15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tc>
                  <a:txBody>
                    <a:bodyPr/>
                    <a:lstStyle/>
                    <a:p>
                      <a:pPr algn="ctr" rtl="0" fontAlgn="ctr"/>
                      <a:r>
                        <a:rPr lang="tr-TR" sz="1800" b="1" i="0" u="none" strike="noStrike">
                          <a:solidFill>
                            <a:srgbClr val="000000"/>
                          </a:solidFill>
                          <a:effectLst/>
                          <a:latin typeface="Calibri" panose="020F0502020204030204" pitchFamily="34" charset="0"/>
                        </a:rPr>
                        <a:t>20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4E7"/>
                    </a:solidFill>
                  </a:tcPr>
                </a:tc>
                <a:extLst>
                  <a:ext uri="{0D108BD9-81ED-4DB2-BD59-A6C34878D82A}">
                    <a16:rowId xmlns:a16="http://schemas.microsoft.com/office/drawing/2014/main" val="388029370"/>
                  </a:ext>
                </a:extLst>
              </a:tr>
              <a:tr h="324321">
                <a:tc>
                  <a:txBody>
                    <a:bodyPr/>
                    <a:lstStyle/>
                    <a:p>
                      <a:pPr algn="l" rtl="0" fontAlgn="ctr"/>
                      <a:r>
                        <a:rPr lang="tr-TR" sz="1400" b="0" i="0" u="none" strike="noStrike">
                          <a:solidFill>
                            <a:srgbClr val="000000"/>
                          </a:solidFill>
                          <a:effectLst/>
                          <a:latin typeface="Calibri" panose="020F0502020204030204" pitchFamily="34" charset="0"/>
                        </a:rPr>
                        <a:t>Ulusal Sözlü Bildiri</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ctr" rtl="0" fontAlgn="ctr"/>
                      <a:r>
                        <a:rPr lang="tr-TR" sz="1800" b="1" i="0" u="none" strike="noStrike">
                          <a:solidFill>
                            <a:srgbClr val="000000"/>
                          </a:solidFill>
                          <a:effectLst/>
                          <a:latin typeface="Calibri" panose="020F0502020204030204" pitchFamily="34" charset="0"/>
                        </a:rPr>
                        <a:t>2</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rtl="0" fontAlgn="ctr"/>
                      <a:r>
                        <a:rPr lang="tr-TR" sz="1800" b="1" i="0" u="none" strike="noStrike">
                          <a:solidFill>
                            <a:srgbClr val="000000"/>
                          </a:solidFill>
                          <a:effectLst/>
                          <a:latin typeface="Calibri" panose="020F0502020204030204" pitchFamily="34" charset="0"/>
                        </a:rPr>
                        <a:t>-</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rtl="0" fontAlgn="ctr"/>
                      <a:r>
                        <a:rPr lang="tr-TR" sz="1800" b="1" i="0" u="none" strike="noStrike">
                          <a:solidFill>
                            <a:srgbClr val="000000"/>
                          </a:solidFill>
                          <a:effectLst/>
                          <a:latin typeface="Calibri" panose="020F0502020204030204" pitchFamily="34" charset="0"/>
                        </a:rPr>
                        <a:t>1</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tc>
                  <a:txBody>
                    <a:bodyPr/>
                    <a:lstStyle/>
                    <a:p>
                      <a:pPr algn="ctr" rtl="0" fontAlgn="ctr"/>
                      <a:r>
                        <a:rPr lang="tr-TR" sz="1800" b="1" i="0" u="none" strike="noStrike" dirty="0">
                          <a:solidFill>
                            <a:srgbClr val="000000"/>
                          </a:solidFill>
                          <a:effectLst/>
                          <a:latin typeface="Calibri" panose="020F0502020204030204" pitchFamily="34" charset="0"/>
                        </a:rPr>
                        <a:t>6</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8CB"/>
                    </a:solidFill>
                  </a:tcPr>
                </a:tc>
                <a:extLst>
                  <a:ext uri="{0D108BD9-81ED-4DB2-BD59-A6C34878D82A}">
                    <a16:rowId xmlns:a16="http://schemas.microsoft.com/office/drawing/2014/main" val="356121258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p:cNvSpPr txBox="1"/>
          <p:nvPr/>
        </p:nvSpPr>
        <p:spPr>
          <a:xfrm>
            <a:off x="1712913" y="2244725"/>
            <a:ext cx="9372600" cy="1800225"/>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6600" strike="noStrike" noProof="1"/>
              <a:t>AKADEMİK KISIM </a:t>
            </a:r>
          </a:p>
          <a:p>
            <a:pPr algn="ctr" fontAlgn="auto"/>
            <a:r>
              <a:rPr lang="tr-TR" sz="6600" strike="noStrike" noProof="1"/>
              <a:t>FİZİKİ YAPI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Başlık 1"/>
          <p:cNvSpPr>
            <a:spLocks noGrp="1"/>
          </p:cNvSpPr>
          <p:nvPr>
            <p:ph type="title" hasCustomPrompt="1"/>
          </p:nvPr>
        </p:nvSpPr>
        <p:spPr>
          <a:ln/>
        </p:spPr>
        <p:txBody>
          <a:bodyPr vert="horz" lIns="91440" tIns="45720" rIns="91440" bIns="45720" anchor="ctr" anchorCtr="0"/>
          <a:lstStyle/>
          <a:p>
            <a:endParaRPr lang="tr-TR" altLang="en-US"/>
          </a:p>
        </p:txBody>
      </p:sp>
      <p:graphicFrame>
        <p:nvGraphicFramePr>
          <p:cNvPr id="4" name="Tablo 3"/>
          <p:cNvGraphicFramePr>
            <a:graphicFrameLocks noGrp="1"/>
          </p:cNvGraphicFramePr>
          <p:nvPr>
            <p:extLst>
              <p:ext uri="{D42A27DB-BD31-4B8C-83A1-F6EECF244321}">
                <p14:modId xmlns:p14="http://schemas.microsoft.com/office/powerpoint/2010/main" val="1815084354"/>
              </p:ext>
            </p:extLst>
          </p:nvPr>
        </p:nvGraphicFramePr>
        <p:xfrm>
          <a:off x="726621" y="0"/>
          <a:ext cx="11464644" cy="6082639"/>
        </p:xfrm>
        <a:graphic>
          <a:graphicData uri="http://schemas.openxmlformats.org/drawingml/2006/table">
            <a:tbl>
              <a:tblPr firstRow="1" bandRow="1">
                <a:tableStyleId>{21E4AEA4-8DFA-4A89-87EB-49C32662AFE0}</a:tableStyleId>
              </a:tblPr>
              <a:tblGrid>
                <a:gridCol w="691976">
                  <a:extLst>
                    <a:ext uri="{9D8B030D-6E8A-4147-A177-3AD203B41FA5}">
                      <a16:colId xmlns:a16="http://schemas.microsoft.com/office/drawing/2014/main" val="20000"/>
                    </a:ext>
                  </a:extLst>
                </a:gridCol>
                <a:gridCol w="2294606">
                  <a:extLst>
                    <a:ext uri="{9D8B030D-6E8A-4147-A177-3AD203B41FA5}">
                      <a16:colId xmlns:a16="http://schemas.microsoft.com/office/drawing/2014/main" val="20001"/>
                    </a:ext>
                  </a:extLst>
                </a:gridCol>
                <a:gridCol w="2520335">
                  <a:extLst>
                    <a:ext uri="{9D8B030D-6E8A-4147-A177-3AD203B41FA5}">
                      <a16:colId xmlns:a16="http://schemas.microsoft.com/office/drawing/2014/main" val="20002"/>
                    </a:ext>
                  </a:extLst>
                </a:gridCol>
                <a:gridCol w="630083">
                  <a:extLst>
                    <a:ext uri="{9D8B030D-6E8A-4147-A177-3AD203B41FA5}">
                      <a16:colId xmlns:a16="http://schemas.microsoft.com/office/drawing/2014/main" val="20003"/>
                    </a:ext>
                  </a:extLst>
                </a:gridCol>
                <a:gridCol w="1093759">
                  <a:extLst>
                    <a:ext uri="{9D8B030D-6E8A-4147-A177-3AD203B41FA5}">
                      <a16:colId xmlns:a16="http://schemas.microsoft.com/office/drawing/2014/main" val="20004"/>
                    </a:ext>
                  </a:extLst>
                </a:gridCol>
                <a:gridCol w="2600897">
                  <a:extLst>
                    <a:ext uri="{9D8B030D-6E8A-4147-A177-3AD203B41FA5}">
                      <a16:colId xmlns:a16="http://schemas.microsoft.com/office/drawing/2014/main" val="20005"/>
                    </a:ext>
                  </a:extLst>
                </a:gridCol>
                <a:gridCol w="1632988">
                  <a:extLst>
                    <a:ext uri="{9D8B030D-6E8A-4147-A177-3AD203B41FA5}">
                      <a16:colId xmlns:a16="http://schemas.microsoft.com/office/drawing/2014/main" val="20006"/>
                    </a:ext>
                  </a:extLst>
                </a:gridCol>
              </a:tblGrid>
              <a:tr h="334736">
                <a:tc>
                  <a:txBody>
                    <a:bodyPr/>
                    <a:lstStyle/>
                    <a:p>
                      <a:pPr algn="ctr"/>
                      <a:r>
                        <a:rPr lang="tr-TR" sz="1400" b="1" dirty="0">
                          <a:solidFill>
                            <a:schemeClr val="bg1"/>
                          </a:solidFill>
                        </a:rPr>
                        <a:t>No</a:t>
                      </a:r>
                    </a:p>
                  </a:txBody>
                  <a:tcPr>
                    <a:solidFill>
                      <a:schemeClr val="accent2">
                        <a:lumMod val="75000"/>
                      </a:schemeClr>
                    </a:solidFill>
                  </a:tcPr>
                </a:tc>
                <a:tc>
                  <a:txBody>
                    <a:bodyPr/>
                    <a:lstStyle/>
                    <a:p>
                      <a:pPr algn="ctr"/>
                      <a:r>
                        <a:rPr lang="tr-TR" sz="1400" b="1" dirty="0">
                          <a:solidFill>
                            <a:schemeClr val="bg1"/>
                          </a:solidFill>
                        </a:rPr>
                        <a:t>Sınıf</a:t>
                      </a:r>
                    </a:p>
                  </a:txBody>
                  <a:tcPr>
                    <a:solidFill>
                      <a:schemeClr val="accent2">
                        <a:lumMod val="75000"/>
                      </a:schemeClr>
                    </a:solidFill>
                  </a:tcPr>
                </a:tc>
                <a:tc>
                  <a:txBody>
                    <a:bodyPr/>
                    <a:lstStyle/>
                    <a:p>
                      <a:pPr algn="ctr"/>
                      <a:r>
                        <a:rPr lang="tr-TR" sz="1400" b="1" dirty="0">
                          <a:solidFill>
                            <a:schemeClr val="bg1"/>
                          </a:solidFill>
                        </a:rPr>
                        <a:t>Kapasite</a:t>
                      </a:r>
                    </a:p>
                  </a:txBody>
                  <a:tcPr>
                    <a:solidFill>
                      <a:schemeClr val="accent2">
                        <a:lumMod val="75000"/>
                      </a:schemeClr>
                    </a:solidFill>
                  </a:tcPr>
                </a:tc>
                <a:tc>
                  <a:txBody>
                    <a:bodyPr/>
                    <a:lstStyle/>
                    <a:p>
                      <a:pPr algn="ctr"/>
                      <a:endParaRPr lang="tr-TR" sz="1400" dirty="0"/>
                    </a:p>
                  </a:txBody>
                  <a:tcPr>
                    <a:solidFill>
                      <a:schemeClr val="accent2">
                        <a:lumMod val="75000"/>
                      </a:schemeClr>
                    </a:solidFill>
                  </a:tcPr>
                </a:tc>
                <a:tc>
                  <a:txBody>
                    <a:bodyPr/>
                    <a:lstStyle/>
                    <a:p>
                      <a:pPr algn="ctr"/>
                      <a:r>
                        <a:rPr lang="tr-TR" sz="1400" b="1" dirty="0">
                          <a:solidFill>
                            <a:schemeClr val="bg1"/>
                          </a:solidFill>
                        </a:rPr>
                        <a:t>No</a:t>
                      </a:r>
                    </a:p>
                  </a:txBody>
                  <a:tcPr>
                    <a:solidFill>
                      <a:schemeClr val="accent2">
                        <a:lumMod val="75000"/>
                      </a:schemeClr>
                    </a:solidFill>
                  </a:tcPr>
                </a:tc>
                <a:tc>
                  <a:txBody>
                    <a:bodyPr/>
                    <a:lstStyle/>
                    <a:p>
                      <a:pPr algn="ctr"/>
                      <a:r>
                        <a:rPr lang="tr-TR" sz="1400" b="0" dirty="0">
                          <a:solidFill>
                            <a:schemeClr val="bg1"/>
                          </a:solidFill>
                        </a:rPr>
                        <a:t>Sınıf</a:t>
                      </a:r>
                    </a:p>
                  </a:txBody>
                  <a:tcPr>
                    <a:solidFill>
                      <a:schemeClr val="accent2">
                        <a:lumMod val="75000"/>
                      </a:schemeClr>
                    </a:solidFill>
                  </a:tcPr>
                </a:tc>
                <a:tc>
                  <a:txBody>
                    <a:bodyPr/>
                    <a:lstStyle/>
                    <a:p>
                      <a:pPr algn="ctr"/>
                      <a:r>
                        <a:rPr lang="tr-TR" sz="1400" b="0" dirty="0">
                          <a:solidFill>
                            <a:schemeClr val="bg1"/>
                          </a:solidFill>
                        </a:rPr>
                        <a:t>Kapasite</a:t>
                      </a:r>
                    </a:p>
                  </a:txBody>
                  <a:tcPr>
                    <a:solidFill>
                      <a:schemeClr val="accent2">
                        <a:lumMod val="75000"/>
                      </a:schemeClr>
                    </a:solidFill>
                  </a:tcPr>
                </a:tc>
                <a:extLst>
                  <a:ext uri="{0D108BD9-81ED-4DB2-BD59-A6C34878D82A}">
                    <a16:rowId xmlns:a16="http://schemas.microsoft.com/office/drawing/2014/main" val="10000"/>
                  </a:ext>
                </a:extLst>
              </a:tr>
              <a:tr h="325353">
                <a:tc>
                  <a:txBody>
                    <a:bodyPr/>
                    <a:lstStyle/>
                    <a:p>
                      <a:pPr algn="l"/>
                      <a:r>
                        <a:rPr lang="tr-TR" sz="1400" b="0" dirty="0"/>
                        <a:t>1</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1</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18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18</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1"/>
                  </a:ext>
                </a:extLst>
              </a:tr>
              <a:tr h="325353">
                <a:tc>
                  <a:txBody>
                    <a:bodyPr/>
                    <a:lstStyle/>
                    <a:p>
                      <a:pPr algn="l"/>
                      <a:r>
                        <a:rPr lang="tr-TR" sz="1400" b="0" dirty="0"/>
                        <a:t>2</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a:t>
                      </a:r>
                      <a:r>
                        <a:rPr lang="tr-TR" sz="1400" b="0" baseline="0" dirty="0">
                          <a:latin typeface="Times New Roman" panose="02020603050405020304"/>
                          <a:ea typeface="Times New Roman" panose="02020603050405020304"/>
                          <a:cs typeface="Times New Roman" panose="02020603050405020304"/>
                        </a:rPr>
                        <a:t> 2</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19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19</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extLst>
                  <a:ext uri="{0D108BD9-81ED-4DB2-BD59-A6C34878D82A}">
                    <a16:rowId xmlns:a16="http://schemas.microsoft.com/office/drawing/2014/main" val="10002"/>
                  </a:ext>
                </a:extLst>
              </a:tr>
              <a:tr h="325353">
                <a:tc>
                  <a:txBody>
                    <a:bodyPr/>
                    <a:lstStyle/>
                    <a:p>
                      <a:pPr algn="l"/>
                      <a:r>
                        <a:rPr lang="tr-TR" sz="1400" b="0" dirty="0"/>
                        <a:t>3</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3</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20</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3"/>
                  </a:ext>
                </a:extLst>
              </a:tr>
              <a:tr h="325353">
                <a:tc>
                  <a:txBody>
                    <a:bodyPr/>
                    <a:lstStyle/>
                    <a:p>
                      <a:pPr algn="l"/>
                      <a:r>
                        <a:rPr lang="tr-TR" sz="1400" b="0" dirty="0"/>
                        <a:t>4</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4</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21 </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4"/>
                  </a:ext>
                </a:extLst>
              </a:tr>
              <a:tr h="325353">
                <a:tc>
                  <a:txBody>
                    <a:bodyPr/>
                    <a:lstStyle/>
                    <a:p>
                      <a:pPr algn="l"/>
                      <a:r>
                        <a:rPr lang="tr-TR" sz="1400" b="0" dirty="0"/>
                        <a:t>5</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5</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22</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5"/>
                  </a:ext>
                </a:extLst>
              </a:tr>
              <a:tr h="325353">
                <a:tc>
                  <a:txBody>
                    <a:bodyPr/>
                    <a:lstStyle/>
                    <a:p>
                      <a:pPr algn="l"/>
                      <a:r>
                        <a:rPr lang="tr-TR" sz="1400" b="0" dirty="0"/>
                        <a:t>6</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6</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23</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6"/>
                  </a:ext>
                </a:extLst>
              </a:tr>
              <a:tr h="325353">
                <a:tc>
                  <a:txBody>
                    <a:bodyPr/>
                    <a:lstStyle/>
                    <a:p>
                      <a:pPr algn="l"/>
                      <a:r>
                        <a:rPr lang="tr-TR" sz="1400" b="0" dirty="0"/>
                        <a:t>7</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7 </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24</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24</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7"/>
                  </a:ext>
                </a:extLst>
              </a:tr>
              <a:tr h="325353">
                <a:tc>
                  <a:txBody>
                    <a:bodyPr/>
                    <a:lstStyle/>
                    <a:p>
                      <a:pPr algn="l"/>
                      <a:r>
                        <a:rPr lang="tr-TR" sz="1400" b="0" dirty="0"/>
                        <a:t>8</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a:t>
                      </a:r>
                      <a:r>
                        <a:rPr lang="tr-TR" sz="1400" b="0" baseline="0" dirty="0">
                          <a:latin typeface="Times New Roman" panose="02020603050405020304"/>
                          <a:ea typeface="Times New Roman" panose="02020603050405020304"/>
                          <a:cs typeface="Times New Roman" panose="02020603050405020304"/>
                        </a:rPr>
                        <a:t> 8</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25</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25</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8"/>
                  </a:ext>
                </a:extLst>
              </a:tr>
              <a:tr h="325353">
                <a:tc>
                  <a:txBody>
                    <a:bodyPr/>
                    <a:lstStyle/>
                    <a:p>
                      <a:pPr algn="l"/>
                      <a:r>
                        <a:rPr lang="tr-TR" sz="1400" b="0" dirty="0"/>
                        <a:t>9</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9</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26</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9"/>
                  </a:ext>
                </a:extLst>
              </a:tr>
              <a:tr h="325353">
                <a:tc>
                  <a:txBody>
                    <a:bodyPr/>
                    <a:lstStyle/>
                    <a:p>
                      <a:pPr algn="l"/>
                      <a:r>
                        <a:rPr lang="tr-TR" sz="1400" b="0" dirty="0"/>
                        <a:t>10</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10</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27</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extLst>
                  <a:ext uri="{0D108BD9-81ED-4DB2-BD59-A6C34878D82A}">
                    <a16:rowId xmlns:a16="http://schemas.microsoft.com/office/drawing/2014/main" val="10010"/>
                  </a:ext>
                </a:extLst>
              </a:tr>
              <a:tr h="325353">
                <a:tc>
                  <a:txBody>
                    <a:bodyPr/>
                    <a:lstStyle/>
                    <a:p>
                      <a:pPr algn="l"/>
                      <a:r>
                        <a:rPr lang="tr-TR" sz="1400" b="0" dirty="0"/>
                        <a:t>11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11</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56</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28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28</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11"/>
                  </a:ext>
                </a:extLst>
              </a:tr>
              <a:tr h="325353">
                <a:tc>
                  <a:txBody>
                    <a:bodyPr/>
                    <a:lstStyle/>
                    <a:p>
                      <a:pPr algn="l"/>
                      <a:r>
                        <a:rPr lang="tr-TR" sz="1400" b="0" dirty="0"/>
                        <a:t>12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12</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56</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29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29</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extLst>
                  <a:ext uri="{0D108BD9-81ED-4DB2-BD59-A6C34878D82A}">
                    <a16:rowId xmlns:a16="http://schemas.microsoft.com/office/drawing/2014/main" val="10012"/>
                  </a:ext>
                </a:extLst>
              </a:tr>
              <a:tr h="325353">
                <a:tc>
                  <a:txBody>
                    <a:bodyPr/>
                    <a:lstStyle/>
                    <a:p>
                      <a:pPr algn="l"/>
                      <a:r>
                        <a:rPr lang="tr-TR" sz="1400" b="0" dirty="0"/>
                        <a:t>13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13</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40</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30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30</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extLst>
                  <a:ext uri="{0D108BD9-81ED-4DB2-BD59-A6C34878D82A}">
                    <a16:rowId xmlns:a16="http://schemas.microsoft.com/office/drawing/2014/main" val="10013"/>
                  </a:ext>
                </a:extLst>
              </a:tr>
              <a:tr h="325353">
                <a:tc>
                  <a:txBody>
                    <a:bodyPr/>
                    <a:lstStyle/>
                    <a:p>
                      <a:pPr algn="l"/>
                      <a:r>
                        <a:rPr lang="tr-TR" sz="1400" b="0" dirty="0"/>
                        <a:t>14</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14</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40</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31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Amfi</a:t>
                      </a:r>
                      <a:r>
                        <a:rPr lang="tr-TR" sz="1400" b="0" baseline="0" dirty="0">
                          <a:latin typeface="Times New Roman" panose="02020603050405020304"/>
                          <a:ea typeface="Times New Roman" panose="02020603050405020304"/>
                          <a:cs typeface="Times New Roman" panose="02020603050405020304"/>
                        </a:rPr>
                        <a:t> – 1</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122</a:t>
                      </a:r>
                    </a:p>
                  </a:txBody>
                  <a:tcPr/>
                </a:tc>
                <a:extLst>
                  <a:ext uri="{0D108BD9-81ED-4DB2-BD59-A6C34878D82A}">
                    <a16:rowId xmlns:a16="http://schemas.microsoft.com/office/drawing/2014/main" val="10014"/>
                  </a:ext>
                </a:extLst>
              </a:tr>
              <a:tr h="325353">
                <a:tc>
                  <a:txBody>
                    <a:bodyPr/>
                    <a:lstStyle/>
                    <a:p>
                      <a:pPr algn="l"/>
                      <a:r>
                        <a:rPr lang="tr-TR" sz="1400" b="0" dirty="0"/>
                        <a:t>15</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15</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40</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32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Amfi</a:t>
                      </a:r>
                      <a:r>
                        <a:rPr lang="tr-TR" sz="1400" b="0" baseline="0" dirty="0">
                          <a:latin typeface="Times New Roman" panose="02020603050405020304"/>
                          <a:ea typeface="Times New Roman" panose="02020603050405020304"/>
                          <a:cs typeface="Times New Roman" panose="02020603050405020304"/>
                        </a:rPr>
                        <a:t> – 2</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122</a:t>
                      </a:r>
                    </a:p>
                  </a:txBody>
                  <a:tcPr/>
                </a:tc>
                <a:extLst>
                  <a:ext uri="{0D108BD9-81ED-4DB2-BD59-A6C34878D82A}">
                    <a16:rowId xmlns:a16="http://schemas.microsoft.com/office/drawing/2014/main" val="10015"/>
                  </a:ext>
                </a:extLst>
              </a:tr>
              <a:tr h="433804">
                <a:tc>
                  <a:txBody>
                    <a:bodyPr/>
                    <a:lstStyle/>
                    <a:p>
                      <a:pPr algn="l"/>
                      <a:r>
                        <a:rPr lang="tr-TR" sz="1400" b="0" dirty="0"/>
                        <a:t>16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16</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r>
                        <a:rPr lang="tr-TR" sz="1400" b="0" baseline="0" dirty="0"/>
                        <a:t>40</a:t>
                      </a:r>
                    </a:p>
                  </a:txBody>
                  <a:tcPr/>
                </a:tc>
                <a:tc>
                  <a:txBody>
                    <a:bodyPr/>
                    <a:lstStyle/>
                    <a:p>
                      <a:pPr algn="l"/>
                      <a:endParaRPr lang="tr-TR" sz="2000" b="0" dirty="0"/>
                    </a:p>
                  </a:txBody>
                  <a:tcPr>
                    <a:solidFill>
                      <a:schemeClr val="accent2">
                        <a:lumMod val="75000"/>
                      </a:schemeClr>
                    </a:solidFill>
                  </a:tcPr>
                </a:tc>
                <a:tc>
                  <a:txBody>
                    <a:bodyPr/>
                    <a:lstStyle/>
                    <a:p>
                      <a:pPr algn="l"/>
                      <a:r>
                        <a:rPr lang="tr-TR" sz="1400" b="0" baseline="0" dirty="0"/>
                        <a:t>33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Amfi</a:t>
                      </a:r>
                      <a:r>
                        <a:rPr lang="tr-TR" sz="1400" b="0" baseline="0" dirty="0">
                          <a:latin typeface="Times New Roman" panose="02020603050405020304"/>
                          <a:ea typeface="Times New Roman" panose="02020603050405020304"/>
                          <a:cs typeface="Times New Roman" panose="02020603050405020304"/>
                        </a:rPr>
                        <a:t> – 3</a:t>
                      </a:r>
                      <a:endParaRPr lang="tr-TR" sz="1400" b="0" dirty="0">
                        <a:latin typeface="Calibri" panose="020F0502020204030204"/>
                        <a:ea typeface="Times New Roman" panose="02020603050405020304"/>
                        <a:cs typeface="Times New Roman" panose="02020603050405020304"/>
                      </a:endParaRPr>
                    </a:p>
                  </a:txBody>
                  <a:tcPr/>
                </a:tc>
                <a:tc>
                  <a:txBody>
                    <a:bodyPr/>
                    <a:lstStyle/>
                    <a:p>
                      <a:pPr marL="0" indent="0" algn="l">
                        <a:buFont typeface="Arial" panose="020B0604020202020204" pitchFamily="34" charset="0"/>
                        <a:buNone/>
                      </a:pPr>
                      <a:r>
                        <a:rPr lang="tr-TR" sz="1400" b="0" baseline="0" dirty="0"/>
                        <a:t>272</a:t>
                      </a:r>
                    </a:p>
                  </a:txBody>
                  <a:tcPr/>
                </a:tc>
                <a:extLst>
                  <a:ext uri="{0D108BD9-81ED-4DB2-BD59-A6C34878D82A}">
                    <a16:rowId xmlns:a16="http://schemas.microsoft.com/office/drawing/2014/main" val="10016"/>
                  </a:ext>
                </a:extLst>
              </a:tr>
              <a:tr h="433804">
                <a:tc>
                  <a:txBody>
                    <a:bodyPr/>
                    <a:lstStyle/>
                    <a:p>
                      <a:pPr algn="l"/>
                      <a:r>
                        <a:rPr lang="tr-TR" sz="1400" b="0" baseline="0" dirty="0"/>
                        <a:t>17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baseline="0" dirty="0">
                          <a:latin typeface="Times New Roman" panose="02020603050405020304"/>
                          <a:ea typeface="Times New Roman" panose="02020603050405020304"/>
                          <a:cs typeface="Times New Roman" panose="02020603050405020304"/>
                        </a:rPr>
                        <a:t>Derslik 17</a:t>
                      </a:r>
                      <a:endParaRPr lang="tr-TR" sz="1400" b="0" baseline="0" dirty="0">
                        <a:latin typeface="Calibri" panose="020F0502020204030204"/>
                        <a:ea typeface="Times New Roman" panose="02020603050405020304"/>
                        <a:cs typeface="Times New Roman" panose="02020603050405020304"/>
                      </a:endParaRPr>
                    </a:p>
                  </a:txBody>
                  <a:tcPr marL="55217" marR="55217" marT="0" marB="0"/>
                </a:tc>
                <a:tc>
                  <a:txBody>
                    <a:bodyPr/>
                    <a:lstStyle/>
                    <a:p>
                      <a:pPr algn="l"/>
                      <a:r>
                        <a:rPr lang="tr-TR" sz="1400" b="0" baseline="0" dirty="0"/>
                        <a:t>56</a:t>
                      </a:r>
                    </a:p>
                  </a:txBody>
                  <a:tcPr/>
                </a:tc>
                <a:tc>
                  <a:txBody>
                    <a:bodyPr/>
                    <a:lstStyle/>
                    <a:p>
                      <a:pPr algn="l"/>
                      <a:endParaRPr lang="tr-TR" sz="2000" b="0" dirty="0"/>
                    </a:p>
                  </a:txBody>
                  <a:tcPr>
                    <a:solidFill>
                      <a:schemeClr val="accent2">
                        <a:lumMod val="75000"/>
                      </a:schemeClr>
                    </a:solidFill>
                  </a:tcPr>
                </a:tc>
                <a:tc gridSpan="2">
                  <a:txBody>
                    <a:bodyPr/>
                    <a:lstStyle/>
                    <a:p>
                      <a:pPr algn="r"/>
                      <a:r>
                        <a:rPr lang="tr-TR" sz="2000" b="0" dirty="0"/>
                        <a:t>Genel Toplam</a:t>
                      </a:r>
                    </a:p>
                  </a:txBody>
                  <a:tcPr/>
                </a:tc>
                <a:tc hMerge="1">
                  <a:txBody>
                    <a:bodyPr/>
                    <a:lstStyle/>
                    <a:p>
                      <a:endParaRPr lang="tr-TR"/>
                    </a:p>
                  </a:txBody>
                  <a:tcPr/>
                </a:tc>
                <a:tc>
                  <a:txBody>
                    <a:bodyPr/>
                    <a:lstStyle/>
                    <a:p>
                      <a:pPr algn="l"/>
                      <a:r>
                        <a:rPr lang="tr-TR" sz="2000" b="0" dirty="0"/>
                        <a:t>1860</a:t>
                      </a:r>
                    </a:p>
                  </a:txBody>
                  <a:tcPr/>
                </a:tc>
                <a:extLst>
                  <a:ext uri="{0D108BD9-81ED-4DB2-BD59-A6C34878D82A}">
                    <a16:rowId xmlns:a16="http://schemas.microsoft.com/office/drawing/2014/main" val="10017"/>
                  </a:ext>
                </a:extLst>
              </a:tr>
            </a:tbl>
          </a:graphicData>
        </a:graphic>
      </p:graphicFrame>
      <p:sp>
        <p:nvSpPr>
          <p:cNvPr id="5" name="Unvan 1"/>
          <p:cNvSpPr txBox="1"/>
          <p:nvPr/>
        </p:nvSpPr>
        <p:spPr>
          <a:xfrm>
            <a:off x="-15180" y="0"/>
            <a:ext cx="842763" cy="6059604"/>
          </a:xfrm>
          <a:prstGeom prst="rect">
            <a:avLst/>
          </a:prstGeom>
        </p:spPr>
        <p:txBody>
          <a:bodyPr vert="vert270"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r>
              <a:rPr lang="tr-TR" sz="4800" b="1" strike="noStrike" noProof="1">
                <a:solidFill>
                  <a:srgbClr val="FF0000"/>
                </a:solidFill>
                <a:latin typeface="+mj-lt"/>
                <a:ea typeface="+mj-ea"/>
                <a:cs typeface="+mj-cs"/>
              </a:rPr>
              <a:t>Derslikler ve Kapasite</a:t>
            </a:r>
            <a:endParaRPr lang="tr-TR" sz="4800" b="1" strike="noStrike" noProof="1">
              <a:solidFill>
                <a:srgbClr val="FF00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Başlık 1"/>
          <p:cNvSpPr>
            <a:spLocks noGrp="1"/>
          </p:cNvSpPr>
          <p:nvPr>
            <p:ph type="title" hasCustomPrompt="1"/>
          </p:nvPr>
        </p:nvSpPr>
        <p:spPr>
          <a:ln/>
        </p:spPr>
        <p:txBody>
          <a:bodyPr vert="horz" lIns="91440" tIns="45720" rIns="91440" bIns="45720" anchor="ctr" anchorCtr="0"/>
          <a:lstStyle/>
          <a:p>
            <a:endParaRPr lang="tr-TR" altLang="en-US"/>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362593728"/>
              </p:ext>
            </p:extLst>
          </p:nvPr>
        </p:nvGraphicFramePr>
        <p:xfrm>
          <a:off x="0" y="0"/>
          <a:ext cx="12192000" cy="6879087"/>
        </p:xfrm>
        <a:graphic>
          <a:graphicData uri="http://schemas.openxmlformats.org/drawingml/2006/table">
            <a:tbl>
              <a:tblPr firstRow="1" bandRow="1">
                <a:tableStyleId>{EB9631B5-78F2-41C9-869B-9F39066F8104}</a:tableStyleId>
              </a:tblPr>
              <a:tblGrid>
                <a:gridCol w="9677384">
                  <a:extLst>
                    <a:ext uri="{9D8B030D-6E8A-4147-A177-3AD203B41FA5}">
                      <a16:colId xmlns:a16="http://schemas.microsoft.com/office/drawing/2014/main" val="20000"/>
                    </a:ext>
                  </a:extLst>
                </a:gridCol>
                <a:gridCol w="2514616">
                  <a:extLst>
                    <a:ext uri="{9D8B030D-6E8A-4147-A177-3AD203B41FA5}">
                      <a16:colId xmlns:a16="http://schemas.microsoft.com/office/drawing/2014/main" val="20001"/>
                    </a:ext>
                  </a:extLst>
                </a:gridCol>
              </a:tblGrid>
              <a:tr h="652583">
                <a:tc gridSpan="2">
                  <a:txBody>
                    <a:bodyPr/>
                    <a:lstStyle/>
                    <a:p>
                      <a:pPr algn="ctr"/>
                      <a:r>
                        <a:rPr lang="tr-TR" sz="2000" b="1" dirty="0"/>
                        <a:t>DİĞER</a:t>
                      </a:r>
                      <a:r>
                        <a:rPr lang="tr-TR" sz="2000" b="1" baseline="0" dirty="0"/>
                        <a:t> ÇALIŞMA ALANLARIMIZ</a:t>
                      </a:r>
                      <a:endParaRPr lang="tr-TR" sz="2000" b="1" dirty="0"/>
                    </a:p>
                  </a:txBody>
                  <a:tcPr>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652583">
                <a:tc>
                  <a:txBody>
                    <a:bodyPr/>
                    <a:lstStyle/>
                    <a:p>
                      <a:r>
                        <a:rPr lang="tr-TR" sz="2000" b="1" dirty="0"/>
                        <a:t>Çalışma</a:t>
                      </a:r>
                      <a:r>
                        <a:rPr lang="tr-TR" sz="2000" b="1" baseline="0" dirty="0"/>
                        <a:t> Odaları</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dirty="0"/>
                        <a:t>3 Adet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652583">
                <a:tc>
                  <a:txBody>
                    <a:bodyPr/>
                    <a:lstStyle/>
                    <a:p>
                      <a:r>
                        <a:rPr lang="tr-TR" sz="2000" b="1" dirty="0"/>
                        <a:t>Laboratuvar</a:t>
                      </a:r>
                    </a:p>
                  </a:txBody>
                  <a:tcPr>
                    <a:lnR w="12700" cap="flat" cmpd="sng" algn="ctr">
                      <a:solidFill>
                        <a:schemeClr val="tx1"/>
                      </a:solidFill>
                      <a:prstDash val="solid"/>
                      <a:round/>
                      <a:headEnd type="none" w="med" len="med"/>
                      <a:tailEnd type="none" w="med" len="med"/>
                    </a:lnR>
                  </a:tcPr>
                </a:tc>
                <a:tc>
                  <a:txBody>
                    <a:bodyPr/>
                    <a:lstStyle/>
                    <a:p>
                      <a:r>
                        <a:rPr lang="tr-TR" sz="2000" b="1" dirty="0"/>
                        <a:t>5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652583">
                <a:tc>
                  <a:txBody>
                    <a:bodyPr/>
                    <a:lstStyle/>
                    <a:p>
                      <a:r>
                        <a:rPr lang="tr-TR" sz="2000" b="1" dirty="0"/>
                        <a:t>Lisansüstü </a:t>
                      </a:r>
                      <a:r>
                        <a:rPr lang="tr-TR" sz="2000" b="1" baseline="0" dirty="0"/>
                        <a:t>Sınıfları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6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52583">
                <a:tc>
                  <a:txBody>
                    <a:bodyPr/>
                    <a:lstStyle/>
                    <a:p>
                      <a:r>
                        <a:rPr lang="tr-TR" sz="2000" b="1" dirty="0"/>
                        <a:t>Hazırlık ve Multimedya Salonu</a:t>
                      </a:r>
                    </a:p>
                  </a:txBody>
                  <a:tcPr>
                    <a:lnR w="12700" cap="flat" cmpd="sng" algn="ctr">
                      <a:solidFill>
                        <a:schemeClr val="tx1"/>
                      </a:solidFill>
                      <a:prstDash val="solid"/>
                      <a:round/>
                      <a:headEnd type="none" w="med" len="med"/>
                      <a:tailEnd type="none" w="med" len="med"/>
                    </a:lnR>
                  </a:tcPr>
                </a:tc>
                <a:tc>
                  <a:txBody>
                    <a:bodyPr/>
                    <a:lstStyle/>
                    <a:p>
                      <a:r>
                        <a:rPr lang="tr-TR" sz="2000" b="1" dirty="0"/>
                        <a:t>2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652583">
                <a:tc>
                  <a:txBody>
                    <a:bodyPr/>
                    <a:lstStyle/>
                    <a:p>
                      <a:r>
                        <a:rPr lang="tr-TR" sz="2000" b="1" dirty="0"/>
                        <a:t>Akademisyen Dinlenme</a:t>
                      </a:r>
                      <a:r>
                        <a:rPr lang="tr-TR" sz="2000" b="1" baseline="0" dirty="0"/>
                        <a:t>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1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652583">
                <a:tc>
                  <a:txBody>
                    <a:bodyPr/>
                    <a:lstStyle/>
                    <a:p>
                      <a:r>
                        <a:rPr lang="tr-TR" sz="2000" b="1" dirty="0"/>
                        <a:t>Bölüm Başkanlıkları Toplantı Odası</a:t>
                      </a:r>
                    </a:p>
                  </a:txBody>
                  <a:tcPr>
                    <a:lnR w="12700" cap="flat" cmpd="sng" algn="ctr">
                      <a:solidFill>
                        <a:schemeClr val="tx1"/>
                      </a:solidFill>
                      <a:prstDash val="solid"/>
                      <a:round/>
                      <a:headEnd type="none" w="med" len="med"/>
                      <a:tailEnd type="none" w="med" len="med"/>
                    </a:lnR>
                  </a:tcPr>
                </a:tc>
                <a:tc>
                  <a:txBody>
                    <a:bodyPr/>
                    <a:lstStyle/>
                    <a:p>
                      <a:r>
                        <a:rPr lang="tr-TR" sz="2000" b="1" dirty="0"/>
                        <a:t>3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652583">
                <a:tc>
                  <a:txBody>
                    <a:bodyPr/>
                    <a:lstStyle/>
                    <a:p>
                      <a:r>
                        <a:rPr lang="tr-TR" sz="2000" b="1" dirty="0"/>
                        <a:t>Yönetim Kurulu Toplantı Odası</a:t>
                      </a:r>
                    </a:p>
                  </a:txBody>
                  <a:tcPr>
                    <a:lnR w="12700" cap="flat" cmpd="sng" algn="ctr">
                      <a:solidFill>
                        <a:schemeClr val="tx1"/>
                      </a:solidFill>
                      <a:prstDash val="solid"/>
                      <a:round/>
                      <a:headEnd type="none" w="med" len="med"/>
                      <a:tailEnd type="none" w="med" len="med"/>
                    </a:lnR>
                  </a:tcPr>
                </a:tc>
                <a:tc>
                  <a:txBody>
                    <a:bodyPr/>
                    <a:lstStyle/>
                    <a:p>
                      <a:r>
                        <a:rPr lang="tr-TR" sz="2000" b="1" dirty="0"/>
                        <a:t>1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r h="984753">
                <a:tc>
                  <a:txBody>
                    <a:bodyPr/>
                    <a:lstStyle/>
                    <a:p>
                      <a:r>
                        <a:rPr lang="tr-TR" sz="2000" b="1" dirty="0"/>
                        <a:t>Akademisyen Odalarımız</a:t>
                      </a:r>
                    </a:p>
                  </a:txBody>
                  <a:tcPr>
                    <a:lnR w="12700" cap="flat" cmpd="sng" algn="ctr">
                      <a:solidFill>
                        <a:schemeClr val="tx1"/>
                      </a:solidFill>
                      <a:prstDash val="solid"/>
                      <a:round/>
                      <a:headEnd type="none" w="med" len="med"/>
                      <a:tailEnd type="none" w="med" len="med"/>
                    </a:lnR>
                  </a:tcPr>
                </a:tc>
                <a:tc>
                  <a:txBody>
                    <a:bodyPr/>
                    <a:lstStyle/>
                    <a:p>
                      <a:r>
                        <a:rPr lang="tr-TR" sz="2000" b="1" dirty="0"/>
                        <a:t>105</a:t>
                      </a:r>
                      <a:r>
                        <a:rPr lang="tr-TR" sz="2000" b="1" baseline="0" dirty="0"/>
                        <a:t> Adet </a:t>
                      </a:r>
                    </a:p>
                    <a:p>
                      <a:r>
                        <a:rPr lang="tr-TR" sz="2000" b="1" baseline="0" dirty="0"/>
                        <a:t>(18 Adeti YDYO)</a:t>
                      </a:r>
                    </a:p>
                    <a:p>
                      <a:r>
                        <a:rPr lang="tr-TR" sz="2000" b="1" baseline="0" dirty="0"/>
                        <a:t>(12 Adeti TOMYO)</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8"/>
                  </a:ext>
                </a:extLst>
              </a:tr>
              <a:tr h="652583">
                <a:tc>
                  <a:txBody>
                    <a:bodyPr/>
                    <a:lstStyle/>
                    <a:p>
                      <a:r>
                        <a:rPr lang="tr-TR" sz="2000" b="1" dirty="0"/>
                        <a:t>Fuaye ve Sergi Odaları</a:t>
                      </a:r>
                    </a:p>
                  </a:txBody>
                  <a:tcPr>
                    <a:lnR w="12700" cap="flat" cmpd="sng" algn="ctr">
                      <a:solidFill>
                        <a:schemeClr val="tx1"/>
                      </a:solidFill>
                      <a:prstDash val="solid"/>
                      <a:round/>
                      <a:headEnd type="none" w="med" len="med"/>
                      <a:tailEnd type="none" w="med" len="med"/>
                    </a:lnR>
                  </a:tcPr>
                </a:tc>
                <a:tc>
                  <a:txBody>
                    <a:bodyPr/>
                    <a:lstStyle/>
                    <a:p>
                      <a:r>
                        <a:rPr lang="tr-TR" sz="2000" b="1" dirty="0"/>
                        <a:t>7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9"/>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hasCustomPrompt="1"/>
          </p:nvPr>
        </p:nvSpPr>
        <p:spPr>
          <a:xfrm>
            <a:off x="1087438" y="2152650"/>
            <a:ext cx="10515600" cy="2478088"/>
          </a:xfrm>
          <a:solidFill>
            <a:schemeClr val="accent2">
              <a:alpha val="50000"/>
            </a:schemeClr>
          </a:solidFill>
        </p:spPr>
        <p:style>
          <a:lnRef idx="0">
            <a:scrgbClr r="0" g="0" b="0"/>
          </a:lnRef>
          <a:fillRef idx="0">
            <a:scrgbClr r="0" g="0" b="0"/>
          </a:fillRef>
          <a:effectRef idx="0">
            <a:scrgbClr r="0" g="0" b="0"/>
          </a:effectRef>
          <a:fontRef idx="minor">
            <a:schemeClr val="lt1"/>
          </a:fontRef>
        </p:style>
        <p:txBody>
          <a:bodyPr>
            <a:normAutofit/>
          </a:bodyPr>
          <a:lstStyle/>
          <a:p>
            <a:pPr marL="0" marR="0" indent="0" algn="ctr" defTabSz="914400" rtl="0" eaLnBrk="1" fontAlgn="auto" latinLnBrk="0" hangingPunct="1">
              <a:lnSpc>
                <a:spcPct val="90000"/>
              </a:lnSpc>
              <a:spcBef>
                <a:spcPct val="0"/>
              </a:spcBef>
              <a:spcAft>
                <a:spcPct val="0"/>
              </a:spcAft>
              <a:buClrTx/>
              <a:buSzTx/>
              <a:buFontTx/>
              <a:buNone/>
            </a:pPr>
            <a:r>
              <a:rPr kumimoji="0" lang="tr-TR" sz="9600" b="0" i="0" u="none" strike="noStrike" kern="1200" cap="none" spc="0" normalizeH="0" baseline="0" noProof="1">
                <a:solidFill>
                  <a:srgbClr val="FF0000"/>
                </a:solidFill>
                <a:latin typeface="+mn-lt"/>
                <a:ea typeface="+mn-ea"/>
                <a:cs typeface="+mn-cs"/>
              </a:rPr>
              <a:t>Mali Durum</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Unvan 1"/>
          <p:cNvSpPr>
            <a:spLocks noGrp="1"/>
          </p:cNvSpPr>
          <p:nvPr>
            <p:ph type="title" hasCustomPrompt="1"/>
          </p:nvPr>
        </p:nvSpPr>
        <p:spPr>
          <a:ln/>
        </p:spPr>
        <p:txBody>
          <a:bodyPr vert="horz" lIns="91440" tIns="45720" rIns="91440" bIns="45720" anchor="ctr" anchorCtr="0"/>
          <a:lstStyle/>
          <a:p>
            <a:endParaRPr lang="tr-TR" altLang="en-US"/>
          </a:p>
        </p:txBody>
      </p:sp>
      <p:sp>
        <p:nvSpPr>
          <p:cNvPr id="31746" name="İçerik Yer Tutucusu 2"/>
          <p:cNvSpPr>
            <a:spLocks noGrp="1"/>
          </p:cNvSpPr>
          <p:nvPr>
            <p:ph idx="1" hasCustomPrompt="1"/>
          </p:nvPr>
        </p:nvSpPr>
        <p:spPr>
          <a:ln/>
        </p:spPr>
        <p:txBody>
          <a:bodyPr vert="horz" lIns="91440" tIns="45720" rIns="91440" bIns="45720" anchor="t" anchorCtr="0"/>
          <a:lstStyle/>
          <a:p>
            <a:endParaRPr lang="tr-TR" altLang="en-US"/>
          </a:p>
        </p:txBody>
      </p:sp>
      <p:graphicFrame>
        <p:nvGraphicFramePr>
          <p:cNvPr id="6" name="Tablo 5"/>
          <p:cNvGraphicFramePr>
            <a:graphicFrameLocks noGrp="1"/>
          </p:cNvGraphicFramePr>
          <p:nvPr/>
        </p:nvGraphicFramePr>
        <p:xfrm>
          <a:off x="0" y="0"/>
          <a:ext cx="12192000" cy="6863868"/>
        </p:xfrm>
        <a:graphic>
          <a:graphicData uri="http://schemas.openxmlformats.org/drawingml/2006/table">
            <a:tbl>
              <a:tblPr firstRow="1" firstCol="1" bandRow="1">
                <a:tableStyleId>{00A15C55-8517-42AA-B614-E9B94910E393}</a:tableStyleId>
              </a:tblPr>
              <a:tblGrid>
                <a:gridCol w="316509">
                  <a:extLst>
                    <a:ext uri="{9D8B030D-6E8A-4147-A177-3AD203B41FA5}">
                      <a16:colId xmlns:a16="http://schemas.microsoft.com/office/drawing/2014/main" val="20000"/>
                    </a:ext>
                  </a:extLst>
                </a:gridCol>
                <a:gridCol w="395007">
                  <a:extLst>
                    <a:ext uri="{9D8B030D-6E8A-4147-A177-3AD203B41FA5}">
                      <a16:colId xmlns:a16="http://schemas.microsoft.com/office/drawing/2014/main" val="20001"/>
                    </a:ext>
                  </a:extLst>
                </a:gridCol>
                <a:gridCol w="502619">
                  <a:extLst>
                    <a:ext uri="{9D8B030D-6E8A-4147-A177-3AD203B41FA5}">
                      <a16:colId xmlns:a16="http://schemas.microsoft.com/office/drawing/2014/main" val="20002"/>
                    </a:ext>
                  </a:extLst>
                </a:gridCol>
                <a:gridCol w="487427">
                  <a:extLst>
                    <a:ext uri="{9D8B030D-6E8A-4147-A177-3AD203B41FA5}">
                      <a16:colId xmlns:a16="http://schemas.microsoft.com/office/drawing/2014/main" val="20003"/>
                    </a:ext>
                  </a:extLst>
                </a:gridCol>
                <a:gridCol w="7634246">
                  <a:extLst>
                    <a:ext uri="{9D8B030D-6E8A-4147-A177-3AD203B41FA5}">
                      <a16:colId xmlns:a16="http://schemas.microsoft.com/office/drawing/2014/main" val="20004"/>
                    </a:ext>
                  </a:extLst>
                </a:gridCol>
                <a:gridCol w="2856192">
                  <a:extLst>
                    <a:ext uri="{9D8B030D-6E8A-4147-A177-3AD203B41FA5}">
                      <a16:colId xmlns:a16="http://schemas.microsoft.com/office/drawing/2014/main" val="20005"/>
                    </a:ext>
                  </a:extLst>
                </a:gridCol>
              </a:tblGrid>
              <a:tr h="267970">
                <a:tc gridSpan="6">
                  <a:txBody>
                    <a:bodyPr/>
                    <a:lstStyle/>
                    <a:p>
                      <a:pPr algn="ctr">
                        <a:lnSpc>
                          <a:spcPct val="115000"/>
                        </a:lnSpc>
                        <a:spcAft>
                          <a:spcPts val="0"/>
                        </a:spcAft>
                      </a:pPr>
                      <a:r>
                        <a:rPr lang="tr-TR" sz="1400" dirty="0">
                          <a:effectLst/>
                        </a:rPr>
                        <a:t>EKONOMİK SINIFLANDIRMA BAZINDA 2022 YILINDA YAPILAN HARCAMALAR</a:t>
                      </a:r>
                      <a:endParaRPr lang="tr-TR" sz="14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264006">
                <a:tc gridSpan="4">
                  <a:txBody>
                    <a:bodyPr/>
                    <a:lstStyle/>
                    <a:p>
                      <a:pPr algn="ctr">
                        <a:lnSpc>
                          <a:spcPct val="115000"/>
                        </a:lnSpc>
                        <a:spcAft>
                          <a:spcPts val="0"/>
                        </a:spcAft>
                      </a:pPr>
                      <a:r>
                        <a:rPr lang="tr-TR" sz="600">
                          <a:effectLst/>
                        </a:rPr>
                        <a:t>Ekonomik Kod</a:t>
                      </a:r>
                      <a:endParaRPr lang="tr-TR" sz="600">
                        <a:effectLst/>
                        <a:latin typeface="Calibri" panose="020F0502020204030204"/>
                        <a:ea typeface="Calibri" panose="020F0502020204030204"/>
                        <a:cs typeface="Times New Roman" panose="02020603050405020304"/>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lnSpc>
                          <a:spcPct val="115000"/>
                        </a:lnSpc>
                        <a:spcAft>
                          <a:spcPts val="0"/>
                        </a:spcAft>
                      </a:pPr>
                      <a:r>
                        <a:rPr lang="tr-TR" sz="2000" dirty="0">
                          <a:effectLst/>
                        </a:rPr>
                        <a:t>Ekonomik Sınıflandırmanın Adı</a:t>
                      </a:r>
                      <a:endParaRPr lang="tr-TR" sz="2000" dirty="0">
                        <a:effectLst/>
                        <a:latin typeface="Calibri" panose="020F0502020204030204"/>
                        <a:ea typeface="Calibri" panose="020F0502020204030204"/>
                        <a:cs typeface="Times New Roman" panose="02020603050405020304"/>
                      </a:endParaRPr>
                    </a:p>
                  </a:txBody>
                  <a:tcPr marL="18995" marR="18995" marT="0" marB="0" anchor="ctr"/>
                </a:tc>
                <a:tc rowSpan="2">
                  <a:txBody>
                    <a:bodyPr/>
                    <a:lstStyle/>
                    <a:p>
                      <a:pPr algn="ctr">
                        <a:lnSpc>
                          <a:spcPct val="115000"/>
                        </a:lnSpc>
                        <a:spcAft>
                          <a:spcPts val="0"/>
                        </a:spcAft>
                      </a:pPr>
                      <a:r>
                        <a:rPr lang="tr-TR" sz="1800" dirty="0">
                          <a:effectLst/>
                        </a:rPr>
                        <a:t>Harcama Tutarı</a:t>
                      </a:r>
                      <a:endParaRPr lang="tr-TR" sz="1800"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01"/>
                  </a:ext>
                </a:extLst>
              </a:tr>
              <a:tr h="128706">
                <a:tc>
                  <a:txBody>
                    <a:bodyPr/>
                    <a:lstStyle/>
                    <a:p>
                      <a:pPr algn="ctr">
                        <a:lnSpc>
                          <a:spcPct val="115000"/>
                        </a:lnSpc>
                        <a:spcAft>
                          <a:spcPts val="0"/>
                        </a:spcAft>
                      </a:pPr>
                      <a:r>
                        <a:rPr lang="tr-TR" sz="600">
                          <a:effectLst/>
                        </a:rPr>
                        <a:t>I</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II</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III</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IV</a:t>
                      </a:r>
                      <a:endParaRPr lang="tr-TR" sz="600">
                        <a:effectLst/>
                        <a:latin typeface="Calibri" panose="020F0502020204030204"/>
                        <a:ea typeface="Calibri" panose="020F0502020204030204"/>
                        <a:cs typeface="Times New Roman" panose="02020603050405020304"/>
                      </a:endParaRPr>
                    </a:p>
                  </a:txBody>
                  <a:tcPr marL="18995" marR="18995" marT="0" marB="0" anchor="b"/>
                </a:tc>
                <a:tc vMerge="1">
                  <a:txBody>
                    <a:bodyPr/>
                    <a:lstStyle/>
                    <a:p>
                      <a:endParaRPr lang="tr-TR"/>
                    </a:p>
                  </a:txBody>
                  <a:tcPr/>
                </a:tc>
                <a:tc vMerge="1">
                  <a:txBody>
                    <a:bodyPr/>
                    <a:lstStyle/>
                    <a:p>
                      <a:endParaRPr lang="tr-TR"/>
                    </a:p>
                  </a:txBody>
                  <a:tcPr/>
                </a:tc>
                <a:extLst>
                  <a:ext uri="{0D108BD9-81ED-4DB2-BD59-A6C34878D82A}">
                    <a16:rowId xmlns:a16="http://schemas.microsoft.com/office/drawing/2014/main" val="10002"/>
                  </a:ext>
                </a:extLst>
              </a:tr>
              <a:tr h="229535">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Temel Maaşlar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a:t>15.659.711,30₺</a:t>
                      </a:r>
                      <a:endParaRPr lang="tr-TR" sz="14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03"/>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Taban Aylık</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2.896.131,05</a:t>
                      </a:r>
                    </a:p>
                  </a:txBody>
                  <a:tcPr marL="18995" marR="18995" marT="0" marB="0" anchor="b"/>
                </a:tc>
                <a:extLst>
                  <a:ext uri="{0D108BD9-81ED-4DB2-BD59-A6C34878D82A}">
                    <a16:rowId xmlns:a16="http://schemas.microsoft.com/office/drawing/2014/main" val="10004"/>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Zamlar ve Tazminatlar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3.497.806,87</a:t>
                      </a:r>
                    </a:p>
                  </a:txBody>
                  <a:tcPr marL="18995" marR="18995" marT="0" marB="0" anchor="b"/>
                </a:tc>
                <a:extLst>
                  <a:ext uri="{0D108BD9-81ED-4DB2-BD59-A6C34878D82A}">
                    <a16:rowId xmlns:a16="http://schemas.microsoft.com/office/drawing/2014/main" val="10005"/>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Ödenekler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defRPr/>
                      </a:pPr>
                      <a:r>
                        <a:rPr lang="tr-TR" sz="1200" dirty="0">
                          <a:effectLst/>
                          <a:latin typeface="Calibri" panose="020F0502020204030204"/>
                          <a:ea typeface="Calibri" panose="020F0502020204030204"/>
                          <a:cs typeface="Times New Roman" panose="02020603050405020304"/>
                        </a:rPr>
                        <a:t>6.969.392,58</a:t>
                      </a:r>
                    </a:p>
                  </a:txBody>
                  <a:tcPr marL="18995" marR="18995" marT="0" marB="0" anchor="b"/>
                </a:tc>
                <a:extLst>
                  <a:ext uri="{0D108BD9-81ED-4DB2-BD59-A6C34878D82A}">
                    <a16:rowId xmlns:a16="http://schemas.microsoft.com/office/drawing/2014/main" val="10006"/>
                  </a:ext>
                </a:extLst>
              </a:tr>
              <a:tr h="210185">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Sosyal Haklar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409.609,00</a:t>
                      </a:r>
                    </a:p>
                  </a:txBody>
                  <a:tcPr marL="18995" marR="18995" marT="0" marB="0" anchor="b"/>
                </a:tc>
                <a:extLst>
                  <a:ext uri="{0D108BD9-81ED-4DB2-BD59-A6C34878D82A}">
                    <a16:rowId xmlns:a16="http://schemas.microsoft.com/office/drawing/2014/main" val="10007"/>
                  </a:ext>
                </a:extLst>
              </a:tr>
              <a:tr h="229535">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Ek Çalışma Karşılıkları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Calibri" panose="020F0502020204030204"/>
                          <a:ea typeface="Calibri" panose="020F0502020204030204"/>
                          <a:cs typeface="Times New Roman" panose="02020603050405020304"/>
                        </a:rPr>
                        <a:t>26.435.57</a:t>
                      </a:r>
                    </a:p>
                  </a:txBody>
                  <a:tcPr marL="18995" marR="18995" marT="0" marB="0" anchor="b"/>
                </a:tc>
                <a:extLst>
                  <a:ext uri="{0D108BD9-81ED-4DB2-BD59-A6C34878D82A}">
                    <a16:rowId xmlns:a16="http://schemas.microsoft.com/office/drawing/2014/main" val="10008"/>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Ek Ders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353.889,61</a:t>
                      </a:r>
                    </a:p>
                  </a:txBody>
                  <a:tcPr marL="18995" marR="18995" marT="0" marB="0" anchor="b"/>
                </a:tc>
                <a:extLst>
                  <a:ext uri="{0D108BD9-81ED-4DB2-BD59-A6C34878D82A}">
                    <a16:rowId xmlns:a16="http://schemas.microsoft.com/office/drawing/2014/main" val="10009"/>
                  </a:ext>
                </a:extLst>
              </a:tr>
              <a:tr h="210185">
                <a:tc gridSpan="5">
                  <a:txBody>
                    <a:bodyPr/>
                    <a:lstStyle/>
                    <a:p>
                      <a:pPr algn="ctr">
                        <a:lnSpc>
                          <a:spcPct val="115000"/>
                        </a:lnSpc>
                        <a:spcAft>
                          <a:spcPts val="0"/>
                        </a:spcAft>
                      </a:pPr>
                      <a:r>
                        <a:rPr lang="tr-TR" sz="1200" dirty="0">
                          <a:effectLst/>
                        </a:rPr>
                        <a:t>PERSONEL GİDERLERİ TOPLAMI</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10"/>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Ders Ücreti Karşılığında Görevlendirilenlerin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11"/>
                  </a:ext>
                </a:extLst>
              </a:tr>
              <a:tr h="210185">
                <a:tc gridSpan="5">
                  <a:txBody>
                    <a:bodyPr/>
                    <a:lstStyle/>
                    <a:p>
                      <a:pPr algn="ctr">
                        <a:lnSpc>
                          <a:spcPct val="115000"/>
                        </a:lnSpc>
                        <a:spcAft>
                          <a:spcPts val="0"/>
                        </a:spcAft>
                      </a:pPr>
                      <a:r>
                        <a:rPr lang="tr-TR" sz="1200" dirty="0">
                          <a:effectLst/>
                        </a:rPr>
                        <a:t>DERS ÜCRETİ KARŞILIĞINDA GÖREVLENDİRİLENLERİN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12"/>
                  </a:ext>
                </a:extLst>
              </a:tr>
              <a:tr h="210407">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Sağlık Güvenlik Primi Ödemeleri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defRPr/>
                      </a:pPr>
                      <a:r>
                        <a:rPr lang="tr-TR" sz="1200" dirty="0">
                          <a:effectLst/>
                          <a:latin typeface="Calibri" panose="020F0502020204030204"/>
                          <a:ea typeface="Calibri" panose="020F0502020204030204"/>
                          <a:cs typeface="Times New Roman" panose="02020603050405020304"/>
                        </a:rPr>
                        <a:t>612.395,12</a:t>
                      </a:r>
                    </a:p>
                  </a:txBody>
                  <a:tcPr marL="18995" marR="18995" marT="0" marB="0" anchor="b"/>
                </a:tc>
                <a:extLst>
                  <a:ext uri="{0D108BD9-81ED-4DB2-BD59-A6C34878D82A}">
                    <a16:rowId xmlns:a16="http://schemas.microsoft.com/office/drawing/2014/main" val="10013"/>
                  </a:ext>
                </a:extLst>
              </a:tr>
              <a:tr h="210407">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Sosyal Primi Ödemeleri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977.599,09</a:t>
                      </a:r>
                    </a:p>
                  </a:txBody>
                  <a:tcPr marL="18995" marR="18995" marT="0" marB="0" anchor="b"/>
                </a:tc>
                <a:extLst>
                  <a:ext uri="{0D108BD9-81ED-4DB2-BD59-A6C34878D82A}">
                    <a16:rowId xmlns:a16="http://schemas.microsoft.com/office/drawing/2014/main" val="10014"/>
                  </a:ext>
                </a:extLst>
              </a:tr>
              <a:tr h="210407">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Geçici Personel Sağlık Güvenlik Primi Ödemeleri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15"/>
                  </a:ext>
                </a:extLst>
              </a:tr>
              <a:tr h="210407">
                <a:tc gridSpan="5">
                  <a:txBody>
                    <a:bodyPr/>
                    <a:lstStyle/>
                    <a:p>
                      <a:pPr algn="ctr">
                        <a:lnSpc>
                          <a:spcPct val="115000"/>
                        </a:lnSpc>
                        <a:spcAft>
                          <a:spcPts val="0"/>
                        </a:spcAft>
                      </a:pPr>
                      <a:r>
                        <a:rPr lang="tr-TR" sz="1200" dirty="0">
                          <a:effectLst/>
                        </a:rPr>
                        <a:t>MAL</a:t>
                      </a:r>
                      <a:r>
                        <a:rPr lang="tr-TR" sz="1200" baseline="0" dirty="0">
                          <a:effectLst/>
                        </a:rPr>
                        <a:t> VE HİZMET</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16"/>
                  </a:ext>
                </a:extLst>
              </a:tr>
              <a:tr h="21018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Kırtasiye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00</a:t>
                      </a:r>
                    </a:p>
                  </a:txBody>
                  <a:tcPr marL="18995" marR="18995" marT="0" marB="0" anchor="b"/>
                </a:tc>
                <a:extLst>
                  <a:ext uri="{0D108BD9-81ED-4DB2-BD59-A6C34878D82A}">
                    <a16:rowId xmlns:a16="http://schemas.microsoft.com/office/drawing/2014/main" val="10017"/>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Tefrişat ve Bakım-Onarım Giderleri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00</a:t>
                      </a:r>
                    </a:p>
                  </a:txBody>
                  <a:tcPr marL="18995" marR="18995" marT="0" marB="0" anchor="b"/>
                </a:tc>
                <a:extLst>
                  <a:ext uri="{0D108BD9-81ED-4DB2-BD59-A6C34878D82A}">
                    <a16:rowId xmlns:a16="http://schemas.microsoft.com/office/drawing/2014/main" val="10018"/>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Kırtasiye ve Büro </a:t>
                      </a:r>
                      <a:r>
                        <a:rPr lang="tr-TR" sz="1200" dirty="0" err="1">
                          <a:effectLst/>
                        </a:rPr>
                        <a:t>Malz</a:t>
                      </a:r>
                      <a:r>
                        <a:rPr lang="tr-TR" sz="1200" dirty="0">
                          <a:effectLst/>
                        </a:rPr>
                        <a:t>. Alım.</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00</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19"/>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Temizlik Malzemesi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00</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0"/>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Diğer tüketim Mal ve Malzeme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102.136,15</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1"/>
                  </a:ext>
                </a:extLst>
              </a:tr>
              <a:tr h="210185">
                <a:tc gridSpan="5">
                  <a:txBody>
                    <a:bodyPr/>
                    <a:lstStyle/>
                    <a:p>
                      <a:pPr algn="ctr">
                        <a:lnSpc>
                          <a:spcPct val="115000"/>
                        </a:lnSpc>
                        <a:spcAft>
                          <a:spcPts val="0"/>
                        </a:spcAft>
                      </a:pPr>
                      <a:r>
                        <a:rPr lang="tr-TR" sz="1200" dirty="0">
                          <a:effectLst/>
                        </a:rPr>
                        <a:t>YOLLUKLAR</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22"/>
                  </a:ext>
                </a:extLst>
              </a:tr>
              <a:tr h="22953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Yurtiçi Geçici Görev Yollukları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rPr>
                        <a:t>43.480,00 </a:t>
                      </a:r>
                      <a:endParaRPr lang="tr-TR" sz="14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3"/>
                  </a:ext>
                </a:extLst>
              </a:tr>
              <a:tr h="22953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Yurtiçi Sürekli Görev Yollukları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Calibri" panose="020F0502020204030204"/>
                          <a:ea typeface="Calibri" panose="020F0502020204030204"/>
                          <a:cs typeface="Times New Roman" panose="02020603050405020304"/>
                        </a:rPr>
                        <a:t>5760,00</a:t>
                      </a:r>
                    </a:p>
                  </a:txBody>
                  <a:tcPr marL="18995" marR="18995" marT="0" marB="0" anchor="b"/>
                </a:tc>
                <a:extLst>
                  <a:ext uri="{0D108BD9-81ED-4DB2-BD59-A6C34878D82A}">
                    <a16:rowId xmlns:a16="http://schemas.microsoft.com/office/drawing/2014/main" val="10024"/>
                  </a:ext>
                </a:extLst>
              </a:tr>
              <a:tr h="22953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Yurtdışı Geçici Görev Yollukları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Calibri" panose="020F0502020204030204"/>
                          <a:ea typeface="Calibri" panose="020F0502020204030204"/>
                          <a:cs typeface="Times New Roman" panose="02020603050405020304"/>
                        </a:rPr>
                        <a:t>00</a:t>
                      </a:r>
                    </a:p>
                  </a:txBody>
                  <a:tcPr marL="18995" marR="18995" marT="0" marB="0" anchor="b"/>
                </a:tc>
                <a:extLst>
                  <a:ext uri="{0D108BD9-81ED-4DB2-BD59-A6C34878D82A}">
                    <a16:rowId xmlns:a16="http://schemas.microsoft.com/office/drawing/2014/main" val="10025"/>
                  </a:ext>
                </a:extLst>
              </a:tr>
              <a:tr h="210407">
                <a:tc gridSpan="5">
                  <a:txBody>
                    <a:bodyPr/>
                    <a:lstStyle/>
                    <a:p>
                      <a:pPr algn="ctr">
                        <a:lnSpc>
                          <a:spcPct val="115000"/>
                        </a:lnSpc>
                        <a:spcAft>
                          <a:spcPts val="0"/>
                        </a:spcAft>
                      </a:pPr>
                      <a:r>
                        <a:rPr lang="tr-TR" sz="1200" dirty="0">
                          <a:effectLst/>
                        </a:rPr>
                        <a:t>İLETİŞİM</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6"/>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Telefon ve Abonelik Kullanım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693,47</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7"/>
                  </a:ext>
                </a:extLst>
              </a:tr>
              <a:tr h="210407">
                <a:tc gridSpan="5">
                  <a:txBody>
                    <a:bodyPr/>
                    <a:lstStyle/>
                    <a:p>
                      <a:pPr algn="ctr">
                        <a:lnSpc>
                          <a:spcPct val="115000"/>
                        </a:lnSpc>
                        <a:spcAft>
                          <a:spcPts val="0"/>
                        </a:spcAft>
                      </a:pPr>
                      <a:r>
                        <a:rPr lang="tr-TR" sz="1200" dirty="0">
                          <a:effectLst/>
                        </a:rPr>
                        <a:t>HİZMET ALIM GİDERİ</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28"/>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Diğer Dayanıklı Mal ve Malzeme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b="0" dirty="0">
                          <a:effectLst/>
                          <a:latin typeface="+mn-lt"/>
                          <a:ea typeface="Calibri" panose="020F0502020204030204"/>
                          <a:cs typeface="Times New Roman" panose="02020603050405020304"/>
                        </a:rPr>
                        <a:t>27.338,35</a:t>
                      </a:r>
                    </a:p>
                  </a:txBody>
                  <a:tcPr marL="18995" marR="18995" marT="0" marB="0" anchor="b"/>
                </a:tc>
                <a:extLst>
                  <a:ext uri="{0D108BD9-81ED-4DB2-BD59-A6C34878D82A}">
                    <a16:rowId xmlns:a16="http://schemas.microsoft.com/office/drawing/2014/main" val="10029"/>
                  </a:ext>
                </a:extLst>
              </a:tr>
              <a:tr h="21018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Diğer Bakım ve Onarım Giderleri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mn-lt"/>
                          <a:ea typeface="Calibri" panose="020F0502020204030204"/>
                          <a:cs typeface="Times New Roman" panose="02020603050405020304"/>
                        </a:rPr>
                        <a:t>3.081,33</a:t>
                      </a:r>
                    </a:p>
                  </a:txBody>
                  <a:tcPr marL="18995" marR="18995" marT="0" marB="0" anchor="b"/>
                </a:tc>
                <a:extLst>
                  <a:ext uri="{0D108BD9-81ED-4DB2-BD59-A6C34878D82A}">
                    <a16:rowId xmlns:a16="http://schemas.microsoft.com/office/drawing/2014/main" val="10030"/>
                  </a:ext>
                </a:extLst>
              </a:tr>
              <a:tr h="210407">
                <a:tc gridSpan="5">
                  <a:txBody>
                    <a:bodyPr/>
                    <a:lstStyle/>
                    <a:p>
                      <a:pPr algn="ctr">
                        <a:lnSpc>
                          <a:spcPct val="115000"/>
                        </a:lnSpc>
                        <a:spcAft>
                          <a:spcPts val="600"/>
                        </a:spcAft>
                      </a:pPr>
                      <a:r>
                        <a:rPr lang="tr-TR" sz="1200" dirty="0">
                          <a:effectLst/>
                        </a:rPr>
                        <a:t>DAYANIKLI MAL MALZEME ALIMI VE BAKIM ONARIM GİDERLERİ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r>
                        <a:rPr lang="tr-TR" sz="1200" b="1" dirty="0">
                          <a:effectLst/>
                          <a:latin typeface="Calibri" panose="020F0502020204030204"/>
                          <a:ea typeface="Calibri" panose="020F0502020204030204"/>
                          <a:cs typeface="Times New Roman" panose="02020603050405020304"/>
                        </a:rPr>
                        <a:t>30.419,68</a:t>
                      </a:r>
                    </a:p>
                  </a:txBody>
                  <a:tcPr marL="18995" marR="18995" marT="0" marB="0" anchor="ctr"/>
                </a:tc>
                <a:extLst>
                  <a:ext uri="{0D108BD9-81ED-4DB2-BD59-A6C34878D82A}">
                    <a16:rowId xmlns:a16="http://schemas.microsoft.com/office/drawing/2014/main" val="1003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van 1"/>
          <p:cNvSpPr txBox="1"/>
          <p:nvPr/>
        </p:nvSpPr>
        <p:spPr>
          <a:xfrm>
            <a:off x="681038" y="2286000"/>
            <a:ext cx="10515600" cy="2476500"/>
          </a:xfrm>
          <a:prstGeom prst="rect">
            <a:avLst/>
          </a:prstGeom>
          <a:solidFill>
            <a:schemeClr val="accent2">
              <a:alpha val="50000"/>
            </a:schemeClr>
          </a:solidFill>
        </p:spPr>
        <p:style>
          <a:lnRef idx="0">
            <a:scrgbClr r="0" g="0" b="0"/>
          </a:lnRef>
          <a:fillRef idx="0">
            <a:scrgbClr r="0" g="0" b="0"/>
          </a:fillRef>
          <a:effectRef idx="0">
            <a:scrgbClr r="0" g="0" b="0"/>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9600" strike="noStrike" noProof="1">
                <a:solidFill>
                  <a:srgbClr val="FF0000"/>
                </a:solidFill>
              </a:rPr>
              <a:t>EKİPMAN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Başlık 1"/>
          <p:cNvSpPr>
            <a:spLocks noGrp="1"/>
          </p:cNvSpPr>
          <p:nvPr>
            <p:ph type="title" hasCustomPrompt="1"/>
          </p:nvPr>
        </p:nvSpPr>
        <p:spPr>
          <a:ln/>
        </p:spPr>
        <p:txBody>
          <a:bodyPr vert="horz" lIns="91440" tIns="45720" rIns="91440" bIns="45720" anchor="ctr" anchorCtr="0"/>
          <a:lstStyle/>
          <a:p>
            <a:endParaRPr lang="tr-TR" altLang="en-US"/>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867367952"/>
              </p:ext>
            </p:extLst>
          </p:nvPr>
        </p:nvGraphicFramePr>
        <p:xfrm>
          <a:off x="0" y="0"/>
          <a:ext cx="12192000" cy="6525830"/>
        </p:xfrm>
        <a:graphic>
          <a:graphicData uri="http://schemas.openxmlformats.org/drawingml/2006/table">
            <a:tbl>
              <a:tblPr firstRow="1" bandRow="1">
                <a:tableStyleId>{EB9631B5-78F2-41C9-869B-9F39066F8104}</a:tableStyleId>
              </a:tblPr>
              <a:tblGrid>
                <a:gridCol w="9677384">
                  <a:extLst>
                    <a:ext uri="{9D8B030D-6E8A-4147-A177-3AD203B41FA5}">
                      <a16:colId xmlns:a16="http://schemas.microsoft.com/office/drawing/2014/main" val="20000"/>
                    </a:ext>
                  </a:extLst>
                </a:gridCol>
                <a:gridCol w="2514616">
                  <a:extLst>
                    <a:ext uri="{9D8B030D-6E8A-4147-A177-3AD203B41FA5}">
                      <a16:colId xmlns:a16="http://schemas.microsoft.com/office/drawing/2014/main" val="20001"/>
                    </a:ext>
                  </a:extLst>
                </a:gridCol>
              </a:tblGrid>
              <a:tr h="652583">
                <a:tc gridSpan="2">
                  <a:txBody>
                    <a:bodyPr/>
                    <a:lstStyle/>
                    <a:p>
                      <a:pPr algn="ctr"/>
                      <a:r>
                        <a:rPr lang="tr-TR" sz="2400" b="1" dirty="0">
                          <a:solidFill>
                            <a:srgbClr val="C00000"/>
                          </a:solidFill>
                        </a:rPr>
                        <a:t>Akademik Personel ve Eğitim - Öğretim’ de Kullanılan Metaryeller</a:t>
                      </a:r>
                    </a:p>
                  </a:txBody>
                  <a:tcPr>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652583">
                <a:tc>
                  <a:txBody>
                    <a:bodyPr/>
                    <a:lstStyle/>
                    <a:p>
                      <a:r>
                        <a:rPr lang="tr-TR" sz="2000" b="1" dirty="0"/>
                        <a:t>Akıllı</a:t>
                      </a:r>
                      <a:r>
                        <a:rPr lang="tr-TR" sz="2000" b="1" baseline="0" dirty="0"/>
                        <a:t> Tahta</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tr-TR" sz="2000" b="1" dirty="0"/>
                        <a:t>6</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52583">
                <a:tc>
                  <a:txBody>
                    <a:bodyPr/>
                    <a:lstStyle/>
                    <a:p>
                      <a:r>
                        <a:rPr lang="tr-TR" sz="2000" b="1" dirty="0"/>
                        <a:t>Yazı</a:t>
                      </a:r>
                      <a:r>
                        <a:rPr lang="tr-TR" sz="2000" b="1" baseline="0" dirty="0"/>
                        <a:t> </a:t>
                      </a:r>
                      <a:r>
                        <a:rPr lang="tr-TR" sz="2000" b="1" dirty="0"/>
                        <a:t> Tahtası</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dirty="0"/>
                        <a:t>29</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2"/>
                  </a:ext>
                </a:extLst>
              </a:tr>
              <a:tr h="652583">
                <a:tc>
                  <a:txBody>
                    <a:bodyPr/>
                    <a:lstStyle/>
                    <a:p>
                      <a:r>
                        <a:rPr lang="tr-TR" sz="2000" b="1" dirty="0"/>
                        <a:t>Masaüstü</a:t>
                      </a:r>
                      <a:r>
                        <a:rPr lang="tr-TR" sz="2000" b="1" baseline="0" dirty="0"/>
                        <a:t> Bilgisayar</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58</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52583">
                <a:tc>
                  <a:txBody>
                    <a:bodyPr/>
                    <a:lstStyle/>
                    <a:p>
                      <a:r>
                        <a:rPr lang="tr-TR" sz="2000" b="1" dirty="0"/>
                        <a:t>Dizüstü</a:t>
                      </a:r>
                      <a:r>
                        <a:rPr lang="tr-TR" sz="2000" b="1" baseline="0" dirty="0"/>
                        <a:t> Bilgisayar</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32</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652583">
                <a:tc>
                  <a:txBody>
                    <a:bodyPr/>
                    <a:lstStyle/>
                    <a:p>
                      <a:r>
                        <a:rPr lang="tr-TR" sz="2000" b="1" dirty="0"/>
                        <a:t>Projeksiyon</a:t>
                      </a:r>
                    </a:p>
                  </a:txBody>
                  <a:tcPr>
                    <a:lnR w="12700" cap="flat" cmpd="sng" algn="ctr">
                      <a:solidFill>
                        <a:schemeClr val="tx1"/>
                      </a:solidFill>
                      <a:prstDash val="solid"/>
                      <a:round/>
                      <a:headEnd type="none" w="med" len="med"/>
                      <a:tailEnd type="none" w="med" len="med"/>
                    </a:lnR>
                  </a:tcPr>
                </a:tc>
                <a:tc>
                  <a:txBody>
                    <a:bodyPr/>
                    <a:lstStyle/>
                    <a:p>
                      <a:r>
                        <a:rPr lang="tr-TR" sz="2000" b="1" dirty="0"/>
                        <a:t>16</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652583">
                <a:tc>
                  <a:txBody>
                    <a:bodyPr/>
                    <a:lstStyle/>
                    <a:p>
                      <a:r>
                        <a:rPr lang="tr-TR" sz="2000" b="1" dirty="0"/>
                        <a:t>Ses Sistemleri</a:t>
                      </a:r>
                    </a:p>
                  </a:txBody>
                  <a:tcPr>
                    <a:lnR w="12700" cap="flat" cmpd="sng" algn="ctr">
                      <a:solidFill>
                        <a:schemeClr val="tx1"/>
                      </a:solidFill>
                      <a:prstDash val="solid"/>
                      <a:round/>
                      <a:headEnd type="none" w="med" len="med"/>
                      <a:tailEnd type="none" w="med" len="med"/>
                    </a:lnR>
                  </a:tcPr>
                </a:tc>
                <a:tc>
                  <a:txBody>
                    <a:bodyPr/>
                    <a:lstStyle/>
                    <a:p>
                      <a:r>
                        <a:rPr lang="tr-TR" sz="2000" b="1" dirty="0"/>
                        <a:t>4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652583">
                <a:tc>
                  <a:txBody>
                    <a:bodyPr/>
                    <a:lstStyle/>
                    <a:p>
                      <a:r>
                        <a:rPr lang="tr-TR" sz="2000" b="1" dirty="0"/>
                        <a:t>Yazıcılar</a:t>
                      </a:r>
                    </a:p>
                  </a:txBody>
                  <a:tcPr>
                    <a:lnR w="12700" cap="flat" cmpd="sng" algn="ctr">
                      <a:solidFill>
                        <a:schemeClr val="tx1"/>
                      </a:solidFill>
                      <a:prstDash val="solid"/>
                      <a:round/>
                      <a:headEnd type="none" w="med" len="med"/>
                      <a:tailEnd type="none" w="med" len="med"/>
                    </a:lnR>
                  </a:tcPr>
                </a:tc>
                <a:tc>
                  <a:txBody>
                    <a:bodyPr/>
                    <a:lstStyle/>
                    <a:p>
                      <a:r>
                        <a:rPr lang="tr-TR" sz="2000" b="1" dirty="0"/>
                        <a:t>28</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r h="652583">
                <a:tc>
                  <a:txBody>
                    <a:bodyPr/>
                    <a:lstStyle/>
                    <a:p>
                      <a:r>
                        <a:rPr lang="tr-TR" sz="2000" b="1" dirty="0"/>
                        <a:t>Fotokopi Makinesi</a:t>
                      </a:r>
                    </a:p>
                  </a:txBody>
                  <a:tcPr>
                    <a:lnR w="12700" cap="flat" cmpd="sng" algn="ctr">
                      <a:solidFill>
                        <a:schemeClr val="tx1"/>
                      </a:solidFill>
                      <a:prstDash val="solid"/>
                      <a:round/>
                      <a:headEnd type="none" w="med" len="med"/>
                      <a:tailEnd type="none" w="med" len="med"/>
                    </a:lnR>
                  </a:tcPr>
                </a:tc>
                <a:tc>
                  <a:txBody>
                    <a:bodyPr/>
                    <a:lstStyle/>
                    <a:p>
                      <a:r>
                        <a:rPr lang="tr-TR" sz="2000" b="1" dirty="0"/>
                        <a:t>2</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8"/>
                  </a:ext>
                </a:extLst>
              </a:tr>
              <a:tr h="65258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9"/>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3"/>
          <p:cNvSpPr>
            <a:spLocks noGrp="1"/>
          </p:cNvSpPr>
          <p:nvPr>
            <p:ph idx="1" hasCustomPrompt="1"/>
          </p:nvPr>
        </p:nvSpPr>
        <p:spPr>
          <a:xfrm>
            <a:off x="2095500" y="1177925"/>
            <a:ext cx="4281488" cy="4656138"/>
          </a:xfrm>
        </p:spPr>
        <p:txBody>
          <a:bodyPr/>
          <a:lstStyle/>
          <a:p>
            <a:pPr marL="0" marR="0" indent="0" algn="ctr" defTabSz="914400" rtl="0" eaLnBrk="1" fontAlgn="auto" latinLnBrk="0" hangingPunct="1">
              <a:lnSpc>
                <a:spcPct val="90000"/>
              </a:lnSpc>
              <a:spcBef>
                <a:spcPts val="600"/>
              </a:spcBef>
              <a:spcAft>
                <a:spcPct val="0"/>
              </a:spcAft>
              <a:buClrTx/>
              <a:buSzTx/>
              <a:buFont typeface="Arial" panose="020B0604020202020204" pitchFamily="34" charset="0"/>
              <a:buNone/>
            </a:pPr>
            <a:endParaRPr kumimoji="0" lang="tr-TR" sz="3600" b="1" i="0" u="none" strike="noStrike" kern="1200" cap="none" spc="0" normalizeH="0" baseline="0" noProof="1">
              <a:solidFill>
                <a:srgbClr val="00B0F0"/>
              </a:solidFill>
              <a:effectLst>
                <a:outerShdw blurRad="38100" dist="38100" dir="2700000" algn="tl">
                  <a:srgbClr val="000000">
                    <a:alpha val="43137"/>
                  </a:srgbClr>
                </a:outerShdw>
              </a:effectLst>
              <a:latin typeface="Calibri" panose="020F0502020204030204" charset="0"/>
              <a:ea typeface="+mn-ea"/>
              <a:cs typeface="Calibri" panose="020F0502020204030204" charset="0"/>
            </a:endParaRPr>
          </a:p>
          <a:p>
            <a:pPr marL="0" marR="0" indent="0" algn="ctr" defTabSz="914400" rtl="0" eaLnBrk="1" fontAlgn="auto" latinLnBrk="0" hangingPunct="1">
              <a:lnSpc>
                <a:spcPct val="90000"/>
              </a:lnSpc>
              <a:spcBef>
                <a:spcPts val="600"/>
              </a:spcBef>
              <a:spcAft>
                <a:spcPct val="0"/>
              </a:spcAft>
              <a:buClrTx/>
              <a:buSzTx/>
              <a:buFont typeface="Arial" panose="020B0604020202020204" pitchFamily="34" charset="0"/>
              <a:buNone/>
            </a:pPr>
            <a:r>
              <a:rPr kumimoji="0" lang="tr-TR" sz="5400" b="1" i="0" u="none" strike="noStrike" kern="1200" cap="none" spc="0" normalizeH="0" baseline="0" noProof="1">
                <a:solidFill>
                  <a:srgbClr val="00B0F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PLANLAR</a:t>
            </a:r>
          </a:p>
          <a:p>
            <a:pPr marL="0" marR="0" indent="0" algn="ctr" defTabSz="914400" rtl="0" eaLnBrk="1" fontAlgn="auto" latinLnBrk="0" hangingPunct="1">
              <a:lnSpc>
                <a:spcPct val="90000"/>
              </a:lnSpc>
              <a:spcBef>
                <a:spcPts val="600"/>
              </a:spcBef>
              <a:spcAft>
                <a:spcPct val="0"/>
              </a:spcAft>
              <a:buClrTx/>
              <a:buSzTx/>
              <a:buFont typeface="Arial" panose="020B0604020202020204" pitchFamily="34" charset="0"/>
              <a:buNone/>
            </a:pPr>
            <a:r>
              <a:rPr kumimoji="0" lang="tr-TR" sz="5400" b="1" i="0" u="none" strike="noStrike" kern="1200" cap="none" spc="0" normalizeH="0" baseline="0" noProof="1">
                <a:solidFill>
                  <a:srgbClr val="00B0F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VE</a:t>
            </a:r>
          </a:p>
          <a:p>
            <a:pPr marL="0" marR="0" indent="0" algn="ctr" defTabSz="914400" rtl="0" eaLnBrk="1" fontAlgn="auto" latinLnBrk="0" hangingPunct="1">
              <a:lnSpc>
                <a:spcPct val="90000"/>
              </a:lnSpc>
              <a:spcBef>
                <a:spcPts val="600"/>
              </a:spcBef>
              <a:spcAft>
                <a:spcPct val="0"/>
              </a:spcAft>
              <a:buClrTx/>
              <a:buSzTx/>
              <a:buFont typeface="Arial" panose="020B0604020202020204" pitchFamily="34" charset="0"/>
              <a:buNone/>
            </a:pPr>
            <a:r>
              <a:rPr kumimoji="0" lang="tr-TR" sz="5400" b="1" i="0" u="none" strike="noStrike" kern="1200" cap="none" spc="0" normalizeH="0" baseline="0" noProof="1">
                <a:solidFill>
                  <a:srgbClr val="00B0F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ETKİNLİKLER</a:t>
            </a: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4400" b="0" i="0" u="none" strike="noStrike" kern="1200" cap="none" spc="0" normalizeH="0" baseline="0" noProof="1">
              <a:solidFill>
                <a:schemeClr val="tx1"/>
              </a:solidFill>
              <a:latin typeface="+mn-lt"/>
              <a:ea typeface="+mn-ea"/>
              <a:cs typeface="+mn-cs"/>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4595" y="1250071"/>
            <a:ext cx="5034439" cy="3052935"/>
          </a:xfrm>
          <a:prstGeom prst="rect">
            <a:avLst/>
          </a:prstGeom>
          <a:solidFill>
            <a:srgbClr val="FFFFFF">
              <a:shade val="85000"/>
            </a:srgbClr>
          </a:solidFill>
          <a:ln w="190500" cap="rnd">
            <a:solidFill>
              <a:srgbClr val="FFFFFF"/>
            </a:solidFill>
          </a:ln>
          <a:effectLst>
            <a:outerShdw blurRad="36195" dir="11400000" algn="tl" rotWithShape="0">
              <a:srgbClr val="000000">
                <a:alpha val="33000"/>
              </a:srgbClr>
            </a:outerShdw>
            <a:reflection stA="71000" endPos="87000" dist="50800" dir="5400000" sy="-100000" algn="bl" rotWithShape="0"/>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MEZUNİYET ETKİNLİĞİ</a:t>
            </a:r>
          </a:p>
        </p:txBody>
      </p:sp>
      <p:pic>
        <p:nvPicPr>
          <p:cNvPr id="4" name="Resim 3">
            <a:extLst>
              <a:ext uri="{FF2B5EF4-FFF2-40B4-BE49-F238E27FC236}">
                <a16:creationId xmlns:a16="http://schemas.microsoft.com/office/drawing/2014/main" id="{157C834C-D2D7-A3EB-4B94-816FF42C8358}"/>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673678" y="1104901"/>
            <a:ext cx="3048000" cy="4305300"/>
          </a:xfrm>
          <a:prstGeom prst="rect">
            <a:avLst/>
          </a:prstGeom>
          <a:noFill/>
          <a:ln>
            <a:noFill/>
          </a:ln>
        </p:spPr>
      </p:pic>
    </p:spTree>
    <p:extLst>
      <p:ext uri="{BB962C8B-B14F-4D97-AF65-F5344CB8AC3E}">
        <p14:creationId xmlns:p14="http://schemas.microsoft.com/office/powerpoint/2010/main" val="40662198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b="1" dirty="0"/>
              <a:t>İLAHİYAT AKADEMİ PROGRAMI</a:t>
            </a:r>
          </a:p>
        </p:txBody>
      </p:sp>
      <p:pic>
        <p:nvPicPr>
          <p:cNvPr id="3" name="Resim 2">
            <a:extLst>
              <a:ext uri="{FF2B5EF4-FFF2-40B4-BE49-F238E27FC236}">
                <a16:creationId xmlns:a16="http://schemas.microsoft.com/office/drawing/2014/main" id="{61D187B1-28DA-199A-CC5C-4E5FE88E10A4}"/>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517446" y="1276350"/>
            <a:ext cx="3067050" cy="4305300"/>
          </a:xfrm>
          <a:prstGeom prst="rect">
            <a:avLst/>
          </a:prstGeom>
          <a:noFill/>
          <a:ln>
            <a:noFill/>
          </a:ln>
        </p:spPr>
      </p:pic>
    </p:spTree>
    <p:extLst>
      <p:ext uri="{BB962C8B-B14F-4D97-AF65-F5344CB8AC3E}">
        <p14:creationId xmlns:p14="http://schemas.microsoft.com/office/powerpoint/2010/main" val="3545103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KONFERANS ETKİNLİĞİ</a:t>
            </a:r>
          </a:p>
        </p:txBody>
      </p:sp>
      <p:pic>
        <p:nvPicPr>
          <p:cNvPr id="6" name="Resim 5">
            <a:extLst>
              <a:ext uri="{FF2B5EF4-FFF2-40B4-BE49-F238E27FC236}">
                <a16:creationId xmlns:a16="http://schemas.microsoft.com/office/drawing/2014/main" id="{3DBA611C-4CCA-3374-4FAE-E380D51D7F46}"/>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718303" y="1276350"/>
            <a:ext cx="3038475" cy="4305300"/>
          </a:xfrm>
          <a:prstGeom prst="rect">
            <a:avLst/>
          </a:prstGeom>
          <a:noFill/>
          <a:ln>
            <a:noFill/>
          </a:ln>
        </p:spPr>
      </p:pic>
    </p:spTree>
    <p:extLst>
      <p:ext uri="{BB962C8B-B14F-4D97-AF65-F5344CB8AC3E}">
        <p14:creationId xmlns:p14="http://schemas.microsoft.com/office/powerpoint/2010/main" val="15008097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ÇARŞAMBA SEMİNERLERİ</a:t>
            </a:r>
          </a:p>
        </p:txBody>
      </p:sp>
      <p:pic>
        <p:nvPicPr>
          <p:cNvPr id="12" name="Resim 11">
            <a:extLst>
              <a:ext uri="{FF2B5EF4-FFF2-40B4-BE49-F238E27FC236}">
                <a16:creationId xmlns:a16="http://schemas.microsoft.com/office/drawing/2014/main" id="{270C5213-2DAA-7AA8-40DA-85736ED97617}"/>
              </a:ext>
            </a:extLst>
          </p:cNvPr>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5754801" y="1276350"/>
            <a:ext cx="3048000" cy="4305300"/>
          </a:xfrm>
          <a:prstGeom prst="rect">
            <a:avLst/>
          </a:prstGeom>
          <a:noFill/>
          <a:ln>
            <a:noFill/>
          </a:ln>
        </p:spPr>
      </p:pic>
      <p:pic>
        <p:nvPicPr>
          <p:cNvPr id="14" name="Resim 13">
            <a:extLst>
              <a:ext uri="{FF2B5EF4-FFF2-40B4-BE49-F238E27FC236}">
                <a16:creationId xmlns:a16="http://schemas.microsoft.com/office/drawing/2014/main" id="{5AEE2BC4-B4D1-0777-93D3-15944509A9B7}"/>
              </a:ext>
            </a:extLst>
          </p:cNvPr>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1679802" y="1276350"/>
            <a:ext cx="3048000" cy="4305300"/>
          </a:xfrm>
          <a:prstGeom prst="rect">
            <a:avLst/>
          </a:prstGeom>
          <a:noFill/>
          <a:ln>
            <a:noFill/>
          </a:ln>
        </p:spPr>
      </p:pic>
    </p:spTree>
    <p:extLst>
      <p:ext uri="{BB962C8B-B14F-4D97-AF65-F5344CB8AC3E}">
        <p14:creationId xmlns:p14="http://schemas.microsoft.com/office/powerpoint/2010/main" val="2061619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ÇARŞAMBA SEMİNERLERİ</a:t>
            </a:r>
          </a:p>
        </p:txBody>
      </p:sp>
      <p:pic>
        <p:nvPicPr>
          <p:cNvPr id="3" name="Resim 2">
            <a:extLst>
              <a:ext uri="{FF2B5EF4-FFF2-40B4-BE49-F238E27FC236}">
                <a16:creationId xmlns:a16="http://schemas.microsoft.com/office/drawing/2014/main" id="{14A75C67-F3BF-BBDB-64C8-8A64142E6F36}"/>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322865" y="1186543"/>
            <a:ext cx="3048000" cy="4305300"/>
          </a:xfrm>
          <a:prstGeom prst="rect">
            <a:avLst/>
          </a:prstGeom>
          <a:noFill/>
          <a:ln>
            <a:noFill/>
          </a:ln>
        </p:spPr>
      </p:pic>
    </p:spTree>
    <p:extLst>
      <p:ext uri="{BB962C8B-B14F-4D97-AF65-F5344CB8AC3E}">
        <p14:creationId xmlns:p14="http://schemas.microsoft.com/office/powerpoint/2010/main" val="23993448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ÇARŞAMBA SEMİNERLERİ</a:t>
            </a:r>
          </a:p>
        </p:txBody>
      </p:sp>
      <p:pic>
        <p:nvPicPr>
          <p:cNvPr id="4" name="Resim 3">
            <a:extLst>
              <a:ext uri="{FF2B5EF4-FFF2-40B4-BE49-F238E27FC236}">
                <a16:creationId xmlns:a16="http://schemas.microsoft.com/office/drawing/2014/main" id="{9485E2DF-26E5-E769-64FD-D0D2B988C9CB}"/>
              </a:ext>
            </a:extLst>
          </p:cNvPr>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3794351" y="1276350"/>
            <a:ext cx="3019425" cy="4305300"/>
          </a:xfrm>
          <a:prstGeom prst="rect">
            <a:avLst/>
          </a:prstGeom>
          <a:noFill/>
          <a:ln>
            <a:noFill/>
          </a:ln>
        </p:spPr>
      </p:pic>
    </p:spTree>
    <p:extLst>
      <p:ext uri="{BB962C8B-B14F-4D97-AF65-F5344CB8AC3E}">
        <p14:creationId xmlns:p14="http://schemas.microsoft.com/office/powerpoint/2010/main" val="32363585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ÇARŞAMBA SEMİNERLERİ</a:t>
            </a:r>
          </a:p>
        </p:txBody>
      </p:sp>
      <p:pic>
        <p:nvPicPr>
          <p:cNvPr id="3" name="Resim 2">
            <a:extLst>
              <a:ext uri="{FF2B5EF4-FFF2-40B4-BE49-F238E27FC236}">
                <a16:creationId xmlns:a16="http://schemas.microsoft.com/office/drawing/2014/main" id="{8C7B86B3-CC6A-6B21-C11D-B6157D60D3A0}"/>
              </a:ext>
            </a:extLst>
          </p:cNvPr>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2947307" y="1276350"/>
            <a:ext cx="3048000" cy="4305300"/>
          </a:xfrm>
          <a:prstGeom prst="rect">
            <a:avLst/>
          </a:prstGeom>
          <a:noFill/>
          <a:ln>
            <a:noFill/>
          </a:ln>
        </p:spPr>
      </p:pic>
    </p:spTree>
    <p:extLst>
      <p:ext uri="{BB962C8B-B14F-4D97-AF65-F5344CB8AC3E}">
        <p14:creationId xmlns:p14="http://schemas.microsoft.com/office/powerpoint/2010/main" val="12710452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ÇARŞAMBA SEMİNERLERİ</a:t>
            </a:r>
          </a:p>
        </p:txBody>
      </p:sp>
      <p:pic>
        <p:nvPicPr>
          <p:cNvPr id="3" name="Resim 2">
            <a:extLst>
              <a:ext uri="{FF2B5EF4-FFF2-40B4-BE49-F238E27FC236}">
                <a16:creationId xmlns:a16="http://schemas.microsoft.com/office/drawing/2014/main" id="{3F7503F6-4EF5-93BA-E243-E752CB6C31D5}"/>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852183" y="1276350"/>
            <a:ext cx="3067050" cy="4305300"/>
          </a:xfrm>
          <a:prstGeom prst="rect">
            <a:avLst/>
          </a:prstGeom>
          <a:noFill/>
          <a:ln>
            <a:noFill/>
          </a:ln>
        </p:spPr>
      </p:pic>
    </p:spTree>
    <p:extLst>
      <p:ext uri="{BB962C8B-B14F-4D97-AF65-F5344CB8AC3E}">
        <p14:creationId xmlns:p14="http://schemas.microsoft.com/office/powerpoint/2010/main" val="14261676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OKSİDENTALİZM I SEMPOZYUMU</a:t>
            </a:r>
          </a:p>
        </p:txBody>
      </p:sp>
      <p:pic>
        <p:nvPicPr>
          <p:cNvPr id="3" name="Resim 2">
            <a:extLst>
              <a:ext uri="{FF2B5EF4-FFF2-40B4-BE49-F238E27FC236}">
                <a16:creationId xmlns:a16="http://schemas.microsoft.com/office/drawing/2014/main" id="{3437BABA-E78C-BA72-EA02-DE3B606F8D71}"/>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714501" y="1149205"/>
            <a:ext cx="7388678" cy="4100431"/>
          </a:xfrm>
          <a:prstGeom prst="rect">
            <a:avLst/>
          </a:prstGeom>
          <a:noFill/>
          <a:ln>
            <a:noFill/>
          </a:ln>
        </p:spPr>
      </p:pic>
    </p:spTree>
    <p:extLst>
      <p:ext uri="{BB962C8B-B14F-4D97-AF65-F5344CB8AC3E}">
        <p14:creationId xmlns:p14="http://schemas.microsoft.com/office/powerpoint/2010/main" val="13185059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sz="3600" b="1" dirty="0"/>
              <a:t>Fakülte Öğrenci Toplulukları Etkinlikleri</a:t>
            </a:r>
          </a:p>
        </p:txBody>
      </p:sp>
      <p:pic>
        <p:nvPicPr>
          <p:cNvPr id="4" name="Resim 3">
            <a:extLst>
              <a:ext uri="{FF2B5EF4-FFF2-40B4-BE49-F238E27FC236}">
                <a16:creationId xmlns:a16="http://schemas.microsoft.com/office/drawing/2014/main" id="{D12DB417-C553-DFC4-261B-31A6E94FAAFB}"/>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882673" y="1276350"/>
            <a:ext cx="3095625" cy="4305300"/>
          </a:xfrm>
          <a:prstGeom prst="rect">
            <a:avLst/>
          </a:prstGeom>
          <a:noFill/>
          <a:ln>
            <a:noFill/>
          </a:ln>
        </p:spPr>
      </p:pic>
    </p:spTree>
    <p:extLst>
      <p:ext uri="{BB962C8B-B14F-4D97-AF65-F5344CB8AC3E}">
        <p14:creationId xmlns:p14="http://schemas.microsoft.com/office/powerpoint/2010/main" val="20267127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sz="3600" b="1" dirty="0"/>
              <a:t>Fakülte Öğrenci Toplulukları Etkinlikleri</a:t>
            </a:r>
          </a:p>
        </p:txBody>
      </p:sp>
      <p:pic>
        <p:nvPicPr>
          <p:cNvPr id="3" name="Resim 2">
            <a:extLst>
              <a:ext uri="{FF2B5EF4-FFF2-40B4-BE49-F238E27FC236}">
                <a16:creationId xmlns:a16="http://schemas.microsoft.com/office/drawing/2014/main" id="{D0841430-EBFD-DE78-6AB4-0EB3B914ECB6}"/>
              </a:ext>
            </a:extLst>
          </p:cNvPr>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3420833" y="1280160"/>
            <a:ext cx="3048000" cy="4305300"/>
          </a:xfrm>
          <a:prstGeom prst="rect">
            <a:avLst/>
          </a:prstGeom>
          <a:noFill/>
          <a:ln>
            <a:noFill/>
          </a:ln>
        </p:spPr>
      </p:pic>
    </p:spTree>
    <p:extLst>
      <p:ext uri="{BB962C8B-B14F-4D97-AF65-F5344CB8AC3E}">
        <p14:creationId xmlns:p14="http://schemas.microsoft.com/office/powerpoint/2010/main" val="34847739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sz="3600" b="1" dirty="0"/>
              <a:t>Fakülte Öğrenci Toplulukları Etkinlikleri</a:t>
            </a:r>
          </a:p>
        </p:txBody>
      </p:sp>
      <p:pic>
        <p:nvPicPr>
          <p:cNvPr id="6" name="Resim 5">
            <a:extLst>
              <a:ext uri="{FF2B5EF4-FFF2-40B4-BE49-F238E27FC236}">
                <a16:creationId xmlns:a16="http://schemas.microsoft.com/office/drawing/2014/main" id="{E8A0B0A3-895D-6A96-9116-3A7B55A2B274}"/>
              </a:ext>
            </a:extLst>
          </p:cNvPr>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3613270" y="1361803"/>
            <a:ext cx="3095624" cy="4305300"/>
          </a:xfrm>
          <a:prstGeom prst="rect">
            <a:avLst/>
          </a:prstGeom>
          <a:noFill/>
          <a:ln>
            <a:noFill/>
          </a:ln>
        </p:spPr>
      </p:pic>
    </p:spTree>
    <p:extLst>
      <p:ext uri="{BB962C8B-B14F-4D97-AF65-F5344CB8AC3E}">
        <p14:creationId xmlns:p14="http://schemas.microsoft.com/office/powerpoint/2010/main" val="41285756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sz="3600" b="1" dirty="0"/>
              <a:t>Fakülte Öğrenci Toplulukları Etkinlikleri</a:t>
            </a:r>
          </a:p>
        </p:txBody>
      </p:sp>
      <p:pic>
        <p:nvPicPr>
          <p:cNvPr id="3" name="Resim 2">
            <a:extLst>
              <a:ext uri="{FF2B5EF4-FFF2-40B4-BE49-F238E27FC236}">
                <a16:creationId xmlns:a16="http://schemas.microsoft.com/office/drawing/2014/main" id="{CB27FEC7-48E5-E8D2-6E9C-DF7518C81C86}"/>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988933" y="1276350"/>
            <a:ext cx="3038475" cy="4305300"/>
          </a:xfrm>
          <a:prstGeom prst="rect">
            <a:avLst/>
          </a:prstGeom>
          <a:noFill/>
          <a:ln>
            <a:noFill/>
          </a:ln>
        </p:spPr>
      </p:pic>
    </p:spTree>
    <p:extLst>
      <p:ext uri="{BB962C8B-B14F-4D97-AF65-F5344CB8AC3E}">
        <p14:creationId xmlns:p14="http://schemas.microsoft.com/office/powerpoint/2010/main" val="39089914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sz="3600" b="1" dirty="0"/>
              <a:t>Fakülte Öğrenci Toplulukları Etkinlikleri</a:t>
            </a:r>
          </a:p>
        </p:txBody>
      </p:sp>
      <p:pic>
        <p:nvPicPr>
          <p:cNvPr id="3" name="Resim 2">
            <a:extLst>
              <a:ext uri="{FF2B5EF4-FFF2-40B4-BE49-F238E27FC236}">
                <a16:creationId xmlns:a16="http://schemas.microsoft.com/office/drawing/2014/main" id="{399438EB-BB55-4E91-A79B-28D842A66FD8}"/>
              </a:ext>
            </a:extLst>
          </p:cNvPr>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4557712" y="1276350"/>
            <a:ext cx="3076575" cy="4305300"/>
          </a:xfrm>
          <a:prstGeom prst="rect">
            <a:avLst/>
          </a:prstGeom>
          <a:noFill/>
          <a:ln>
            <a:noFill/>
          </a:ln>
        </p:spPr>
      </p:pic>
    </p:spTree>
    <p:extLst>
      <p:ext uri="{BB962C8B-B14F-4D97-AF65-F5344CB8AC3E}">
        <p14:creationId xmlns:p14="http://schemas.microsoft.com/office/powerpoint/2010/main" val="9441709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sz="3600" b="1" dirty="0"/>
              <a:t>Gönüllük Çalışmaları Dersi Etkinlikleri</a:t>
            </a:r>
          </a:p>
        </p:txBody>
      </p:sp>
      <p:sp>
        <p:nvSpPr>
          <p:cNvPr id="4" name="Metin kutusu 3">
            <a:extLst>
              <a:ext uri="{FF2B5EF4-FFF2-40B4-BE49-F238E27FC236}">
                <a16:creationId xmlns:a16="http://schemas.microsoft.com/office/drawing/2014/main" id="{25F0F882-1888-3316-1E16-460CFB03730A}"/>
              </a:ext>
            </a:extLst>
          </p:cNvPr>
          <p:cNvSpPr txBox="1"/>
          <p:nvPr/>
        </p:nvSpPr>
        <p:spPr>
          <a:xfrm>
            <a:off x="2519389" y="1280160"/>
            <a:ext cx="7160078" cy="461665"/>
          </a:xfrm>
          <a:prstGeom prst="rect">
            <a:avLst/>
          </a:prstGeom>
          <a:noFill/>
        </p:spPr>
        <p:txBody>
          <a:bodyPr wrap="square" rtlCol="0">
            <a:spAutoFit/>
          </a:bodyPr>
          <a:lstStyle/>
          <a:p>
            <a:r>
              <a:rPr lang="tr-TR" sz="2400" b="1" dirty="0"/>
              <a:t>Eruh İlçesi Yelkesen Köyü İlkokulu Ziyareti </a:t>
            </a:r>
          </a:p>
        </p:txBody>
      </p:sp>
      <p:pic>
        <p:nvPicPr>
          <p:cNvPr id="6" name="Resim 5" descr="gök, açık hava, bina, zemin içeren bir resim&#10;&#10;Açıklama otomatik olarak oluşturuldu">
            <a:extLst>
              <a:ext uri="{FF2B5EF4-FFF2-40B4-BE49-F238E27FC236}">
                <a16:creationId xmlns:a16="http://schemas.microsoft.com/office/drawing/2014/main" id="{D090F4C9-8807-0544-0AC5-AF9A9769B9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9389" y="1741825"/>
            <a:ext cx="5564777" cy="4173583"/>
          </a:xfrm>
          <a:prstGeom prst="rect">
            <a:avLst/>
          </a:prstGeom>
        </p:spPr>
      </p:pic>
    </p:spTree>
    <p:extLst>
      <p:ext uri="{BB962C8B-B14F-4D97-AF65-F5344CB8AC3E}">
        <p14:creationId xmlns:p14="http://schemas.microsoft.com/office/powerpoint/2010/main" val="4634668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b="1" dirty="0"/>
              <a:t>Fakülte Dergisi</a:t>
            </a:r>
          </a:p>
        </p:txBody>
      </p:sp>
      <p:pic>
        <p:nvPicPr>
          <p:cNvPr id="5" name="Resim 4">
            <a:extLst>
              <a:ext uri="{FF2B5EF4-FFF2-40B4-BE49-F238E27FC236}">
                <a16:creationId xmlns:a16="http://schemas.microsoft.com/office/drawing/2014/main" id="{021D8E98-2577-874F-DDDD-D322D0BF430C}"/>
              </a:ext>
            </a:extLst>
          </p:cNvPr>
          <p:cNvPicPr>
            <a:picLocks noChangeAspect="1"/>
          </p:cNvPicPr>
          <p:nvPr/>
        </p:nvPicPr>
        <p:blipFill>
          <a:blip r:embed="rId2"/>
          <a:stretch>
            <a:fillRect/>
          </a:stretch>
        </p:blipFill>
        <p:spPr>
          <a:xfrm>
            <a:off x="6096000" y="1180727"/>
            <a:ext cx="4478165" cy="4553050"/>
          </a:xfrm>
          <a:prstGeom prst="rect">
            <a:avLst/>
          </a:prstGeom>
        </p:spPr>
      </p:pic>
      <p:pic>
        <p:nvPicPr>
          <p:cNvPr id="8" name="Resim 7">
            <a:extLst>
              <a:ext uri="{FF2B5EF4-FFF2-40B4-BE49-F238E27FC236}">
                <a16:creationId xmlns:a16="http://schemas.microsoft.com/office/drawing/2014/main" id="{BCF31790-4DEA-903F-6D7A-2953A3836E8D}"/>
              </a:ext>
            </a:extLst>
          </p:cNvPr>
          <p:cNvPicPr>
            <a:picLocks noChangeAspect="1"/>
          </p:cNvPicPr>
          <p:nvPr/>
        </p:nvPicPr>
        <p:blipFill>
          <a:blip r:embed="rId3"/>
          <a:stretch>
            <a:fillRect/>
          </a:stretch>
        </p:blipFill>
        <p:spPr>
          <a:xfrm>
            <a:off x="2618890" y="1223653"/>
            <a:ext cx="3477110" cy="4410691"/>
          </a:xfrm>
          <a:prstGeom prst="rect">
            <a:avLst/>
          </a:prstGeom>
        </p:spPr>
      </p:pic>
    </p:spTree>
    <p:extLst>
      <p:ext uri="{BB962C8B-B14F-4D97-AF65-F5344CB8AC3E}">
        <p14:creationId xmlns:p14="http://schemas.microsoft.com/office/powerpoint/2010/main" val="252957411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1"/>
          <p:cNvSpPr>
            <a:spLocks noGrp="1"/>
          </p:cNvSpPr>
          <p:nvPr>
            <p:ph type="title" hasCustomPrompt="1"/>
          </p:nvPr>
        </p:nvSpPr>
        <p:spPr>
          <a:xfrm>
            <a:off x="1614035" y="420461"/>
            <a:ext cx="9144000" cy="839788"/>
          </a:xfrm>
        </p:spPr>
        <p:txBody>
          <a:bodyPr>
            <a:normAutofit/>
          </a:bodyPr>
          <a:lstStyle/>
          <a:p>
            <a:pPr marL="0" marR="0" indent="0" algn="l" defTabSz="914400" rtl="0" eaLnBrk="1" fontAlgn="auto" latinLnBrk="0" hangingPunct="1">
              <a:lnSpc>
                <a:spcPct val="90000"/>
              </a:lnSpc>
              <a:spcBef>
                <a:spcPct val="0"/>
              </a:spcBef>
              <a:spcAft>
                <a:spcPct val="0"/>
              </a:spcAft>
              <a:buClrTx/>
              <a:buSzTx/>
              <a:buFontTx/>
              <a:buNone/>
            </a:pPr>
            <a:r>
              <a:rPr lang="tr-TR" sz="3200" b="1" noProof="1"/>
              <a:t>İLAHİYAT EĞİTİM VE KÜLTÜR VAKFI BURSLARI</a:t>
            </a:r>
          </a:p>
        </p:txBody>
      </p:sp>
      <p:pic>
        <p:nvPicPr>
          <p:cNvPr id="4" name="Resim 3">
            <a:extLst>
              <a:ext uri="{FF2B5EF4-FFF2-40B4-BE49-F238E27FC236}">
                <a16:creationId xmlns:a16="http://schemas.microsoft.com/office/drawing/2014/main" id="{C2B0286D-F269-393C-F5A5-51B5386EC573}"/>
              </a:ext>
            </a:extLst>
          </p:cNvPr>
          <p:cNvPicPr>
            <a:picLocks noChangeAspect="1"/>
          </p:cNvPicPr>
          <p:nvPr/>
        </p:nvPicPr>
        <p:blipFill>
          <a:blip r:embed="rId2"/>
          <a:stretch>
            <a:fillRect/>
          </a:stretch>
        </p:blipFill>
        <p:spPr>
          <a:xfrm>
            <a:off x="2294235" y="1173687"/>
            <a:ext cx="6736553" cy="4510625"/>
          </a:xfrm>
          <a:prstGeom prst="rect">
            <a:avLst/>
          </a:prstGeom>
        </p:spPr>
      </p:pic>
    </p:spTree>
    <p:extLst>
      <p:ext uri="{BB962C8B-B14F-4D97-AF65-F5344CB8AC3E}">
        <p14:creationId xmlns:p14="http://schemas.microsoft.com/office/powerpoint/2010/main" val="11803704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1"/>
          <p:cNvSpPr>
            <a:spLocks noGrp="1"/>
          </p:cNvSpPr>
          <p:nvPr>
            <p:ph type="title" hasCustomPrompt="1"/>
          </p:nvPr>
        </p:nvSpPr>
        <p:spPr>
          <a:xfrm>
            <a:off x="1630363" y="714375"/>
            <a:ext cx="9144000" cy="839788"/>
          </a:xfrm>
        </p:spPr>
        <p:txBody>
          <a:bodyPr>
            <a:normAutofit fontScale="90000"/>
          </a:bodyPr>
          <a:lstStyle/>
          <a:p>
            <a:pPr marL="0" marR="0" indent="0" algn="l" defTabSz="914400" rtl="0" eaLnBrk="1" fontAlgn="auto" latinLnBrk="0" hangingPunct="1">
              <a:lnSpc>
                <a:spcPct val="90000"/>
              </a:lnSpc>
              <a:spcBef>
                <a:spcPct val="0"/>
              </a:spcBef>
              <a:spcAft>
                <a:spcPct val="0"/>
              </a:spcAft>
              <a:buClrTx/>
              <a:buSzTx/>
              <a:buFontTx/>
              <a:buNone/>
            </a:pPr>
            <a:r>
              <a:rPr kumimoji="0" lang="tr-TR" sz="4400" b="0" i="0" u="none" strike="noStrike" kern="1200" cap="none" spc="0" normalizeH="0" baseline="0" noProof="1">
                <a:solidFill>
                  <a:schemeClr val="tx1"/>
                </a:solidFill>
                <a:latin typeface="+mj-lt"/>
                <a:ea typeface="+mj-ea"/>
                <a:cs typeface="+mj-cs"/>
              </a:rPr>
              <a:t>2022-2023 Eğitim-Öğretim Dönemi</a:t>
            </a:r>
            <a:br>
              <a:rPr lang="tr-TR" dirty="0"/>
            </a:br>
            <a:r>
              <a:rPr kumimoji="0" lang="tr-TR" sz="4400" b="0" i="0" u="none" strike="noStrike" kern="1200" cap="none" spc="0" normalizeH="0" baseline="0" noProof="1">
                <a:solidFill>
                  <a:schemeClr val="tx1"/>
                </a:solidFill>
                <a:latin typeface="+mj-lt"/>
                <a:ea typeface="+mj-ea"/>
                <a:cs typeface="+mj-cs"/>
              </a:rPr>
              <a:t> Planlanan Etkinlikler</a:t>
            </a:r>
          </a:p>
        </p:txBody>
      </p:sp>
      <p:sp>
        <p:nvSpPr>
          <p:cNvPr id="35842" name="İçerik Yer Tutucusu 3"/>
          <p:cNvSpPr>
            <a:spLocks noGrp="1"/>
          </p:cNvSpPr>
          <p:nvPr>
            <p:ph idx="4294967295"/>
          </p:nvPr>
        </p:nvSpPr>
        <p:spPr>
          <a:xfrm>
            <a:off x="2374900" y="1709738"/>
            <a:ext cx="7993063" cy="4141787"/>
          </a:xfrm>
          <a:ln/>
        </p:spPr>
        <p:txBody>
          <a:bodyPr lIns="91440" tIns="45720" rIns="91440" bIns="45720" anchor="t" anchorCtr="0"/>
          <a:lstStyle/>
          <a:p>
            <a:pPr marL="285750" indent="-285750">
              <a:lnSpc>
                <a:spcPct val="210000"/>
              </a:lnSpc>
              <a:spcBef>
                <a:spcPts val="0"/>
              </a:spcBef>
            </a:pPr>
            <a:r>
              <a:rPr lang="tr-TR" altLang="en-US" sz="2400" b="1" dirty="0"/>
              <a:t>Çarşamba Seminerleri</a:t>
            </a:r>
          </a:p>
          <a:p>
            <a:pPr marL="285750" indent="-285750">
              <a:lnSpc>
                <a:spcPct val="210000"/>
              </a:lnSpc>
              <a:spcBef>
                <a:spcPts val="0"/>
              </a:spcBef>
            </a:pPr>
            <a:r>
              <a:rPr lang="tr-TR" altLang="en-US" sz="2400" b="1" dirty="0"/>
              <a:t>Ulusal Öğrenci Sempozyumu </a:t>
            </a:r>
          </a:p>
          <a:p>
            <a:pPr marL="285750" indent="-285750">
              <a:lnSpc>
                <a:spcPct val="210000"/>
              </a:lnSpc>
              <a:spcBef>
                <a:spcPts val="0"/>
              </a:spcBef>
            </a:pPr>
            <a:r>
              <a:rPr lang="tr-TR" altLang="en-US" sz="2400" b="1" dirty="0"/>
              <a:t>Diyanet Akademi Programı </a:t>
            </a:r>
          </a:p>
          <a:p>
            <a:pPr marL="285750" indent="-285750">
              <a:lnSpc>
                <a:spcPct val="210000"/>
              </a:lnSpc>
              <a:spcBef>
                <a:spcPts val="0"/>
              </a:spcBef>
            </a:pPr>
            <a:r>
              <a:rPr lang="tr-TR" altLang="en-US" sz="2400" b="1" dirty="0"/>
              <a:t>Farklı alanlarda okuma atölyeleri</a:t>
            </a:r>
          </a:p>
          <a:p>
            <a:pPr marL="285750" indent="-285750">
              <a:lnSpc>
                <a:spcPct val="210000"/>
              </a:lnSpc>
            </a:pPr>
            <a:endParaRPr lang="tr-TR" altLang="en-US" sz="2400" b="1"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txBox="1"/>
          <p:nvPr/>
        </p:nvSpPr>
        <p:spPr>
          <a:xfrm>
            <a:off x="1763713" y="2211388"/>
            <a:ext cx="9372600" cy="1801813"/>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6600" strike="noStrike" noProof="1"/>
              <a:t>İDARİ PERSONEL</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nvGraphicFramePr>
        <p:xfrm>
          <a:off x="1652588" y="1104900"/>
          <a:ext cx="7027810" cy="4394583"/>
        </p:xfrm>
        <a:graphic>
          <a:graphicData uri="http://schemas.openxmlformats.org/drawingml/2006/table">
            <a:tbl>
              <a:tblPr firstRow="1" firstCol="1" bandRow="1">
                <a:tableStyleId>{9DCAF9ED-07DC-4A11-8D7F-57B35C25682E}</a:tableStyleId>
              </a:tblPr>
              <a:tblGrid>
                <a:gridCol w="3243605">
                  <a:extLst>
                    <a:ext uri="{9D8B030D-6E8A-4147-A177-3AD203B41FA5}">
                      <a16:colId xmlns:a16="http://schemas.microsoft.com/office/drawing/2014/main" val="20000"/>
                    </a:ext>
                  </a:extLst>
                </a:gridCol>
                <a:gridCol w="3784205">
                  <a:extLst>
                    <a:ext uri="{9D8B030D-6E8A-4147-A177-3AD203B41FA5}">
                      <a16:colId xmlns:a16="http://schemas.microsoft.com/office/drawing/2014/main" val="20001"/>
                    </a:ext>
                  </a:extLst>
                </a:gridCol>
              </a:tblGrid>
              <a:tr h="488287">
                <a:tc>
                  <a:txBody>
                    <a:bodyPr/>
                    <a:lstStyle/>
                    <a:p>
                      <a:pPr>
                        <a:lnSpc>
                          <a:spcPct val="115000"/>
                        </a:lnSpc>
                        <a:spcAft>
                          <a:spcPts val="0"/>
                        </a:spcAft>
                      </a:pPr>
                      <a:r>
                        <a:rPr lang="tr-TR" sz="1800" dirty="0">
                          <a:effectLst/>
                          <a:latin typeface="Calibri" panose="020F0502020204030204" charset="0"/>
                          <a:ea typeface="Times New Roman" panose="02020603050405020304" charset="0"/>
                          <a:cs typeface="Calibri" panose="020F0502020204030204" charset="0"/>
                        </a:rPr>
                        <a:t>İdari Görev</a:t>
                      </a:r>
                    </a:p>
                  </a:txBody>
                  <a:tcPr marL="44450" marR="44450" marT="0" marB="0" anchor="ctr"/>
                </a:tc>
                <a:tc>
                  <a:txBody>
                    <a:bodyPr/>
                    <a:lstStyle/>
                    <a:p>
                      <a:pPr algn="ctr">
                        <a:lnSpc>
                          <a:spcPct val="115000"/>
                        </a:lnSpc>
                        <a:spcAft>
                          <a:spcPts val="0"/>
                        </a:spcAft>
                      </a:pPr>
                      <a:r>
                        <a:rPr lang="tr-TR" sz="1800" dirty="0">
                          <a:effectLst/>
                          <a:latin typeface="Calibri" panose="020F0502020204030204" charset="0"/>
                          <a:ea typeface="Times New Roman" panose="02020603050405020304" charset="0"/>
                          <a:cs typeface="Calibri" panose="020F0502020204030204" charset="0"/>
                        </a:rPr>
                        <a:t>Sayı</a:t>
                      </a:r>
                    </a:p>
                  </a:txBody>
                  <a:tcPr marL="44450" marR="44450" marT="0" marB="0" anchor="ctr"/>
                </a:tc>
                <a:extLst>
                  <a:ext uri="{0D108BD9-81ED-4DB2-BD59-A6C34878D82A}">
                    <a16:rowId xmlns:a16="http://schemas.microsoft.com/office/drawing/2014/main" val="10000"/>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Fakülte Sekreteri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1"/>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Şef (Taşınır Kontrol Yetkilisi)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2"/>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Dekanlık Sekreterliği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0</a:t>
                      </a:r>
                    </a:p>
                  </a:txBody>
                  <a:tcPr marL="68580" marR="68580" marT="0" marB="0" anchor="ctr"/>
                </a:tc>
                <a:extLst>
                  <a:ext uri="{0D108BD9-81ED-4DB2-BD59-A6C34878D82A}">
                    <a16:rowId xmlns:a16="http://schemas.microsoft.com/office/drawing/2014/main" val="10003"/>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0" dirty="0">
                          <a:latin typeface="Calibri" panose="020F0502020204030204" charset="0"/>
                          <a:ea typeface="Times New Roman" panose="02020603050405020304"/>
                          <a:cs typeface="Calibri" panose="020F0502020204030204" charset="0"/>
                        </a:rPr>
                        <a:t>Yazı İşleri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4"/>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0" dirty="0">
                          <a:latin typeface="Calibri" panose="020F0502020204030204" charset="0"/>
                          <a:ea typeface="Times New Roman" panose="02020603050405020304"/>
                          <a:cs typeface="Calibri" panose="020F0502020204030204" charset="0"/>
                        </a:rPr>
                        <a:t>Teknik Personel</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0</a:t>
                      </a:r>
                    </a:p>
                  </a:txBody>
                  <a:tcPr marL="68580" marR="68580" marT="0" marB="0" anchor="ctr"/>
                </a:tc>
                <a:extLst>
                  <a:ext uri="{0D108BD9-81ED-4DB2-BD59-A6C34878D82A}">
                    <a16:rowId xmlns:a16="http://schemas.microsoft.com/office/drawing/2014/main" val="10005"/>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0" dirty="0">
                          <a:latin typeface="Calibri" panose="020F0502020204030204" charset="0"/>
                          <a:ea typeface="Times New Roman" panose="02020603050405020304"/>
                          <a:cs typeface="Calibri" panose="020F0502020204030204" charset="0"/>
                        </a:rPr>
                        <a:t>Öğrenci İşleri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2</a:t>
                      </a:r>
                    </a:p>
                  </a:txBody>
                  <a:tcPr marL="68580" marR="68580" marT="0" marB="0" anchor="ctr"/>
                </a:tc>
                <a:extLst>
                  <a:ext uri="{0D108BD9-81ED-4DB2-BD59-A6C34878D82A}">
                    <a16:rowId xmlns:a16="http://schemas.microsoft.com/office/drawing/2014/main" val="10006"/>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Mutemetlik</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7"/>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Yardımcı Hizmetli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2</a:t>
                      </a:r>
                    </a:p>
                  </a:txBody>
                  <a:tcPr marL="68580" marR="68580" marT="0" marB="0" anchor="ctr"/>
                </a:tc>
                <a:extLst>
                  <a:ext uri="{0D108BD9-81ED-4DB2-BD59-A6C34878D82A}">
                    <a16:rowId xmlns:a16="http://schemas.microsoft.com/office/drawing/2014/main" val="10008"/>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Resim 11">
            <a:extLst>
              <a:ext uri="{FF2B5EF4-FFF2-40B4-BE49-F238E27FC236}">
                <a16:creationId xmlns:a16="http://schemas.microsoft.com/office/drawing/2014/main" id="{0930A5D2-6A39-FEA8-3F4C-279CDA44E7D5}"/>
              </a:ext>
            </a:extLst>
          </p:cNvPr>
          <p:cNvPicPr>
            <a:picLocks noChangeAspect="1"/>
          </p:cNvPicPr>
          <p:nvPr/>
        </p:nvPicPr>
        <p:blipFill>
          <a:blip r:embed="rId2"/>
          <a:stretch>
            <a:fillRect/>
          </a:stretch>
        </p:blipFill>
        <p:spPr>
          <a:xfrm>
            <a:off x="3709678" y="1033797"/>
            <a:ext cx="2129519" cy="2553192"/>
          </a:xfrm>
          <a:prstGeom prst="rect">
            <a:avLst/>
          </a:prstGeom>
        </p:spPr>
      </p:pic>
      <p:sp>
        <p:nvSpPr>
          <p:cNvPr id="13" name="Metin kutusu 12">
            <a:extLst>
              <a:ext uri="{FF2B5EF4-FFF2-40B4-BE49-F238E27FC236}">
                <a16:creationId xmlns:a16="http://schemas.microsoft.com/office/drawing/2014/main" id="{BCF3DC7C-FE0F-CBAD-29AC-ED26C9340620}"/>
              </a:ext>
            </a:extLst>
          </p:cNvPr>
          <p:cNvSpPr txBox="1"/>
          <p:nvPr/>
        </p:nvSpPr>
        <p:spPr>
          <a:xfrm>
            <a:off x="1802010" y="595823"/>
            <a:ext cx="6766560" cy="461665"/>
          </a:xfrm>
          <a:prstGeom prst="rect">
            <a:avLst/>
          </a:prstGeom>
          <a:noFill/>
        </p:spPr>
        <p:txBody>
          <a:bodyPr wrap="square" rtlCol="0">
            <a:spAutoFit/>
          </a:bodyPr>
          <a:lstStyle/>
          <a:p>
            <a:r>
              <a:rPr lang="tr-TR" sz="2400" b="1" dirty="0">
                <a:solidFill>
                  <a:srgbClr val="C00000"/>
                </a:solidFill>
              </a:rPr>
              <a:t>İDARİ PERSONEL</a:t>
            </a:r>
          </a:p>
        </p:txBody>
      </p:sp>
      <p:pic>
        <p:nvPicPr>
          <p:cNvPr id="9" name="Resim 8">
            <a:extLst>
              <a:ext uri="{FF2B5EF4-FFF2-40B4-BE49-F238E27FC236}">
                <a16:creationId xmlns:a16="http://schemas.microsoft.com/office/drawing/2014/main" id="{B5848E0A-2162-0EAA-DB61-28490CC52649}"/>
              </a:ext>
            </a:extLst>
          </p:cNvPr>
          <p:cNvPicPr>
            <a:picLocks noChangeAspect="1"/>
          </p:cNvPicPr>
          <p:nvPr/>
        </p:nvPicPr>
        <p:blipFill>
          <a:blip r:embed="rId3"/>
          <a:stretch>
            <a:fillRect/>
          </a:stretch>
        </p:blipFill>
        <p:spPr>
          <a:xfrm>
            <a:off x="6750341" y="3586990"/>
            <a:ext cx="3346219" cy="2213740"/>
          </a:xfrm>
          <a:prstGeom prst="rect">
            <a:avLst/>
          </a:prstGeom>
        </p:spPr>
      </p:pic>
      <p:pic>
        <p:nvPicPr>
          <p:cNvPr id="14" name="Resim 13">
            <a:extLst>
              <a:ext uri="{FF2B5EF4-FFF2-40B4-BE49-F238E27FC236}">
                <a16:creationId xmlns:a16="http://schemas.microsoft.com/office/drawing/2014/main" id="{B3583E01-FF84-54D7-AE80-07FDA2BE864C}"/>
              </a:ext>
            </a:extLst>
          </p:cNvPr>
          <p:cNvPicPr>
            <a:picLocks noChangeAspect="1"/>
          </p:cNvPicPr>
          <p:nvPr/>
        </p:nvPicPr>
        <p:blipFill>
          <a:blip r:embed="rId4"/>
          <a:stretch>
            <a:fillRect/>
          </a:stretch>
        </p:blipFill>
        <p:spPr>
          <a:xfrm>
            <a:off x="10096560" y="3586989"/>
            <a:ext cx="1646994" cy="2191768"/>
          </a:xfrm>
          <a:prstGeom prst="rect">
            <a:avLst/>
          </a:prstGeom>
        </p:spPr>
      </p:pic>
      <p:pic>
        <p:nvPicPr>
          <p:cNvPr id="16" name="Resim 15">
            <a:extLst>
              <a:ext uri="{FF2B5EF4-FFF2-40B4-BE49-F238E27FC236}">
                <a16:creationId xmlns:a16="http://schemas.microsoft.com/office/drawing/2014/main" id="{E82C24FA-8B37-66C9-3C4C-E3C8BC21D5F9}"/>
              </a:ext>
            </a:extLst>
          </p:cNvPr>
          <p:cNvPicPr>
            <a:picLocks noChangeAspect="1"/>
          </p:cNvPicPr>
          <p:nvPr/>
        </p:nvPicPr>
        <p:blipFill>
          <a:blip r:embed="rId5"/>
          <a:stretch>
            <a:fillRect/>
          </a:stretch>
        </p:blipFill>
        <p:spPr>
          <a:xfrm>
            <a:off x="1591846" y="3573993"/>
            <a:ext cx="1754721" cy="2366401"/>
          </a:xfrm>
          <a:prstGeom prst="rect">
            <a:avLst/>
          </a:prstGeom>
        </p:spPr>
      </p:pic>
      <p:pic>
        <p:nvPicPr>
          <p:cNvPr id="18" name="Resim 17">
            <a:extLst>
              <a:ext uri="{FF2B5EF4-FFF2-40B4-BE49-F238E27FC236}">
                <a16:creationId xmlns:a16="http://schemas.microsoft.com/office/drawing/2014/main" id="{C1789325-8E3F-5E20-AB3B-9806238BD25D}"/>
              </a:ext>
            </a:extLst>
          </p:cNvPr>
          <p:cNvPicPr>
            <a:picLocks noChangeAspect="1"/>
          </p:cNvPicPr>
          <p:nvPr/>
        </p:nvPicPr>
        <p:blipFill>
          <a:blip r:embed="rId6"/>
          <a:stretch>
            <a:fillRect/>
          </a:stretch>
        </p:blipFill>
        <p:spPr>
          <a:xfrm>
            <a:off x="4991390" y="3562151"/>
            <a:ext cx="1646994" cy="2345007"/>
          </a:xfrm>
          <a:prstGeom prst="rect">
            <a:avLst/>
          </a:prstGeom>
        </p:spPr>
      </p:pic>
      <p:pic>
        <p:nvPicPr>
          <p:cNvPr id="20" name="Resim 19">
            <a:extLst>
              <a:ext uri="{FF2B5EF4-FFF2-40B4-BE49-F238E27FC236}">
                <a16:creationId xmlns:a16="http://schemas.microsoft.com/office/drawing/2014/main" id="{E9C05ECD-237A-B236-ED32-ABD6FAC73CA7}"/>
              </a:ext>
            </a:extLst>
          </p:cNvPr>
          <p:cNvPicPr>
            <a:picLocks noChangeAspect="1"/>
          </p:cNvPicPr>
          <p:nvPr/>
        </p:nvPicPr>
        <p:blipFill>
          <a:blip r:embed="rId7"/>
          <a:stretch>
            <a:fillRect/>
          </a:stretch>
        </p:blipFill>
        <p:spPr>
          <a:xfrm>
            <a:off x="3113168" y="3578769"/>
            <a:ext cx="1903696" cy="2345007"/>
          </a:xfrm>
          <a:prstGeom prst="rect">
            <a:avLst/>
          </a:prstGeom>
        </p:spPr>
      </p:pic>
      <p:pic>
        <p:nvPicPr>
          <p:cNvPr id="22" name="Resim 21">
            <a:extLst>
              <a:ext uri="{FF2B5EF4-FFF2-40B4-BE49-F238E27FC236}">
                <a16:creationId xmlns:a16="http://schemas.microsoft.com/office/drawing/2014/main" id="{2E193E51-E49B-E00E-8174-045C49318B30}"/>
              </a:ext>
            </a:extLst>
          </p:cNvPr>
          <p:cNvPicPr>
            <a:picLocks noChangeAspect="1"/>
          </p:cNvPicPr>
          <p:nvPr/>
        </p:nvPicPr>
        <p:blipFill>
          <a:blip r:embed="rId8"/>
          <a:stretch>
            <a:fillRect/>
          </a:stretch>
        </p:blipFill>
        <p:spPr>
          <a:xfrm>
            <a:off x="8879" y="3569938"/>
            <a:ext cx="1587661" cy="2304270"/>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p:cNvSpPr txBox="1"/>
          <p:nvPr/>
        </p:nvSpPr>
        <p:spPr>
          <a:xfrm>
            <a:off x="1712913" y="2244725"/>
            <a:ext cx="9372600" cy="1800225"/>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6600" strike="noStrike" noProof="1"/>
              <a:t>İDARİ KISIM FİZİKİ YAPI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Başlık 1"/>
          <p:cNvSpPr>
            <a:spLocks noGrp="1"/>
          </p:cNvSpPr>
          <p:nvPr>
            <p:ph type="title" hasCustomPrompt="1"/>
          </p:nvPr>
        </p:nvSpPr>
        <p:spPr>
          <a:ln/>
        </p:spPr>
        <p:txBody>
          <a:bodyPr vert="horz" lIns="91440" tIns="45720" rIns="91440" bIns="45720" anchor="ctr" anchorCtr="0"/>
          <a:lstStyle/>
          <a:p>
            <a:endParaRPr lang="tr-TR" altLang="en-US"/>
          </a:p>
        </p:txBody>
      </p:sp>
      <p:graphicFrame>
        <p:nvGraphicFramePr>
          <p:cNvPr id="4" name="İçerik Yer Tutucusu 3"/>
          <p:cNvGraphicFramePr>
            <a:graphicFrameLocks noGrp="1"/>
          </p:cNvGraphicFramePr>
          <p:nvPr>
            <p:ph idx="1"/>
          </p:nvPr>
        </p:nvGraphicFramePr>
        <p:xfrm>
          <a:off x="0" y="0"/>
          <a:ext cx="12192000" cy="6906457"/>
        </p:xfrm>
        <a:graphic>
          <a:graphicData uri="http://schemas.openxmlformats.org/drawingml/2006/table">
            <a:tbl>
              <a:tblPr firstRow="1" bandRow="1">
                <a:tableStyleId>{EB9631B5-78F2-41C9-869B-9F39066F8104}</a:tableStyleId>
              </a:tblPr>
              <a:tblGrid>
                <a:gridCol w="9677384">
                  <a:extLst>
                    <a:ext uri="{9D8B030D-6E8A-4147-A177-3AD203B41FA5}">
                      <a16:colId xmlns:a16="http://schemas.microsoft.com/office/drawing/2014/main" val="20000"/>
                    </a:ext>
                  </a:extLst>
                </a:gridCol>
                <a:gridCol w="2514616">
                  <a:extLst>
                    <a:ext uri="{9D8B030D-6E8A-4147-A177-3AD203B41FA5}">
                      <a16:colId xmlns:a16="http://schemas.microsoft.com/office/drawing/2014/main" val="20001"/>
                    </a:ext>
                  </a:extLst>
                </a:gridCol>
              </a:tblGrid>
              <a:tr h="652583">
                <a:tc gridSpan="2">
                  <a:txBody>
                    <a:bodyPr/>
                    <a:lstStyle/>
                    <a:p>
                      <a:pPr algn="ctr"/>
                      <a:r>
                        <a:rPr lang="tr-TR" sz="2000" b="1" dirty="0"/>
                        <a:t>İDARİ</a:t>
                      </a:r>
                      <a:r>
                        <a:rPr lang="tr-TR" sz="2000" b="1" baseline="0" dirty="0"/>
                        <a:t> KISIM</a:t>
                      </a:r>
                      <a:endParaRPr lang="tr-TR" sz="2000" b="1" dirty="0"/>
                    </a:p>
                  </a:txBody>
                  <a:tcPr>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652583">
                <a:tc>
                  <a:txBody>
                    <a:bodyPr/>
                    <a:lstStyle/>
                    <a:p>
                      <a:r>
                        <a:rPr lang="tr-TR" sz="2000" b="1" dirty="0"/>
                        <a:t>Konferans</a:t>
                      </a:r>
                      <a:r>
                        <a:rPr lang="tr-TR" sz="2000" b="1" baseline="0" dirty="0"/>
                        <a:t> Salonu</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dirty="0"/>
                        <a:t>478 Oturma Kapasiteli</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652583">
                <a:tc>
                  <a:txBody>
                    <a:bodyPr/>
                    <a:lstStyle/>
                    <a:p>
                      <a:r>
                        <a:rPr lang="tr-TR" sz="2000" b="1" dirty="0"/>
                        <a:t>Yönetim Kurulu Toplantı Odası</a:t>
                      </a:r>
                    </a:p>
                  </a:txBody>
                  <a:tcPr>
                    <a:lnR w="12700" cap="flat" cmpd="sng" algn="ctr">
                      <a:solidFill>
                        <a:schemeClr val="tx1"/>
                      </a:solidFill>
                      <a:prstDash val="solid"/>
                      <a:round/>
                      <a:headEnd type="none" w="med" len="med"/>
                      <a:tailEnd type="none" w="med" len="med"/>
                    </a:lnR>
                  </a:tcPr>
                </a:tc>
                <a:tc>
                  <a:txBody>
                    <a:bodyPr/>
                    <a:lstStyle/>
                    <a:p>
                      <a:r>
                        <a:rPr lang="tr-TR" sz="2000" b="1" dirty="0"/>
                        <a:t>1</a:t>
                      </a:r>
                      <a:r>
                        <a:rPr lang="tr-TR" sz="2000" b="1" baseline="0" dirty="0"/>
                        <a:t>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652583">
                <a:tc>
                  <a:txBody>
                    <a:bodyPr/>
                    <a:lstStyle/>
                    <a:p>
                      <a:r>
                        <a:rPr lang="tr-TR" sz="2000" b="1" dirty="0"/>
                        <a:t>Dekan Odası</a:t>
                      </a:r>
                    </a:p>
                  </a:txBody>
                  <a:tcPr>
                    <a:lnR w="12700" cap="flat" cmpd="sng" algn="ctr">
                      <a:solidFill>
                        <a:schemeClr val="tx1"/>
                      </a:solidFill>
                      <a:prstDash val="solid"/>
                      <a:round/>
                      <a:headEnd type="none" w="med" len="med"/>
                      <a:tailEnd type="none" w="med" len="med"/>
                    </a:lnR>
                  </a:tcPr>
                </a:tc>
                <a:tc>
                  <a:txBody>
                    <a:bodyPr/>
                    <a:lstStyle/>
                    <a:p>
                      <a:r>
                        <a:rPr lang="tr-TR" sz="2000" b="1" dirty="0"/>
                        <a:t>1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52583">
                <a:tc>
                  <a:txBody>
                    <a:bodyPr/>
                    <a:lstStyle/>
                    <a:p>
                      <a:r>
                        <a:rPr lang="tr-TR" sz="2000" b="1" dirty="0"/>
                        <a:t>Dekan Yardımcıları</a:t>
                      </a:r>
                      <a:r>
                        <a:rPr lang="tr-TR" sz="2000" b="1" baseline="0" dirty="0"/>
                        <a:t>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2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652583">
                <a:tc>
                  <a:txBody>
                    <a:bodyPr/>
                    <a:lstStyle/>
                    <a:p>
                      <a:r>
                        <a:rPr lang="tr-TR" sz="2000" b="1" dirty="0"/>
                        <a:t>İdari Personel Odaları</a:t>
                      </a:r>
                    </a:p>
                  </a:txBody>
                  <a:tcPr>
                    <a:lnR w="12700" cap="flat" cmpd="sng" algn="ctr">
                      <a:solidFill>
                        <a:schemeClr val="tx1"/>
                      </a:solidFill>
                      <a:prstDash val="solid"/>
                      <a:round/>
                      <a:headEnd type="none" w="med" len="med"/>
                      <a:tailEnd type="none" w="med" len="med"/>
                    </a:lnR>
                  </a:tcPr>
                </a:tc>
                <a:tc>
                  <a:txBody>
                    <a:bodyPr/>
                    <a:lstStyle/>
                    <a:p>
                      <a:r>
                        <a:rPr lang="tr-TR" sz="2000" b="1" dirty="0"/>
                        <a:t>10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652583">
                <a:tc>
                  <a:txBody>
                    <a:bodyPr/>
                    <a:lstStyle/>
                    <a:p>
                      <a:r>
                        <a:rPr lang="tr-TR" sz="2000" b="1" dirty="0"/>
                        <a:t>Çay Ocağı </a:t>
                      </a:r>
                    </a:p>
                  </a:txBody>
                  <a:tcPr>
                    <a:lnR w="12700" cap="flat" cmpd="sng" algn="ctr">
                      <a:solidFill>
                        <a:schemeClr val="tx1"/>
                      </a:solidFill>
                      <a:prstDash val="solid"/>
                      <a:round/>
                      <a:headEnd type="none" w="med" len="med"/>
                      <a:tailEnd type="none" w="med" len="med"/>
                    </a:lnR>
                  </a:tcPr>
                </a:tc>
                <a:tc>
                  <a:txBody>
                    <a:bodyPr/>
                    <a:lstStyle/>
                    <a:p>
                      <a:r>
                        <a:rPr lang="tr-TR" sz="2000" b="1" dirty="0"/>
                        <a:t>1</a:t>
                      </a:r>
                      <a:r>
                        <a:rPr lang="tr-TR" sz="2000" b="1" baseline="0" dirty="0"/>
                        <a:t> </a:t>
                      </a:r>
                      <a:r>
                        <a:rPr lang="tr-TR" sz="2000" b="1" dirty="0"/>
                        <a:t>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65258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r h="98475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8"/>
                  </a:ext>
                </a:extLst>
              </a:tr>
              <a:tr h="65258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9"/>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van 1"/>
          <p:cNvSpPr txBox="1"/>
          <p:nvPr/>
        </p:nvSpPr>
        <p:spPr>
          <a:xfrm>
            <a:off x="1191986" y="1020536"/>
            <a:ext cx="8188778" cy="808264"/>
          </a:xfrm>
          <a:prstGeom prst="rect">
            <a:avLst/>
          </a:prstGeom>
          <a:solidFill>
            <a:srgbClr val="FF0000">
              <a:alpha val="50000"/>
            </a:srgbClr>
          </a:solidFill>
        </p:spPr>
        <p:style>
          <a:lnRef idx="0">
            <a:scrgbClr r="0" g="0" b="0"/>
          </a:lnRef>
          <a:fillRef idx="0">
            <a:scrgbClr r="0" g="0" b="0"/>
          </a:fillRef>
          <a:effectRef idx="0">
            <a:scrgbClr r="0" g="0" b="0"/>
          </a:effectRef>
          <a:fontRef idx="minor">
            <a:schemeClr val="lt1"/>
          </a:fontRef>
        </p:style>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7200" strike="noStrike" noProof="1">
                <a:solidFill>
                  <a:schemeClr val="bg1"/>
                </a:solidFill>
              </a:rPr>
              <a:t>TALEP VE İHTİYAÇLAR</a:t>
            </a:r>
          </a:p>
        </p:txBody>
      </p:sp>
      <p:graphicFrame>
        <p:nvGraphicFramePr>
          <p:cNvPr id="2" name="Tablo 1">
            <a:extLst>
              <a:ext uri="{FF2B5EF4-FFF2-40B4-BE49-F238E27FC236}">
                <a16:creationId xmlns:a16="http://schemas.microsoft.com/office/drawing/2014/main" id="{B28B776A-835D-D4D8-8A1A-4B4048DAB9E4}"/>
              </a:ext>
            </a:extLst>
          </p:cNvPr>
          <p:cNvGraphicFramePr>
            <a:graphicFrameLocks noGrp="1"/>
          </p:cNvGraphicFramePr>
          <p:nvPr>
            <p:extLst>
              <p:ext uri="{D42A27DB-BD31-4B8C-83A1-F6EECF244321}">
                <p14:modId xmlns:p14="http://schemas.microsoft.com/office/powerpoint/2010/main" val="3268369482"/>
              </p:ext>
            </p:extLst>
          </p:nvPr>
        </p:nvGraphicFramePr>
        <p:xfrm>
          <a:off x="1191986" y="1905000"/>
          <a:ext cx="8188778" cy="3912201"/>
        </p:xfrm>
        <a:graphic>
          <a:graphicData uri="http://schemas.openxmlformats.org/drawingml/2006/table">
            <a:tbl>
              <a:tblPr firstRow="1" firstCol="1" bandRow="1">
                <a:tableStyleId>{9DCAF9ED-07DC-4A11-8D7F-57B35C25682E}</a:tableStyleId>
              </a:tblPr>
              <a:tblGrid>
                <a:gridCol w="3739243">
                  <a:extLst>
                    <a:ext uri="{9D8B030D-6E8A-4147-A177-3AD203B41FA5}">
                      <a16:colId xmlns:a16="http://schemas.microsoft.com/office/drawing/2014/main" val="20000"/>
                    </a:ext>
                  </a:extLst>
                </a:gridCol>
                <a:gridCol w="4449535">
                  <a:extLst>
                    <a:ext uri="{9D8B030D-6E8A-4147-A177-3AD203B41FA5}">
                      <a16:colId xmlns:a16="http://schemas.microsoft.com/office/drawing/2014/main" val="20001"/>
                    </a:ext>
                  </a:extLst>
                </a:gridCol>
              </a:tblGrid>
              <a:tr h="764721">
                <a:tc>
                  <a:txBody>
                    <a:bodyPr/>
                    <a:lstStyle/>
                    <a:p>
                      <a:pPr>
                        <a:lnSpc>
                          <a:spcPct val="115000"/>
                        </a:lnSpc>
                        <a:spcAft>
                          <a:spcPts val="0"/>
                        </a:spcAft>
                      </a:pPr>
                      <a:r>
                        <a:rPr lang="tr-TR" sz="1800" dirty="0">
                          <a:effectLst/>
                          <a:latin typeface="Calibri" panose="020F0502020204030204" charset="0"/>
                          <a:ea typeface="Times New Roman" panose="02020603050405020304" charset="0"/>
                          <a:cs typeface="Calibri" panose="020F0502020204030204" charset="0"/>
                        </a:rPr>
                        <a:t>İHTİYAÇ DUYULAN MALZEME</a:t>
                      </a:r>
                    </a:p>
                  </a:txBody>
                  <a:tcPr marL="44450" marR="44450" marT="0" marB="0" anchor="ctr"/>
                </a:tc>
                <a:tc>
                  <a:txBody>
                    <a:bodyPr/>
                    <a:lstStyle/>
                    <a:p>
                      <a:pPr algn="ctr">
                        <a:lnSpc>
                          <a:spcPct val="115000"/>
                        </a:lnSpc>
                        <a:spcAft>
                          <a:spcPts val="0"/>
                        </a:spcAft>
                      </a:pPr>
                      <a:r>
                        <a:rPr lang="tr-TR" sz="1800" dirty="0">
                          <a:effectLst/>
                          <a:latin typeface="Calibri" panose="020F0502020204030204" charset="0"/>
                          <a:ea typeface="Times New Roman" panose="02020603050405020304" charset="0"/>
                          <a:cs typeface="Calibri" panose="020F0502020204030204" charset="0"/>
                        </a:rPr>
                        <a:t>KULLANILACAĞI YERLER VE İHTİYAÇ MİKTARI</a:t>
                      </a:r>
                    </a:p>
                  </a:txBody>
                  <a:tcPr marL="44450" marR="44450" marT="0" marB="0" anchor="ctr"/>
                </a:tc>
                <a:extLst>
                  <a:ext uri="{0D108BD9-81ED-4DB2-BD59-A6C34878D82A}">
                    <a16:rowId xmlns:a16="http://schemas.microsoft.com/office/drawing/2014/main" val="10000"/>
                  </a:ext>
                </a:extLst>
              </a:tr>
              <a:tr h="449640">
                <a:tc>
                  <a:txBody>
                    <a:bodyPr/>
                    <a:lstStyle/>
                    <a:p>
                      <a:pPr algn="l">
                        <a:lnSpc>
                          <a:spcPct val="115000"/>
                        </a:lnSpc>
                        <a:spcAft>
                          <a:spcPts val="0"/>
                        </a:spcAft>
                      </a:pPr>
                      <a:r>
                        <a:rPr lang="tr-TR" sz="2000" b="1" dirty="0">
                          <a:latin typeface="Calibri" panose="020F0502020204030204" charset="0"/>
                          <a:ea typeface="Times New Roman" panose="02020603050405020304"/>
                          <a:cs typeface="Calibri" panose="020F0502020204030204" charset="0"/>
                        </a:rPr>
                        <a:t>Kürsü</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Amfiler ve Derslikler</a:t>
                      </a:r>
                    </a:p>
                  </a:txBody>
                  <a:tcPr marL="68580" marR="68580" marT="0" marB="0" anchor="ctr"/>
                </a:tc>
                <a:extLst>
                  <a:ext uri="{0D108BD9-81ED-4DB2-BD59-A6C34878D82A}">
                    <a16:rowId xmlns:a16="http://schemas.microsoft.com/office/drawing/2014/main" val="10001"/>
                  </a:ext>
                </a:extLst>
              </a:tr>
              <a:tr h="449640">
                <a:tc>
                  <a:txBody>
                    <a:bodyPr/>
                    <a:lstStyle/>
                    <a:p>
                      <a:pPr algn="l">
                        <a:lnSpc>
                          <a:spcPct val="115000"/>
                        </a:lnSpc>
                        <a:spcAft>
                          <a:spcPts val="0"/>
                        </a:spcAft>
                      </a:pPr>
                      <a:r>
                        <a:rPr lang="tr-TR" sz="2000" b="1" dirty="0">
                          <a:latin typeface="Calibri" panose="020F0502020204030204" charset="0"/>
                          <a:ea typeface="Times New Roman" panose="02020603050405020304"/>
                          <a:cs typeface="Calibri" panose="020F0502020204030204" charset="0"/>
                        </a:rPr>
                        <a:t>Akıllı Tahta</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Derslikler </a:t>
                      </a:r>
                    </a:p>
                  </a:txBody>
                  <a:tcPr marL="68580" marR="68580" marT="0" marB="0" anchor="ctr"/>
                </a:tc>
                <a:extLst>
                  <a:ext uri="{0D108BD9-81ED-4DB2-BD59-A6C34878D82A}">
                    <a16:rowId xmlns:a16="http://schemas.microsoft.com/office/drawing/2014/main" val="10002"/>
                  </a:ext>
                </a:extLst>
              </a:tr>
              <a:tr h="449640">
                <a:tc>
                  <a:txBody>
                    <a:bodyPr/>
                    <a:lstStyle/>
                    <a:p>
                      <a:pPr algn="l">
                        <a:lnSpc>
                          <a:spcPct val="115000"/>
                        </a:lnSpc>
                        <a:spcAft>
                          <a:spcPts val="0"/>
                        </a:spcAft>
                      </a:pPr>
                      <a:r>
                        <a:rPr lang="tr-TR" sz="2000" b="1" dirty="0">
                          <a:latin typeface="Calibri" panose="020F0502020204030204" charset="0"/>
                          <a:ea typeface="Times New Roman" panose="02020603050405020304"/>
                          <a:cs typeface="Calibri" panose="020F0502020204030204" charset="0"/>
                        </a:rPr>
                        <a:t>Optik Okuyucu</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İLİTAM</a:t>
                      </a:r>
                    </a:p>
                  </a:txBody>
                  <a:tcPr marL="68580" marR="68580" marT="0" marB="0" anchor="ctr"/>
                </a:tc>
                <a:extLst>
                  <a:ext uri="{0D108BD9-81ED-4DB2-BD59-A6C34878D82A}">
                    <a16:rowId xmlns:a16="http://schemas.microsoft.com/office/drawing/2014/main" val="10003"/>
                  </a:ext>
                </a:extLst>
              </a:tr>
              <a:tr h="449640">
                <a:tc>
                  <a:txBody>
                    <a:bodyPr/>
                    <a:lstStyle/>
                    <a:p>
                      <a:pPr marL="0" marR="0" lvl="0" indent="0" algn="l" defTabSz="914400" rtl="0" eaLnBrk="1" fontAlgn="auto" latinLnBrk="1" hangingPunct="1">
                        <a:lnSpc>
                          <a:spcPct val="115000"/>
                        </a:lnSpc>
                        <a:spcBef>
                          <a:spcPts val="0"/>
                        </a:spcBef>
                        <a:spcAft>
                          <a:spcPts val="0"/>
                        </a:spcAft>
                        <a:buClrTx/>
                        <a:buSzTx/>
                        <a:buFontTx/>
                        <a:buNone/>
                        <a:tabLst/>
                        <a:defRPr/>
                      </a:pPr>
                      <a:r>
                        <a:rPr lang="tr-TR" sz="2000" b="1" dirty="0">
                          <a:latin typeface="Calibri" panose="020F0502020204030204" charset="0"/>
                          <a:ea typeface="Times New Roman" panose="02020603050405020304"/>
                          <a:cs typeface="Calibri" panose="020F0502020204030204" charset="0"/>
                        </a:rPr>
                        <a:t>Bilgisayar</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İLİTAM</a:t>
                      </a:r>
                    </a:p>
                  </a:txBody>
                  <a:tcPr marL="68580" marR="68580" marT="0" marB="0" anchor="ctr"/>
                </a:tc>
                <a:extLst>
                  <a:ext uri="{0D108BD9-81ED-4DB2-BD59-A6C34878D82A}">
                    <a16:rowId xmlns:a16="http://schemas.microsoft.com/office/drawing/2014/main" val="10004"/>
                  </a:ext>
                </a:extLst>
              </a:tr>
              <a:tr h="449640">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1" dirty="0">
                          <a:latin typeface="Calibri" panose="020F0502020204030204" charset="0"/>
                          <a:ea typeface="Times New Roman" panose="02020603050405020304"/>
                          <a:cs typeface="Calibri" panose="020F0502020204030204" charset="0"/>
                        </a:rPr>
                        <a:t>Çok Fonksiyonlu Fotokopi </a:t>
                      </a:r>
                      <a:r>
                        <a:rPr lang="tr-TR" sz="2000" b="1" dirty="0" err="1">
                          <a:latin typeface="Calibri" panose="020F0502020204030204" charset="0"/>
                          <a:ea typeface="Times New Roman" panose="02020603050405020304"/>
                          <a:cs typeface="Calibri" panose="020F0502020204030204" charset="0"/>
                        </a:rPr>
                        <a:t>Mak</a:t>
                      </a:r>
                      <a:r>
                        <a:rPr lang="tr-TR" sz="2000" b="1" dirty="0">
                          <a:latin typeface="Calibri" panose="020F0502020204030204" charset="0"/>
                          <a:ea typeface="Times New Roman" panose="02020603050405020304"/>
                          <a:cs typeface="Calibri" panose="020F0502020204030204" charset="0"/>
                        </a:rPr>
                        <a:t>. </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İLİTAM </a:t>
                      </a:r>
                    </a:p>
                  </a:txBody>
                  <a:tcPr marL="68580" marR="68580" marT="0" marB="0" anchor="ctr"/>
                </a:tc>
                <a:extLst>
                  <a:ext uri="{0D108BD9-81ED-4DB2-BD59-A6C34878D82A}">
                    <a16:rowId xmlns:a16="http://schemas.microsoft.com/office/drawing/2014/main" val="10005"/>
                  </a:ext>
                </a:extLst>
              </a:tr>
              <a:tr h="449640">
                <a:tc>
                  <a:txBody>
                    <a:bodyPr/>
                    <a:lstStyle/>
                    <a:p>
                      <a:pPr marL="0" marR="0" indent="0" algn="l" defTabSz="914400" rtl="0" eaLnBrk="1" fontAlgn="auto" latinLnBrk="1" hangingPunct="1">
                        <a:lnSpc>
                          <a:spcPct val="115000"/>
                        </a:lnSpc>
                        <a:spcBef>
                          <a:spcPts val="0"/>
                        </a:spcBef>
                        <a:spcAft>
                          <a:spcPts val="0"/>
                        </a:spcAft>
                        <a:buClrTx/>
                        <a:buSzTx/>
                        <a:buFontTx/>
                        <a:buNone/>
                        <a:defRPr/>
                      </a:pPr>
                      <a:endParaRPr lang="tr-TR" sz="2000" b="0" dirty="0">
                        <a:latin typeface="Calibri" panose="020F0502020204030204" charset="0"/>
                        <a:ea typeface="Times New Roman" panose="02020603050405020304"/>
                        <a:cs typeface="Calibri" panose="020F0502020204030204" charset="0"/>
                      </a:endParaRPr>
                    </a:p>
                  </a:txBody>
                  <a:tcPr marL="68580" marR="68580" marT="0" marB="0" anchor="ctr"/>
                </a:tc>
                <a:tc>
                  <a:txBody>
                    <a:bodyPr/>
                    <a:lstStyle/>
                    <a:p>
                      <a:pPr algn="ctr">
                        <a:lnSpc>
                          <a:spcPct val="115000"/>
                        </a:lnSpc>
                        <a:spcAft>
                          <a:spcPts val="0"/>
                        </a:spcAft>
                      </a:pPr>
                      <a:endParaRPr lang="tr-TR" sz="2000" b="1" dirty="0">
                        <a:solidFill>
                          <a:schemeClr val="tx1"/>
                        </a:solidFill>
                        <a:latin typeface="Calibri" panose="020F0502020204030204" charset="0"/>
                        <a:ea typeface="Times New Roman" panose="02020603050405020304"/>
                        <a:cs typeface="Calibri" panose="020F0502020204030204" charset="0"/>
                      </a:endParaRPr>
                    </a:p>
                  </a:txBody>
                  <a:tcPr marL="68580" marR="68580" marT="0" marB="0" anchor="ctr"/>
                </a:tc>
                <a:extLst>
                  <a:ext uri="{0D108BD9-81ED-4DB2-BD59-A6C34878D82A}">
                    <a16:rowId xmlns:a16="http://schemas.microsoft.com/office/drawing/2014/main" val="10006"/>
                  </a:ext>
                </a:extLst>
              </a:tr>
              <a:tr h="449640">
                <a:tc>
                  <a:txBody>
                    <a:bodyPr/>
                    <a:lstStyle/>
                    <a:p>
                      <a:pPr algn="l">
                        <a:lnSpc>
                          <a:spcPct val="115000"/>
                        </a:lnSpc>
                        <a:spcAft>
                          <a:spcPts val="0"/>
                        </a:spcAft>
                      </a:pPr>
                      <a:endParaRPr lang="tr-TR" sz="2000" b="0" dirty="0">
                        <a:latin typeface="Calibri" panose="020F0502020204030204" charset="0"/>
                        <a:ea typeface="Times New Roman" panose="02020603050405020304"/>
                        <a:cs typeface="Calibri" panose="020F0502020204030204" charset="0"/>
                      </a:endParaRPr>
                    </a:p>
                  </a:txBody>
                  <a:tcPr marL="68580" marR="68580" marT="0" marB="0" anchor="ctr"/>
                </a:tc>
                <a:tc>
                  <a:txBody>
                    <a:bodyPr/>
                    <a:lstStyle/>
                    <a:p>
                      <a:pPr algn="ctr">
                        <a:lnSpc>
                          <a:spcPct val="115000"/>
                        </a:lnSpc>
                        <a:spcAft>
                          <a:spcPts val="0"/>
                        </a:spcAft>
                      </a:pPr>
                      <a:endParaRPr lang="tr-TR" sz="2000" b="1" dirty="0">
                        <a:solidFill>
                          <a:schemeClr val="tx1"/>
                        </a:solidFill>
                        <a:latin typeface="Calibri" panose="020F0502020204030204" charset="0"/>
                        <a:ea typeface="Times New Roman" panose="02020603050405020304"/>
                        <a:cs typeface="Calibri" panose="020F0502020204030204" charset="0"/>
                      </a:endParaRPr>
                    </a:p>
                  </a:txBody>
                  <a:tcPr marL="68580" marR="68580" marT="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21623230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258740" y="1015718"/>
            <a:ext cx="8918775" cy="1015663"/>
          </a:xfrm>
          <a:prstGeom prst="rect">
            <a:avLst/>
          </a:prstGeom>
          <a:noFill/>
        </p:spPr>
        <p:txBody>
          <a:bodyPr wrap="square" lIns="91440" tIns="45720" rIns="91440" bIns="45720">
            <a:spAutoFit/>
          </a:bodyPr>
          <a:lstStyle/>
          <a:p>
            <a:pPr algn="ctr" fontAlgn="auto"/>
            <a:r>
              <a:rPr lang="tr-TR" sz="6000" b="1" strike="noStrike" cap="all" noProof="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cs typeface="+mn-cs"/>
              </a:rPr>
              <a:t>İLAHİYAT FAKÜLTESİ</a:t>
            </a:r>
            <a:endParaRPr lang="tr-TR" sz="6000" b="1" strike="noStrike" cap="all" spc="0" noProof="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47106" name="Resim 3"/>
          <p:cNvPicPr>
            <a:picLocks noChangeAspect="1"/>
          </p:cNvPicPr>
          <p:nvPr/>
        </p:nvPicPr>
        <p:blipFill>
          <a:blip r:embed="rId2"/>
          <a:stretch>
            <a:fillRect/>
          </a:stretch>
        </p:blipFill>
        <p:spPr>
          <a:xfrm>
            <a:off x="1014485" y="1523549"/>
            <a:ext cx="10580688" cy="3800475"/>
          </a:xfrm>
          <a:prstGeom prst="rect">
            <a:avLst/>
          </a:prstGeom>
          <a:noFill/>
          <a:ln w="9525">
            <a:noFill/>
          </a:ln>
        </p:spPr>
      </p:pic>
      <p:sp>
        <p:nvSpPr>
          <p:cNvPr id="3" name="Metin kutusu 2">
            <a:extLst>
              <a:ext uri="{FF2B5EF4-FFF2-40B4-BE49-F238E27FC236}">
                <a16:creationId xmlns:a16="http://schemas.microsoft.com/office/drawing/2014/main" id="{1A545E86-BCAF-3255-7BC6-9CD2E31FA51B}"/>
              </a:ext>
            </a:extLst>
          </p:cNvPr>
          <p:cNvSpPr txBox="1"/>
          <p:nvPr/>
        </p:nvSpPr>
        <p:spPr>
          <a:xfrm>
            <a:off x="4929052" y="5324024"/>
            <a:ext cx="5442856" cy="923330"/>
          </a:xfrm>
          <a:prstGeom prst="rect">
            <a:avLst/>
          </a:prstGeom>
          <a:noFill/>
        </p:spPr>
        <p:txBody>
          <a:bodyPr wrap="square" rtlCol="0">
            <a:spAutoFit/>
          </a:bodyPr>
          <a:lstStyle/>
          <a:p>
            <a:r>
              <a:rPr lang="tr-TR" sz="5400" b="1" dirty="0"/>
              <a:t>TEŞEKKÜR EDERİZ</a:t>
            </a:r>
          </a:p>
        </p:txBody>
      </p:sp>
    </p:spTree>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699</TotalTime>
  <Words>1476</Words>
  <Application>Microsoft Office PowerPoint</Application>
  <PresentationFormat>Geniş ekran</PresentationFormat>
  <Paragraphs>692</Paragraphs>
  <Slides>58</Slides>
  <Notes>0</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58</vt:i4>
      </vt:variant>
    </vt:vector>
  </HeadingPairs>
  <TitlesOfParts>
    <vt:vector size="66" baseType="lpstr">
      <vt:lpstr>Andalus</vt:lpstr>
      <vt:lpstr>Arial</vt:lpstr>
      <vt:lpstr>Arial Rounded MT Bold</vt:lpstr>
      <vt:lpstr>Calibri</vt:lpstr>
      <vt:lpstr>Calibri Light</vt:lpstr>
      <vt:lpstr>Gill Sans MT</vt:lpstr>
      <vt:lpstr>Times New Roman</vt:lpstr>
      <vt:lpstr>Office Teması</vt:lpstr>
      <vt:lpstr>PowerPoint Sunusu</vt:lpstr>
      <vt:lpstr>VİZYONUMUZ</vt:lpstr>
      <vt:lpstr>MİSYONUMUZ</vt:lpstr>
      <vt:lpstr>Y Ö N E T İ M</vt:lpstr>
      <vt:lpstr>PowerPoint Sunusu</vt:lpstr>
      <vt:lpstr>PowerPoint Sunusu</vt:lpstr>
      <vt:lpstr>Akademik Personel Sayısı (Yıllara Göre Değişimi) </vt:lpstr>
      <vt:lpstr>Bölümlerimiz </vt:lpstr>
      <vt:lpstr>Felsefe Ve Din Bilimleri Bölümü </vt:lpstr>
      <vt:lpstr>İslam Tarihi Ve Sanatları Bölümü</vt:lpstr>
      <vt:lpstr>Temel İslam Bilimleri Bölümü</vt:lpstr>
      <vt:lpstr>Arap Dili ve Belagatı Anabilim Dalı </vt:lpstr>
      <vt:lpstr>İslam Hukuku Anabilim Dalı </vt:lpstr>
      <vt:lpstr>Kelam ve İslam Mezhepleri Tarihi Anabilim Dalı </vt:lpstr>
      <vt:lpstr>Tasavvuf Anabilim Dalı </vt:lpstr>
      <vt:lpstr>Tefsir Anabilim Dalı </vt:lpstr>
      <vt:lpstr>Hadis Anabilim Dalı </vt:lpstr>
      <vt:lpstr>Kur'an-ı Kerim Okuma ve Kıraat İlmi  Anabilim Dalı</vt:lpstr>
      <vt:lpstr>PowerPoint Sunusu</vt:lpstr>
      <vt:lpstr>Fakülte Koordinatörlükleri</vt:lpstr>
      <vt:lpstr>PowerPoint Sunusu</vt:lpstr>
      <vt:lpstr>Yıllara Göre Fakültemize Kayıt Yapan Yabancı Uyruklu Öğrenci Değişim Tablosu </vt:lpstr>
      <vt:lpstr>Yıllara Göre Fakültemiz Değişim Programı Hareketliliği </vt:lpstr>
      <vt:lpstr>PowerPoint Sunusu</vt:lpstr>
      <vt:lpstr>2019-2022 YILLARINDA SİİRT ÜNİVERSİTESİ  İLAHİYAT FAKÜLTESİ’NDE GERÇEKLEŞTİRİLEN  YAYINLAR VE BİLİMSEL FAALİYETLER</vt:lpstr>
      <vt:lpstr>PowerPoint Sunusu</vt:lpstr>
      <vt:lpstr>PowerPoint Sunusu</vt:lpstr>
      <vt:lpstr>PowerPoint Sunusu</vt:lpstr>
      <vt:lpstr>Mali Durum</vt:lpstr>
      <vt:lpstr>PowerPoint Sunusu</vt:lpstr>
      <vt:lpstr>PowerPoint Sunusu</vt:lpstr>
      <vt:lpstr>PowerPoint Sunusu</vt:lpstr>
      <vt:lpstr>PowerPoint Sunusu</vt:lpstr>
      <vt:lpstr>MEZUNİYET ETKİNLİĞİ</vt:lpstr>
      <vt:lpstr>İLAHİYAT AKADEMİ PROGRAMI</vt:lpstr>
      <vt:lpstr>KONFERANS ETKİNLİĞİ</vt:lpstr>
      <vt:lpstr>ÇARŞAMBA SEMİNERLERİ</vt:lpstr>
      <vt:lpstr>ÇARŞAMBA SEMİNERLERİ</vt:lpstr>
      <vt:lpstr>ÇARŞAMBA SEMİNERLERİ</vt:lpstr>
      <vt:lpstr>ÇARŞAMBA SEMİNERLERİ</vt:lpstr>
      <vt:lpstr>ÇARŞAMBA SEMİNERLERİ</vt:lpstr>
      <vt:lpstr>OKSİDENTALİZM I SEMPOZYUMU</vt:lpstr>
      <vt:lpstr>Fakülte Öğrenci Toplulukları Etkinlikleri</vt:lpstr>
      <vt:lpstr>Fakülte Öğrenci Toplulukları Etkinlikleri</vt:lpstr>
      <vt:lpstr>Fakülte Öğrenci Toplulukları Etkinlikleri</vt:lpstr>
      <vt:lpstr>Fakülte Öğrenci Toplulukları Etkinlikleri</vt:lpstr>
      <vt:lpstr>Fakülte Öğrenci Toplulukları Etkinlikleri</vt:lpstr>
      <vt:lpstr>Gönüllük Çalışmaları Dersi Etkinlikleri</vt:lpstr>
      <vt:lpstr>Fakülte Dergisi</vt:lpstr>
      <vt:lpstr>İLAHİYAT EĞİTİM VE KÜLTÜR VAKFI BURSLARI</vt:lpstr>
      <vt:lpstr>2022-2023 Eğitim-Öğretim Dönemi  Planlanan Etkinlikler</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315</cp:revision>
  <dcterms:created xsi:type="dcterms:W3CDTF">2018-02-07T07:43:00Z</dcterms:created>
  <dcterms:modified xsi:type="dcterms:W3CDTF">2022-12-22T07:53:52Z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1033-11.2.0.10101</vt:lpwstr>
  </property>
</Properties>
</file>