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8"/>
  </p:notesMasterIdLst>
  <p:handoutMasterIdLst>
    <p:handoutMasterId r:id="rId29"/>
  </p:handoutMasterIdLst>
  <p:sldIdLst>
    <p:sldId id="256" r:id="rId2"/>
    <p:sldId id="257" r:id="rId3"/>
    <p:sldId id="258" r:id="rId4"/>
    <p:sldId id="259" r:id="rId5"/>
    <p:sldId id="260" r:id="rId6"/>
    <p:sldId id="261" r:id="rId7"/>
    <p:sldId id="262" r:id="rId8"/>
    <p:sldId id="263" r:id="rId9"/>
    <p:sldId id="280" r:id="rId10"/>
    <p:sldId id="281" r:id="rId11"/>
    <p:sldId id="282" r:id="rId12"/>
    <p:sldId id="264" r:id="rId13"/>
    <p:sldId id="277" r:id="rId14"/>
    <p:sldId id="265" r:id="rId15"/>
    <p:sldId id="266" r:id="rId16"/>
    <p:sldId id="267" r:id="rId17"/>
    <p:sldId id="278" r:id="rId18"/>
    <p:sldId id="268" r:id="rId19"/>
    <p:sldId id="269" r:id="rId20"/>
    <p:sldId id="270" r:id="rId21"/>
    <p:sldId id="271" r:id="rId22"/>
    <p:sldId id="272" r:id="rId23"/>
    <p:sldId id="273" r:id="rId24"/>
    <p:sldId id="274" r:id="rId25"/>
    <p:sldId id="275" r:id="rId26"/>
    <p:sldId id="276" r:id="rId27"/>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7E56284-3599-490E-8ADE-F5E488119F1F}" type="datetimeFigureOut">
              <a:rPr lang="tr-TR" smtClean="0"/>
              <a:pPr/>
              <a:t>4.5.2015</a:t>
            </a:fld>
            <a:endParaRPr lang="tr-TR"/>
          </a:p>
        </p:txBody>
      </p:sp>
      <p:sp>
        <p:nvSpPr>
          <p:cNvPr id="4" name="3 Altbilgi Yer Tutucusu"/>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5" name="4 Slayt Numarası Yer Tutucusu"/>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3ECB62F-F0C1-4B71-AB6E-4B522771C715}" type="slidenum">
              <a:rPr lang="tr-TR" smtClean="0"/>
              <a:pPr/>
              <a:t>‹#›</a:t>
            </a:fld>
            <a:endParaRPr lang="tr-TR"/>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3F99E1-7547-4556-B28B-852D2DDF38E5}" type="datetimeFigureOut">
              <a:rPr lang="tr-TR" smtClean="0"/>
              <a:pPr/>
              <a:t>4.5.2015</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D7FBA4-4604-41FF-AB5F-7B05FBD1EFCF}" type="slidenum">
              <a:rPr lang="tr-TR" smtClean="0"/>
              <a:pPr/>
              <a:t>‹#›</a:t>
            </a:fld>
            <a:endParaRPr lang="tr-TR"/>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C8D7FBA4-4604-41FF-AB5F-7B05FBD1EFCF}" type="slidenum">
              <a:rPr lang="tr-TR" smtClean="0"/>
              <a:pPr/>
              <a:t>2</a:t>
            </a:fld>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C8D7FBA4-4604-41FF-AB5F-7B05FBD1EFCF}" type="slidenum">
              <a:rPr lang="tr-TR" smtClean="0"/>
              <a:pPr/>
              <a:t>21</a:t>
            </a:fld>
            <a:endParaRPr 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fld id="{3F402880-002A-46C2-AA9C-8B1647C2CADB}" type="datetime1">
              <a:rPr lang="tr-TR" smtClean="0"/>
              <a:pPr/>
              <a:t>4.5.2015</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B713C654-D72C-4F7C-AE9A-EF9AF0828175}" type="datetime1">
              <a:rPr lang="tr-TR" smtClean="0"/>
              <a:pPr/>
              <a:t>4.5.2015</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fld id="{D31E5E0F-8539-48F5-9777-997AFC4AD7AE}" type="datetime1">
              <a:rPr lang="tr-TR" smtClean="0"/>
              <a:pPr/>
              <a:t>4.5.2015</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fld id="{8A4E3925-901D-491A-A0FB-282F0AEE0EFA}" type="datetime1">
              <a:rPr lang="tr-TR" smtClean="0"/>
              <a:pPr/>
              <a:t>4.5.2015</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fld id="{76CDD544-3FFA-4F6F-8764-95A0A36FD094}" type="datetime1">
              <a:rPr lang="tr-TR" smtClean="0"/>
              <a:pPr/>
              <a:t>4.5.2015</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fld id="{B0404D8B-8C2A-4051-880A-CB6CB83A23B1}" type="datetime1">
              <a:rPr lang="tr-TR" smtClean="0"/>
              <a:pPr/>
              <a:t>4.5.2015</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8C87FDE1-238F-4D5A-907F-09AA63C74248}" type="datetime1">
              <a:rPr lang="tr-TR" smtClean="0"/>
              <a:pPr/>
              <a:t>4.5.2015</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6993A3F9-8E3D-49C1-8466-3093F1FA2D51}" type="datetime1">
              <a:rPr lang="tr-TR" smtClean="0"/>
              <a:pPr/>
              <a:t>4.5.2015</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1E8520E3-5610-4E40-B58B-AECC112E036F}" type="datetime1">
              <a:rPr lang="tr-TR" smtClean="0"/>
              <a:pPr/>
              <a:t>4.5.2015</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2A8937F0-0F75-4AF3-9F66-394E28987B67}" type="datetime1">
              <a:rPr lang="tr-TR" smtClean="0"/>
              <a:pPr/>
              <a:t>4.5.2015</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E783C0C9-973E-4303-A848-016508203FB6}" type="datetime1">
              <a:rPr lang="tr-TR" smtClean="0"/>
              <a:pPr/>
              <a:t>4.5.2015</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82DBA4-79C1-4527-8701-B82CBCF74CA9}" type="datetime1">
              <a:rPr lang="tr-TR" smtClean="0"/>
              <a:pPr/>
              <a:t>4.5.2015</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42D171-7AF9-49DB-A417-EA7DC5E74438}"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827584" y="4293097"/>
            <a:ext cx="7772400" cy="576064"/>
          </a:xfrm>
        </p:spPr>
        <p:txBody>
          <a:bodyPr>
            <a:normAutofit fontScale="90000"/>
          </a:bodyPr>
          <a:lstStyle/>
          <a:p>
            <a:r>
              <a:rPr lang="tr-TR" b="1" dirty="0" smtClean="0"/>
              <a:t>SİİRT ÜNİVERSİTESİ</a:t>
            </a:r>
            <a:endParaRPr lang="tr-TR" b="1" dirty="0"/>
          </a:p>
        </p:txBody>
      </p:sp>
      <p:sp>
        <p:nvSpPr>
          <p:cNvPr id="3" name="2 Alt Başlık"/>
          <p:cNvSpPr>
            <a:spLocks noGrp="1"/>
          </p:cNvSpPr>
          <p:nvPr>
            <p:ph type="subTitle" idx="1"/>
          </p:nvPr>
        </p:nvSpPr>
        <p:spPr>
          <a:xfrm>
            <a:off x="1259632" y="4941168"/>
            <a:ext cx="6400800" cy="1752600"/>
          </a:xfrm>
        </p:spPr>
        <p:txBody>
          <a:bodyPr/>
          <a:lstStyle/>
          <a:p>
            <a:r>
              <a:rPr lang="tr-TR" b="1" dirty="0" smtClean="0">
                <a:solidFill>
                  <a:schemeClr val="tx1"/>
                </a:solidFill>
              </a:rPr>
              <a:t>İLAHİYAT FAKÜLTESİ DEKANLIĞI</a:t>
            </a:r>
            <a:r>
              <a:rPr lang="tr-TR" dirty="0" smtClean="0">
                <a:solidFill>
                  <a:schemeClr val="tx1"/>
                </a:solidFill>
              </a:rPr>
              <a:t/>
            </a:r>
            <a:br>
              <a:rPr lang="tr-TR" dirty="0" smtClean="0">
                <a:solidFill>
                  <a:schemeClr val="tx1"/>
                </a:solidFill>
              </a:rPr>
            </a:br>
            <a:r>
              <a:rPr lang="tr-TR" sz="2800" dirty="0" smtClean="0">
                <a:solidFill>
                  <a:schemeClr val="tx1"/>
                </a:solidFill>
              </a:rPr>
              <a:t>BRİFİNG RAPORU</a:t>
            </a:r>
            <a:r>
              <a:rPr lang="tr-TR" dirty="0" smtClean="0">
                <a:solidFill>
                  <a:schemeClr val="tx1"/>
                </a:solidFill>
              </a:rPr>
              <a:t/>
            </a:r>
            <a:br>
              <a:rPr lang="tr-TR" dirty="0" smtClean="0">
                <a:solidFill>
                  <a:schemeClr val="tx1"/>
                </a:solidFill>
              </a:rPr>
            </a:br>
            <a:r>
              <a:rPr lang="tr-TR" sz="2400" dirty="0" smtClean="0">
                <a:solidFill>
                  <a:schemeClr val="tx1"/>
                </a:solidFill>
              </a:rPr>
              <a:t>Siirt 2014</a:t>
            </a:r>
            <a:endParaRPr lang="tr-TR" dirty="0">
              <a:solidFill>
                <a:schemeClr val="tx1"/>
              </a:solidFill>
            </a:endParaRPr>
          </a:p>
        </p:txBody>
      </p:sp>
      <p:pic>
        <p:nvPicPr>
          <p:cNvPr id="1026" name="Picture 2" descr="C:\Users\Personel\Documents\İLAHİYAT FAKÜLTESİ\Logotype - Türkçe.png"/>
          <p:cNvPicPr>
            <a:picLocks noChangeAspect="1" noChangeArrowheads="1"/>
          </p:cNvPicPr>
          <p:nvPr/>
        </p:nvPicPr>
        <p:blipFill>
          <a:blip r:embed="rId2" cstate="print"/>
          <a:srcRect/>
          <a:stretch>
            <a:fillRect/>
          </a:stretch>
        </p:blipFill>
        <p:spPr bwMode="auto">
          <a:xfrm>
            <a:off x="2142675" y="332656"/>
            <a:ext cx="4858650" cy="3600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Personel\Documents\İLAHİYAT FAKÜLTESİ\Logotype - Türkçe.png"/>
          <p:cNvPicPr>
            <a:picLocks noChangeAspect="1" noChangeArrowheads="1"/>
          </p:cNvPicPr>
          <p:nvPr/>
        </p:nvPicPr>
        <p:blipFill>
          <a:blip r:embed="rId3"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24577" name="Rectangle 1"/>
          <p:cNvSpPr>
            <a:spLocks noChangeArrowheads="1"/>
          </p:cNvSpPr>
          <p:nvPr/>
        </p:nvSpPr>
        <p:spPr bwMode="auto">
          <a:xfrm>
            <a:off x="395536" y="764704"/>
            <a:ext cx="8208912"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539750" algn="l"/>
              </a:tabLst>
            </a:pPr>
            <a:r>
              <a:rPr kumimoji="0" lang="tr-TR"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Misyon</a:t>
            </a:r>
            <a:endParaRPr kumimoji="0" lang="tr-TR"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tr-T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Din bilimleri alanında araştırmalar yapmak ve bilimsel etkinlikler düzenleyerek ilim dünyasına katkıda bulunmak, toplumun alanımızla ilgili ihtiyaç ve taleplerini karşılamaktır.Ayrıca İslami ilimler alanında araştırma yapabilmek için gereksinim duyacağı dil ve yöntem gibi araçlara haiz, klasik kaynaklara ulaşabilen, bunları günümüz şartları ve akademik yöntemler ışığında değerlendirip yorumlayabilen, bireysel ve toplumsal sorunlara çözüm üretebilen, sistematik ve tutarlı düşünebilen, ahlâkî değerleri ve dinî mirası özümseyen ve birikimini insanlığa yararlı olma amacında kullanan ilahiyatçılar yetiştirmektir.</a:t>
            </a:r>
            <a:endParaRPr kumimoji="0" lang="tr-TR"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4578" name="Rectangle 2"/>
          <p:cNvSpPr>
            <a:spLocks noChangeArrowheads="1"/>
          </p:cNvSpPr>
          <p:nvPr/>
        </p:nvSpPr>
        <p:spPr bwMode="auto">
          <a:xfrm>
            <a:off x="395536" y="3429000"/>
            <a:ext cx="8208912" cy="32316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539750" algn="l"/>
              </a:tabLst>
            </a:pPr>
            <a:r>
              <a:rPr kumimoji="0" lang="tr-TR"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Vizyon</a:t>
            </a:r>
            <a:endParaRPr kumimoji="0" lang="tr-T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tr-T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İslami ilimler sahasında ilmî-akademik hedefler ve toplumsal ihtiyaçlar doğrultusunda araştırmalar yapan, bu araştırmalar ve yetiştirdiği ilahiyatçılar aracılığıyla dinî, ahlaki ve toplumsal problemlere çözümler üreten, gelenek ile günümüz dünyası arasında köprü vazifesi gören, bu bağlamda klasik dönemde üretilen bilgiler ile modern dönemde yaşanan teolojik tartışmaları orijinal dilleriyle takip edip değerlendiren, tarihte ilim ve irfan alanında önemli âlimler yetiştiren ve geleneksel medrese eğitimini günümüze kadar sürdüren Siirt ilimizin bu birikiminden istifade ederek İslâmî ilimlerin gelişimi ve devamı konusundaki misyonunun devam etmesini sağlayan, böylelikle geleneği günümüze, yerel olanı evrensele taşıyabilen etkili ve saygın bir kurum olmaktır.</a:t>
            </a:r>
            <a:r>
              <a:rPr kumimoji="0" lang="tr-TR" b="0" i="0" u="none" strike="noStrike" cap="none" normalizeH="0" baseline="0" dirty="0" smtClean="0">
                <a:ln>
                  <a:noFill/>
                </a:ln>
                <a:solidFill>
                  <a:schemeClr val="tx1"/>
                </a:solidFill>
                <a:effectLst/>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23553" name="Rectangle 1"/>
          <p:cNvSpPr>
            <a:spLocks noChangeArrowheads="1"/>
          </p:cNvSpPr>
          <p:nvPr/>
        </p:nvSpPr>
        <p:spPr bwMode="auto">
          <a:xfrm>
            <a:off x="539552" y="940079"/>
            <a:ext cx="7992888" cy="538609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539750" algn="l"/>
              </a:tabLst>
            </a:pPr>
            <a:r>
              <a:rPr kumimoji="0" lang="tr-TR"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Görev, Yetki ve Sorumluluklar</a:t>
            </a:r>
          </a:p>
          <a:p>
            <a:pPr marL="0" marR="0" lvl="0" indent="0" algn="ctr" defTabSz="914400" rtl="0" eaLnBrk="1" fontAlgn="base" latinLnBrk="0" hangingPunct="1">
              <a:lnSpc>
                <a:spcPct val="100000"/>
              </a:lnSpc>
              <a:spcBef>
                <a:spcPct val="0"/>
              </a:spcBef>
              <a:spcAft>
                <a:spcPct val="0"/>
              </a:spcAft>
              <a:buClrTx/>
              <a:buSzTx/>
              <a:buFontTx/>
              <a:buNone/>
              <a:tabLst>
                <a:tab pos="539750" algn="l"/>
              </a:tabLst>
            </a:pPr>
            <a:endParaRPr kumimoji="0" lang="tr-TR"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Fakültemiz,16.12.2011 tarih ve 2605 sayılı Bakanlar Kurulu kararınca kurulmuştur. YÖK Yürütme Kurulunca fakülte bünyesinde üç bölüm altında anabilim ve bilim dallarının açılması uygun görülmüştür.  2013-2014 eğitim-öğretim </a:t>
            </a:r>
            <a:r>
              <a:rPr kumimoji="0" lang="tr-TR" sz="20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yılında 203 </a:t>
            </a:r>
            <a:r>
              <a:rPr kumimoji="0" lang="tr-TR"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öğrenciyle eğitime başlamıştır.</a:t>
            </a:r>
            <a:endParaRPr kumimoji="0" lang="tr-TR"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Fakültemizin amacı; vermiş olduğu lisans eğitimiyle ilahiyat alanında uzman ilahiyatçılar yetiştirmek, böylelikle toplumda doğru din anlayışının yaygınlaşmasını sağlamaktır. Öte yandan akademik faaliyetler ve lisansüstü eğitim aracılığıyla ilim dünyasına katkı sunmak ve belli alanlarda derinlemesine uzmanlaşan akademisyenler yetiştirmektir.</a:t>
            </a:r>
            <a:endParaRPr kumimoji="0" lang="tr-TR"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Mezunlarımız, Milli Eğitim Bakanlığı’nda İlköğretim ve Ortaöğretim kurumlarında Din Kültürü ve Ahlak Bilgisi Öğretmenliği ile İmam Hatip Liselerinde meslek dersleri öğretmenliği, Diyanet İşleri Başkanlığı’nda imam-hatiplik, vaizlik ve müftülük gibi görevleri alabilmektedir. Bunun yanı sıra belirli aşamaları kaydeden mezunlarımız akademisyenliğe de adım atabilmektedir.</a:t>
            </a:r>
            <a:endParaRPr kumimoji="0" lang="tr-T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Users\Personel\Documents\İLAHİYAT FAKÜLTESİ\org.şema.png"/>
          <p:cNvPicPr>
            <a:picLocks noChangeAspect="1" noChangeArrowheads="1"/>
          </p:cNvPicPr>
          <p:nvPr/>
        </p:nvPicPr>
        <p:blipFill>
          <a:blip r:embed="rId2" cstate="print"/>
          <a:srcRect/>
          <a:stretch>
            <a:fillRect/>
          </a:stretch>
        </p:blipFill>
        <p:spPr bwMode="auto">
          <a:xfrm>
            <a:off x="467544" y="1916832"/>
            <a:ext cx="8270875" cy="4357687"/>
          </a:xfrm>
          <a:prstGeom prst="rect">
            <a:avLst/>
          </a:prstGeom>
          <a:ln w="88900" cap="sq" cmpd="thickThin">
            <a:solidFill>
              <a:srgbClr val="000000"/>
            </a:solidFill>
            <a:prstDash val="solid"/>
            <a:miter lim="800000"/>
          </a:ln>
          <a:effectLst>
            <a:innerShdw blurRad="76200">
              <a:srgbClr val="000000"/>
            </a:innerShdw>
          </a:effectLst>
        </p:spPr>
      </p:pic>
      <p:pic>
        <p:nvPicPr>
          <p:cNvPr id="44" name="Picture 3" descr="C:\Users\Personel\Documents\İLAHİYAT FAKÜLTESİ\Logotype - Türkçe.png"/>
          <p:cNvPicPr>
            <a:picLocks noChangeAspect="1" noChangeArrowheads="1"/>
          </p:cNvPicPr>
          <p:nvPr/>
        </p:nvPicPr>
        <p:blipFill>
          <a:blip r:embed="rId3" cstate="print">
            <a:lum/>
          </a:blip>
          <a:srcRect/>
          <a:stretch>
            <a:fillRect/>
          </a:stretch>
        </p:blipFill>
        <p:spPr bwMode="auto">
          <a:xfrm>
            <a:off x="142844" y="155355"/>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45" name="44 Dikdörtgen"/>
          <p:cNvSpPr/>
          <p:nvPr/>
        </p:nvSpPr>
        <p:spPr>
          <a:xfrm>
            <a:off x="1763688" y="836712"/>
            <a:ext cx="5736189" cy="646331"/>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tr-TR" sz="36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ORGANİZASYON ŞEMASI</a:t>
            </a:r>
            <a:endParaRPr lang="tr-TR" sz="36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55355"/>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pic>
        <p:nvPicPr>
          <p:cNvPr id="4" name="3 Resim" descr="C:\Users\Personel\Desktop\Yeni Resim t.bmp"/>
          <p:cNvPicPr/>
          <p:nvPr/>
        </p:nvPicPr>
        <p:blipFill>
          <a:blip r:embed="rId3" cstate="print"/>
          <a:srcRect/>
          <a:stretch>
            <a:fillRect/>
          </a:stretch>
        </p:blipFill>
        <p:spPr bwMode="auto">
          <a:xfrm>
            <a:off x="1907704" y="836712"/>
            <a:ext cx="5646803" cy="5832048"/>
          </a:xfrm>
          <a:prstGeom prst="rect">
            <a:avLst/>
          </a:prstGeom>
          <a:ln w="88900" cap="sq" cmpd="thickThin">
            <a:solidFill>
              <a:srgbClr val="000000"/>
            </a:solidFill>
            <a:prstDash val="solid"/>
            <a:miter lim="800000"/>
          </a:ln>
          <a:effectLst>
            <a:innerShdw blurRad="76200">
              <a:srgbClr val="000000"/>
            </a:innerShdw>
          </a:effectLst>
        </p:spPr>
      </p:pic>
      <p:sp>
        <p:nvSpPr>
          <p:cNvPr id="5" name="4 Dikdörtgen"/>
          <p:cNvSpPr/>
          <p:nvPr/>
        </p:nvSpPr>
        <p:spPr>
          <a:xfrm>
            <a:off x="3304025" y="260648"/>
            <a:ext cx="2774734" cy="52322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tr-TR" sz="28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Fakülte kurulu</a:t>
            </a:r>
            <a:endParaRPr lang="tr-TR" sz="28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pic>
        <p:nvPicPr>
          <p:cNvPr id="4" name="3 Resim" descr="C:\Users\Personel\Desktop\Yeni Resim.bmp"/>
          <p:cNvPicPr/>
          <p:nvPr/>
        </p:nvPicPr>
        <p:blipFill>
          <a:blip r:embed="rId3" cstate="print"/>
          <a:srcRect/>
          <a:stretch>
            <a:fillRect/>
          </a:stretch>
        </p:blipFill>
        <p:spPr bwMode="auto">
          <a:xfrm>
            <a:off x="1691680" y="836712"/>
            <a:ext cx="5760028" cy="5616024"/>
          </a:xfrm>
          <a:prstGeom prst="rect">
            <a:avLst/>
          </a:prstGeom>
          <a:ln w="88900" cap="sq" cmpd="thickThin">
            <a:solidFill>
              <a:srgbClr val="000000"/>
            </a:solidFill>
            <a:prstDash val="solid"/>
            <a:miter lim="800000"/>
          </a:ln>
          <a:effectLst>
            <a:innerShdw blurRad="76200">
              <a:srgbClr val="000000"/>
            </a:innerShdw>
          </a:effectLst>
        </p:spPr>
      </p:pic>
      <p:sp>
        <p:nvSpPr>
          <p:cNvPr id="5" name="4 Dikdörtgen"/>
          <p:cNvSpPr/>
          <p:nvPr/>
        </p:nvSpPr>
        <p:spPr>
          <a:xfrm>
            <a:off x="2383592" y="188640"/>
            <a:ext cx="4271234" cy="52322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tr-TR" sz="28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Fakülte YÖNETİM kurulu</a:t>
            </a:r>
            <a:endParaRPr lang="tr-TR" sz="28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5" name="4 Dikdörtgen"/>
          <p:cNvSpPr/>
          <p:nvPr/>
        </p:nvSpPr>
        <p:spPr>
          <a:xfrm>
            <a:off x="2915816" y="260648"/>
            <a:ext cx="3600400" cy="646331"/>
          </a:xfrm>
          <a:prstGeom prst="rect">
            <a:avLst/>
          </a:prstGeom>
        </p:spPr>
        <p:txBody>
          <a:bodyPr wrap="square">
            <a:spAutoFit/>
          </a:bodyPr>
          <a:lstStyle/>
          <a:p>
            <a:pPr algn="ctr"/>
            <a:r>
              <a:rPr lang="tr-TR" b="1" dirty="0" smtClean="0">
                <a:solidFill>
                  <a:srgbClr val="C00000"/>
                </a:solidFill>
              </a:rPr>
              <a:t>Personel Durumu</a:t>
            </a:r>
          </a:p>
          <a:p>
            <a:pPr algn="ctr"/>
            <a:r>
              <a:rPr lang="tr-TR" b="1" dirty="0" smtClean="0">
                <a:solidFill>
                  <a:srgbClr val="C00000"/>
                </a:solidFill>
              </a:rPr>
              <a:t>(Akademik)</a:t>
            </a:r>
            <a:endParaRPr lang="tr-TR" dirty="0">
              <a:solidFill>
                <a:srgbClr val="C00000"/>
              </a:solidFill>
            </a:endParaRPr>
          </a:p>
        </p:txBody>
      </p:sp>
      <p:graphicFrame>
        <p:nvGraphicFramePr>
          <p:cNvPr id="6" name="5 Tablo"/>
          <p:cNvGraphicFramePr>
            <a:graphicFrameLocks noGrp="1"/>
          </p:cNvGraphicFramePr>
          <p:nvPr/>
        </p:nvGraphicFramePr>
        <p:xfrm>
          <a:off x="1619672" y="1196752"/>
          <a:ext cx="6624736" cy="2320284"/>
        </p:xfrm>
        <a:graphic>
          <a:graphicData uri="http://schemas.openxmlformats.org/drawingml/2006/table">
            <a:tbl>
              <a:tblPr/>
              <a:tblGrid>
                <a:gridCol w="3720742"/>
                <a:gridCol w="816552"/>
                <a:gridCol w="816944"/>
                <a:gridCol w="1270498"/>
              </a:tblGrid>
              <a:tr h="200022">
                <a:tc gridSpan="4">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Akademik Personel Kadro Durumu</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200022">
                <a:tc rowSpan="2">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Unvan</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3">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Kadroların Doluluk </a:t>
                      </a:r>
                      <a:r>
                        <a:rPr lang="tr-TR" sz="1200" b="1" dirty="0" smtClean="0">
                          <a:solidFill>
                            <a:srgbClr val="000000"/>
                          </a:solidFill>
                          <a:latin typeface="Times New Roman"/>
                          <a:ea typeface="Times New Roman"/>
                          <a:cs typeface="Times New Roman"/>
                        </a:rPr>
                        <a:t>Oranı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r>
              <a:tr h="200022">
                <a:tc vMerge="1">
                  <a:txBody>
                    <a:bodyPr/>
                    <a:lstStyle/>
                    <a:p>
                      <a:endParaRPr lang="tr-TR"/>
                    </a:p>
                  </a:txBody>
                  <a:tcPr/>
                </a:tc>
                <a:tc>
                  <a:txBody>
                    <a:bodyPr/>
                    <a:lstStyle/>
                    <a:p>
                      <a:pPr algn="ctr">
                        <a:spcAft>
                          <a:spcPts val="0"/>
                        </a:spcAft>
                        <a:tabLst>
                          <a:tab pos="540385" algn="l"/>
                        </a:tabLst>
                      </a:pPr>
                      <a:r>
                        <a:rPr lang="tr-TR" sz="1400" b="1" dirty="0">
                          <a:solidFill>
                            <a:srgbClr val="000000"/>
                          </a:solidFill>
                          <a:latin typeface="Times New Roman" pitchFamily="18" charset="0"/>
                          <a:ea typeface="Times New Roman"/>
                          <a:cs typeface="Times New Roman" pitchFamily="18" charset="0"/>
                        </a:rPr>
                        <a:t>Dolu</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imes New Roman"/>
                          <a:cs typeface="Times New Roman" pitchFamily="18" charset="0"/>
                        </a:rPr>
                        <a:t>Boş</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imes New Roman"/>
                          <a:cs typeface="Times New Roman" pitchFamily="18" charset="0"/>
                        </a:rPr>
                        <a:t>Toplam</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00022">
                <a:tc>
                  <a:txBody>
                    <a:bodyPr/>
                    <a:lstStyle/>
                    <a:p>
                      <a:pPr>
                        <a:spcAft>
                          <a:spcPts val="0"/>
                        </a:spcAft>
                        <a:tabLst>
                          <a:tab pos="540385" algn="l"/>
                        </a:tabLst>
                      </a:pPr>
                      <a:r>
                        <a:rPr lang="tr-TR" sz="1400">
                          <a:solidFill>
                            <a:srgbClr val="000000"/>
                          </a:solidFill>
                          <a:latin typeface="Times New Roman"/>
                          <a:ea typeface="Times New Roman"/>
                          <a:cs typeface="Times New Roman"/>
                        </a:rPr>
                        <a:t>Profesör</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imes New Roman"/>
                          <a:cs typeface="Times New Roman" pitchFamily="18" charset="0"/>
                        </a:rPr>
                        <a:t>3</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imes New Roman"/>
                          <a:cs typeface="Times New Roman" pitchFamily="18" charset="0"/>
                        </a:rPr>
                        <a:t>0</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pitchFamily="18" charset="0"/>
                          <a:ea typeface="Times New Roman"/>
                          <a:cs typeface="Times New Roman" pitchFamily="18" charset="0"/>
                        </a:rPr>
                        <a:t>3</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a:solidFill>
                            <a:srgbClr val="000000"/>
                          </a:solidFill>
                          <a:latin typeface="Times New Roman"/>
                          <a:ea typeface="Times New Roman"/>
                          <a:cs typeface="Times New Roman"/>
                        </a:rPr>
                        <a:t>Doçent</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imes New Roman"/>
                          <a:cs typeface="Times New Roman" pitchFamily="18" charset="0"/>
                        </a:rPr>
                        <a:t>1</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imes New Roman"/>
                          <a:cs typeface="Times New Roman" pitchFamily="18" charset="0"/>
                        </a:rPr>
                        <a:t>0</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pitchFamily="18" charset="0"/>
                          <a:ea typeface="Times New Roman"/>
                          <a:cs typeface="Times New Roman" pitchFamily="18" charset="0"/>
                        </a:rPr>
                        <a:t>1</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a:solidFill>
                            <a:srgbClr val="000000"/>
                          </a:solidFill>
                          <a:latin typeface="Times New Roman"/>
                          <a:ea typeface="Times New Roman"/>
                          <a:cs typeface="Times New Roman"/>
                        </a:rPr>
                        <a:t>Yrd. Doçent</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imes New Roman"/>
                          <a:cs typeface="Times New Roman" pitchFamily="18" charset="0"/>
                        </a:rPr>
                        <a:t>4</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Calibri"/>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Calibri"/>
                          <a:cs typeface="Times New Roman" pitchFamily="18" charset="0"/>
                        </a:rPr>
                        <a:t>5</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a:solidFill>
                            <a:srgbClr val="000000"/>
                          </a:solidFill>
                          <a:latin typeface="Times New Roman"/>
                          <a:ea typeface="Times New Roman"/>
                          <a:cs typeface="Times New Roman"/>
                        </a:rPr>
                        <a:t>Öğretim Görevlisi</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imes New Roman"/>
                          <a:cs typeface="Times New Roman" pitchFamily="18" charset="0"/>
                        </a:rPr>
                        <a:t>10</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imes New Roman"/>
                          <a:cs typeface="Times New Roman" pitchFamily="18" charset="0"/>
                        </a:rPr>
                        <a:t>0</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imes New Roman"/>
                          <a:cs typeface="Times New Roman" pitchFamily="18" charset="0"/>
                        </a:rPr>
                        <a:t>10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a:solidFill>
                            <a:srgbClr val="000000"/>
                          </a:solidFill>
                          <a:latin typeface="Times New Roman"/>
                          <a:ea typeface="Times New Roman"/>
                          <a:cs typeface="Times New Roman"/>
                        </a:rPr>
                        <a:t>Araştırma Görevlisi</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imes New Roman"/>
                          <a:cs typeface="Times New Roman" pitchFamily="18" charset="0"/>
                        </a:rPr>
                        <a:t>6</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imes New Roman"/>
                          <a:cs typeface="Times New Roman" pitchFamily="18" charset="0"/>
                        </a:rPr>
                        <a:t>0</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imes New Roman"/>
                          <a:cs typeface="Times New Roman" pitchFamily="18" charset="0"/>
                        </a:rPr>
                        <a:t>6</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smtClean="0">
                          <a:latin typeface="Calibri"/>
                          <a:ea typeface="Calibri"/>
                          <a:cs typeface="Times New Roman"/>
                        </a:rPr>
                        <a:t>ÖYP(35. Md.)</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6</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6</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smtClean="0">
                          <a:latin typeface="Calibri"/>
                          <a:ea typeface="Calibri"/>
                          <a:cs typeface="Times New Roman"/>
                        </a:rPr>
                        <a:t>ÖYP (39. Md.)</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b="1" dirty="0">
                          <a:solidFill>
                            <a:srgbClr val="000000"/>
                          </a:solidFill>
                          <a:latin typeface="Times New Roman"/>
                          <a:ea typeface="Times New Roman"/>
                          <a:cs typeface="Times New Roman"/>
                        </a:rPr>
                        <a:t>TOPLAM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pitchFamily="18" charset="0"/>
                          <a:ea typeface="Calibri"/>
                          <a:cs typeface="Times New Roman" pitchFamily="18" charset="0"/>
                        </a:rPr>
                        <a:t>31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pitchFamily="18" charset="0"/>
                          <a:ea typeface="Times New Roman"/>
                          <a:cs typeface="Times New Roman" pitchFamily="18" charset="0"/>
                        </a:rPr>
                        <a:t>0</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pitchFamily="18" charset="0"/>
                          <a:ea typeface="Calibri"/>
                          <a:cs typeface="Times New Roman" pitchFamily="18" charset="0"/>
                        </a:rPr>
                        <a:t>32</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21" name="20 Tablo"/>
          <p:cNvGraphicFramePr>
            <a:graphicFrameLocks noGrp="1"/>
          </p:cNvGraphicFramePr>
          <p:nvPr/>
        </p:nvGraphicFramePr>
        <p:xfrm>
          <a:off x="1619672" y="3789040"/>
          <a:ext cx="6624736" cy="1800199"/>
        </p:xfrm>
        <a:graphic>
          <a:graphicData uri="http://schemas.openxmlformats.org/drawingml/2006/table">
            <a:tbl>
              <a:tblPr/>
              <a:tblGrid>
                <a:gridCol w="1760759"/>
                <a:gridCol w="1226668"/>
                <a:gridCol w="2598802"/>
                <a:gridCol w="1038507"/>
              </a:tblGrid>
              <a:tr h="326989">
                <a:tc gridSpan="4">
                  <a:txBody>
                    <a:bodyPr/>
                    <a:lstStyle/>
                    <a:p>
                      <a:pPr algn="ct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Yabancı Uyruklu Akademik Personel </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294642">
                <a:tc>
                  <a:txBody>
                    <a:bodyPr/>
                    <a:lstStyle/>
                    <a:p>
                      <a:pPr algn="ct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Unvan</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Geldiği Ülke</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Çalıştığı Bölüm</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Kişi Sayısı</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94642">
                <a:tc>
                  <a:txBody>
                    <a:bodyPr/>
                    <a:lstStyle/>
                    <a:p>
                      <a:pPr>
                        <a:spcAft>
                          <a:spcPts val="0"/>
                        </a:spcAft>
                        <a:tabLst>
                          <a:tab pos="540385" algn="l"/>
                        </a:tabLst>
                      </a:pPr>
                      <a:r>
                        <a:rPr lang="tr-TR" sz="1400">
                          <a:solidFill>
                            <a:srgbClr val="000000"/>
                          </a:solidFill>
                          <a:latin typeface="Times New Roman" pitchFamily="18" charset="0"/>
                          <a:ea typeface="Tahoma" pitchFamily="34" charset="0"/>
                          <a:cs typeface="Times New Roman" pitchFamily="18" charset="0"/>
                        </a:rPr>
                        <a:t>Profesör</a:t>
                      </a:r>
                      <a:endParaRPr lang="tr-TR" sz="140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ahoma" pitchFamily="34" charset="0"/>
                          <a:cs typeface="Times New Roman" pitchFamily="18" charset="0"/>
                        </a:rPr>
                        <a:t>Suriye</a:t>
                      </a:r>
                      <a:endParaRPr lang="tr-TR" sz="140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Temel İslam Bilimleri</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ahoma" pitchFamily="34" charset="0"/>
                          <a:cs typeface="Times New Roman" pitchFamily="18" charset="0"/>
                        </a:rPr>
                        <a:t>1</a:t>
                      </a:r>
                      <a:endParaRPr lang="tr-TR" sz="140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4642">
                <a:tc>
                  <a:txBody>
                    <a:bodyPr/>
                    <a:lstStyle/>
                    <a:p>
                      <a:pPr>
                        <a:spcAft>
                          <a:spcPts val="0"/>
                        </a:spcAft>
                        <a:tabLst>
                          <a:tab pos="540385" algn="l"/>
                        </a:tabLst>
                      </a:pPr>
                      <a:r>
                        <a:rPr lang="tr-TR" sz="1400">
                          <a:solidFill>
                            <a:srgbClr val="000000"/>
                          </a:solidFill>
                          <a:latin typeface="Times New Roman" pitchFamily="18" charset="0"/>
                          <a:ea typeface="Tahoma" pitchFamily="34" charset="0"/>
                          <a:cs typeface="Times New Roman" pitchFamily="18" charset="0"/>
                        </a:rPr>
                        <a:t>Doçent</a:t>
                      </a:r>
                      <a:endParaRPr lang="tr-TR" sz="140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ahoma" pitchFamily="34" charset="0"/>
                          <a:cs typeface="Times New Roman" pitchFamily="18" charset="0"/>
                        </a:rPr>
                        <a:t>0</a:t>
                      </a:r>
                      <a:endParaRPr lang="tr-TR" sz="140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0</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ahoma" pitchFamily="34" charset="0"/>
                          <a:cs typeface="Times New Roman" pitchFamily="18" charset="0"/>
                        </a:rPr>
                        <a:t>0</a:t>
                      </a:r>
                      <a:endParaRPr lang="tr-TR" sz="140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4642">
                <a:tc>
                  <a:txBody>
                    <a:bodyPr/>
                    <a:lstStyle/>
                    <a:p>
                      <a:pP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Öğretim Görevlisi</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ahoma" pitchFamily="34" charset="0"/>
                          <a:cs typeface="Times New Roman" pitchFamily="18" charset="0"/>
                        </a:rPr>
                        <a:t>Suriye</a:t>
                      </a:r>
                      <a:endParaRPr lang="tr-TR" sz="140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ahoma" pitchFamily="34" charset="0"/>
                          <a:cs typeface="Times New Roman" pitchFamily="18" charset="0"/>
                        </a:rPr>
                        <a:t>Temel İslam Bilimleri</a:t>
                      </a:r>
                      <a:endParaRPr lang="tr-TR" sz="140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ahoma" pitchFamily="34" charset="0"/>
                          <a:cs typeface="Times New Roman" pitchFamily="18" charset="0"/>
                        </a:rPr>
                        <a:t>5</a:t>
                      </a:r>
                      <a:endParaRPr lang="tr-TR" sz="140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4642">
                <a:tc gridSpan="3">
                  <a:txBody>
                    <a:bodyPr/>
                    <a:lstStyle/>
                    <a:p>
                      <a:pP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TOPLAM</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6</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4" name="3 Tablo"/>
          <p:cNvGraphicFramePr>
            <a:graphicFrameLocks noGrp="1"/>
          </p:cNvGraphicFramePr>
          <p:nvPr/>
        </p:nvGraphicFramePr>
        <p:xfrm>
          <a:off x="1691680" y="1052737"/>
          <a:ext cx="6264697" cy="1152130"/>
        </p:xfrm>
        <a:graphic>
          <a:graphicData uri="http://schemas.openxmlformats.org/drawingml/2006/table">
            <a:tbl>
              <a:tblPr/>
              <a:tblGrid>
                <a:gridCol w="2748809"/>
                <a:gridCol w="784981"/>
                <a:gridCol w="1269052"/>
                <a:gridCol w="1461855"/>
              </a:tblGrid>
              <a:tr h="230426">
                <a:tc gridSpan="4">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İdari Personel (Kadroların Doluluk Oranına Göre) </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230426">
                <a:tc>
                  <a:txBody>
                    <a:bodyPr/>
                    <a:lstStyle/>
                    <a:p>
                      <a:pPr algn="l">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Dolu</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Boş</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30426">
                <a:tc>
                  <a:txBody>
                    <a:bodyPr/>
                    <a:lstStyle/>
                    <a:p>
                      <a:pPr algn="l">
                        <a:spcAft>
                          <a:spcPts val="0"/>
                        </a:spcAft>
                        <a:tabLst>
                          <a:tab pos="540385" algn="l"/>
                        </a:tabLst>
                      </a:pPr>
                      <a:r>
                        <a:rPr lang="tr-TR" sz="1200">
                          <a:solidFill>
                            <a:srgbClr val="000000"/>
                          </a:solidFill>
                          <a:latin typeface="Times New Roman"/>
                          <a:ea typeface="Times New Roman"/>
                          <a:cs typeface="Times New Roman"/>
                        </a:rPr>
                        <a:t>Genel İdari Hizmetler Sınıfı</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6</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6</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0426">
                <a:tc>
                  <a:txBody>
                    <a:bodyPr/>
                    <a:lstStyle/>
                    <a:p>
                      <a:pPr algn="l">
                        <a:spcAft>
                          <a:spcPts val="0"/>
                        </a:spcAft>
                        <a:tabLst>
                          <a:tab pos="540385" algn="l"/>
                        </a:tabLst>
                      </a:pPr>
                      <a:r>
                        <a:rPr lang="tr-TR" sz="1200">
                          <a:solidFill>
                            <a:srgbClr val="000000"/>
                          </a:solidFill>
                          <a:latin typeface="Times New Roman"/>
                          <a:ea typeface="Times New Roman"/>
                          <a:cs typeface="Times New Roman"/>
                        </a:rPr>
                        <a:t>Teknik Hizmetleri Sınıfı</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0426">
                <a:tc>
                  <a:txBody>
                    <a:bodyPr/>
                    <a:lstStyle/>
                    <a:p>
                      <a:pPr algn="l">
                        <a:spcAft>
                          <a:spcPts val="0"/>
                        </a:spcAft>
                        <a:tabLst>
                          <a:tab pos="540385" algn="l"/>
                        </a:tabLst>
                      </a:pPr>
                      <a:r>
                        <a:rPr lang="tr-TR" sz="1200" b="1">
                          <a:solidFill>
                            <a:srgbClr val="000000"/>
                          </a:solidFill>
                          <a:latin typeface="Times New Roman"/>
                          <a:ea typeface="Times New Roman"/>
                          <a:cs typeface="Times New Roman"/>
                        </a:rPr>
                        <a:t>TOPLAM</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7</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7</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5" name="4 Tablo"/>
          <p:cNvGraphicFramePr>
            <a:graphicFrameLocks noGrp="1"/>
          </p:cNvGraphicFramePr>
          <p:nvPr/>
        </p:nvGraphicFramePr>
        <p:xfrm>
          <a:off x="1691680" y="2780928"/>
          <a:ext cx="6264696" cy="1440161"/>
        </p:xfrm>
        <a:graphic>
          <a:graphicData uri="http://schemas.openxmlformats.org/drawingml/2006/table">
            <a:tbl>
              <a:tblPr/>
              <a:tblGrid>
                <a:gridCol w="4921769"/>
                <a:gridCol w="1342927"/>
              </a:tblGrid>
              <a:tr h="298966">
                <a:tc gridSpan="2">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İdari Personelin Kadrolara Göre Dağılımı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r>
              <a:tr h="228239">
                <a:tc>
                  <a:txBody>
                    <a:bodyPr/>
                    <a:lstStyle/>
                    <a:p>
                      <a:pPr algn="l">
                        <a:spcAft>
                          <a:spcPts val="0"/>
                        </a:spcAft>
                        <a:tabLst>
                          <a:tab pos="540385" algn="l"/>
                        </a:tabLst>
                      </a:pPr>
                      <a:r>
                        <a:rPr lang="tr-TR" sz="1200" b="1" dirty="0">
                          <a:solidFill>
                            <a:srgbClr val="000000"/>
                          </a:solidFill>
                          <a:latin typeface="Times New Roman"/>
                          <a:ea typeface="Times New Roman"/>
                          <a:cs typeface="Times New Roman"/>
                        </a:rPr>
                        <a:t>Kadro Unvanı</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Adet</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28239">
                <a:tc>
                  <a:txBody>
                    <a:bodyPr/>
                    <a:lstStyle/>
                    <a:p>
                      <a:pPr algn="l">
                        <a:spcAft>
                          <a:spcPts val="0"/>
                        </a:spcAft>
                        <a:tabLst>
                          <a:tab pos="540385" algn="l"/>
                        </a:tabLst>
                      </a:pPr>
                      <a:r>
                        <a:rPr lang="tr-TR" sz="1200" dirty="0">
                          <a:solidFill>
                            <a:srgbClr val="000000"/>
                          </a:solidFill>
                          <a:latin typeface="Times New Roman"/>
                          <a:ea typeface="Times New Roman"/>
                          <a:cs typeface="Times New Roman"/>
                        </a:rPr>
                        <a:t>Fakülte Sekreteri</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28239">
                <a:tc>
                  <a:txBody>
                    <a:bodyPr/>
                    <a:lstStyle/>
                    <a:p>
                      <a:pPr algn="l">
                        <a:spcAft>
                          <a:spcPts val="0"/>
                        </a:spcAft>
                        <a:tabLst>
                          <a:tab pos="540385" algn="l"/>
                        </a:tabLst>
                      </a:pPr>
                      <a:r>
                        <a:rPr lang="tr-TR" sz="1200" dirty="0">
                          <a:solidFill>
                            <a:srgbClr val="000000"/>
                          </a:solidFill>
                          <a:latin typeface="Times New Roman"/>
                          <a:ea typeface="Times New Roman"/>
                          <a:cs typeface="Times New Roman"/>
                        </a:rPr>
                        <a:t>Bilgisayar İşletmeni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3</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28239">
                <a:tc>
                  <a:txBody>
                    <a:bodyPr/>
                    <a:lstStyle/>
                    <a:p>
                      <a:pPr algn="l">
                        <a:spcAft>
                          <a:spcPts val="0"/>
                        </a:spcAft>
                        <a:tabLst>
                          <a:tab pos="540385" algn="l"/>
                        </a:tabLst>
                      </a:pPr>
                      <a:r>
                        <a:rPr lang="tr-TR" sz="1200" dirty="0">
                          <a:solidFill>
                            <a:srgbClr val="000000"/>
                          </a:solidFill>
                          <a:latin typeface="Times New Roman"/>
                          <a:ea typeface="Times New Roman"/>
                          <a:cs typeface="Times New Roman"/>
                        </a:rPr>
                        <a:t>Memur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2</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28239">
                <a:tc>
                  <a:txBody>
                    <a:bodyPr/>
                    <a:lstStyle/>
                    <a:p>
                      <a:pPr algn="l">
                        <a:spcAft>
                          <a:spcPts val="0"/>
                        </a:spcAft>
                        <a:tabLst>
                          <a:tab pos="540385" algn="l"/>
                        </a:tabLst>
                      </a:pPr>
                      <a:r>
                        <a:rPr lang="tr-TR" sz="1200">
                          <a:solidFill>
                            <a:srgbClr val="000000"/>
                          </a:solidFill>
                          <a:latin typeface="Times New Roman"/>
                          <a:ea typeface="Times New Roman"/>
                          <a:cs typeface="Times New Roman"/>
                        </a:rPr>
                        <a:t>Teknisyen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6" name="5 Tablo"/>
          <p:cNvGraphicFramePr>
            <a:graphicFrameLocks noGrp="1"/>
          </p:cNvGraphicFramePr>
          <p:nvPr/>
        </p:nvGraphicFramePr>
        <p:xfrm>
          <a:off x="1619672" y="4797152"/>
          <a:ext cx="6264696" cy="864098"/>
        </p:xfrm>
        <a:graphic>
          <a:graphicData uri="http://schemas.openxmlformats.org/drawingml/2006/table">
            <a:tbl>
              <a:tblPr/>
              <a:tblGrid>
                <a:gridCol w="1111734"/>
                <a:gridCol w="1131710"/>
                <a:gridCol w="469077"/>
                <a:gridCol w="1086248"/>
                <a:gridCol w="708782"/>
                <a:gridCol w="1757145"/>
              </a:tblGrid>
              <a:tr h="309759">
                <a:tc gridSpan="6">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İdari Personelin Eğitim Durumu</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309759">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a:solidFill>
                            <a:srgbClr val="000000"/>
                          </a:solidFill>
                          <a:latin typeface="Times New Roman"/>
                          <a:ea typeface="Times New Roman"/>
                          <a:cs typeface="Times New Roman"/>
                        </a:rPr>
                        <a:t>İlköğretim</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a:solidFill>
                            <a:srgbClr val="000000"/>
                          </a:solidFill>
                          <a:latin typeface="Times New Roman"/>
                          <a:ea typeface="Times New Roman"/>
                          <a:cs typeface="Times New Roman"/>
                        </a:rPr>
                        <a:t>Lise</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Ön Lisans</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Lisans</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Y.L. ve Doktora</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44580">
                <a:tc>
                  <a:txBody>
                    <a:bodyPr/>
                    <a:lstStyle/>
                    <a:p>
                      <a:pPr algn="ctr">
                        <a:spcAft>
                          <a:spcPts val="0"/>
                        </a:spcAft>
                        <a:tabLst>
                          <a:tab pos="540385" algn="l"/>
                        </a:tabLst>
                      </a:pPr>
                      <a:r>
                        <a:rPr lang="tr-TR" sz="1200">
                          <a:solidFill>
                            <a:srgbClr val="000000"/>
                          </a:solidFill>
                          <a:latin typeface="Times New Roman"/>
                          <a:ea typeface="Times New Roman"/>
                          <a:cs typeface="Times New Roman"/>
                        </a:rPr>
                        <a:t>Kişi Sayısı</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2</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5</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1638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6 Dikdörtgen"/>
          <p:cNvSpPr/>
          <p:nvPr/>
        </p:nvSpPr>
        <p:spPr>
          <a:xfrm>
            <a:off x="3851920" y="404664"/>
            <a:ext cx="1846852" cy="646331"/>
          </a:xfrm>
          <a:prstGeom prst="rect">
            <a:avLst/>
          </a:prstGeom>
        </p:spPr>
        <p:txBody>
          <a:bodyPr wrap="none">
            <a:spAutoFit/>
          </a:bodyPr>
          <a:lstStyle/>
          <a:p>
            <a:pPr algn="ctr"/>
            <a:r>
              <a:rPr lang="tr-TR" b="1" dirty="0" smtClean="0">
                <a:solidFill>
                  <a:srgbClr val="C00000"/>
                </a:solidFill>
              </a:rPr>
              <a:t>Personel Durumu</a:t>
            </a:r>
          </a:p>
          <a:p>
            <a:pPr algn="ctr"/>
            <a:r>
              <a:rPr lang="tr-TR" b="1" dirty="0" smtClean="0">
                <a:solidFill>
                  <a:srgbClr val="C00000"/>
                </a:solidFill>
              </a:rPr>
              <a:t>(İdari)</a:t>
            </a:r>
            <a:endParaRPr lang="tr-TR" dirty="0">
              <a:solidFill>
                <a:srgbClr val="C000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3" name="2 Dikdörtgen"/>
          <p:cNvSpPr/>
          <p:nvPr/>
        </p:nvSpPr>
        <p:spPr>
          <a:xfrm>
            <a:off x="3347864" y="332656"/>
            <a:ext cx="2183996" cy="369332"/>
          </a:xfrm>
          <a:prstGeom prst="rect">
            <a:avLst/>
          </a:prstGeom>
        </p:spPr>
        <p:txBody>
          <a:bodyPr wrap="none">
            <a:spAutoFit/>
          </a:bodyPr>
          <a:lstStyle/>
          <a:p>
            <a:pPr algn="ctr"/>
            <a:r>
              <a:rPr lang="tr-TR" b="1" dirty="0" smtClean="0">
                <a:solidFill>
                  <a:srgbClr val="C00000"/>
                </a:solidFill>
              </a:rPr>
              <a:t>Akademik Çalışmalar</a:t>
            </a:r>
          </a:p>
        </p:txBody>
      </p:sp>
      <p:graphicFrame>
        <p:nvGraphicFramePr>
          <p:cNvPr id="4" name="3 Tablo"/>
          <p:cNvGraphicFramePr>
            <a:graphicFrameLocks noGrp="1"/>
          </p:cNvGraphicFramePr>
          <p:nvPr/>
        </p:nvGraphicFramePr>
        <p:xfrm>
          <a:off x="1403648" y="908720"/>
          <a:ext cx="7056785" cy="2448271"/>
        </p:xfrm>
        <a:graphic>
          <a:graphicData uri="http://schemas.openxmlformats.org/drawingml/2006/table">
            <a:tbl>
              <a:tblPr/>
              <a:tblGrid>
                <a:gridCol w="443327"/>
                <a:gridCol w="901076"/>
                <a:gridCol w="1506855"/>
                <a:gridCol w="865398"/>
                <a:gridCol w="968637"/>
                <a:gridCol w="708259"/>
                <a:gridCol w="797835"/>
                <a:gridCol w="865398"/>
              </a:tblGrid>
              <a:tr h="288075">
                <a:tc gridSpan="8">
                  <a:txBody>
                    <a:bodyPr/>
                    <a:lstStyle/>
                    <a:p>
                      <a:pPr algn="ctr">
                        <a:spcAft>
                          <a:spcPts val="0"/>
                        </a:spcAft>
                        <a:tabLst>
                          <a:tab pos="540385" algn="l"/>
                        </a:tabLst>
                      </a:pPr>
                      <a:r>
                        <a:rPr lang="tr-TR" sz="1200" b="1" dirty="0">
                          <a:latin typeface="Times New Roman"/>
                          <a:ea typeface="Calibri"/>
                          <a:cs typeface="Times New Roman"/>
                        </a:rPr>
                        <a:t>Diğer Yayınlanan Makale Sayıları (2014 Yılı)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530471">
                <a:tc>
                  <a:txBody>
                    <a:bodyPr/>
                    <a:lstStyle/>
                    <a:p>
                      <a:pPr algn="ctr">
                        <a:spcAft>
                          <a:spcPts val="0"/>
                        </a:spcAft>
                        <a:tabLst>
                          <a:tab pos="540385" algn="l"/>
                        </a:tabLst>
                      </a:pPr>
                      <a:r>
                        <a:rPr lang="tr-TR" sz="1000">
                          <a:latin typeface="Times New Roman"/>
                          <a:ea typeface="Calibri"/>
                          <a:cs typeface="Times New Roman"/>
                        </a:rPr>
                        <a:t>Sıra No</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a:latin typeface="Times New Roman"/>
                          <a:ea typeface="Calibri"/>
                          <a:cs typeface="Times New Roman"/>
                        </a:rPr>
                        <a:t>Unvan</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a:latin typeface="Times New Roman"/>
                          <a:ea typeface="Calibri"/>
                          <a:cs typeface="Times New Roman"/>
                        </a:rPr>
                        <a:t>Adı Soyadı</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a:latin typeface="Times New Roman"/>
                          <a:ea typeface="Calibri"/>
                          <a:cs typeface="Times New Roman"/>
                        </a:rPr>
                        <a:t>Uluslararası Hakemli Dergi</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a:latin typeface="Times New Roman"/>
                          <a:ea typeface="Calibri"/>
                          <a:cs typeface="Times New Roman"/>
                        </a:rPr>
                        <a:t>Uluslararası Hakemsiz Dergiler</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a:latin typeface="Times New Roman"/>
                          <a:ea typeface="Calibri"/>
                          <a:cs typeface="Times New Roman"/>
                        </a:rPr>
                        <a:t>Ulusal Hakemli Dergiler</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a:latin typeface="Times New Roman"/>
                          <a:ea typeface="Calibri"/>
                          <a:cs typeface="Times New Roman"/>
                        </a:rPr>
                        <a:t>Ulusal Hakemsiz Dergiler</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a:latin typeface="Times New Roman"/>
                          <a:ea typeface="Calibri"/>
                          <a:cs typeface="Times New Roman"/>
                        </a:rPr>
                        <a:t>TOPLAM</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344070">
                <a:tc>
                  <a:txBody>
                    <a:bodyPr/>
                    <a:lstStyle/>
                    <a:p>
                      <a:pPr>
                        <a:spcAft>
                          <a:spcPts val="0"/>
                        </a:spcAft>
                        <a:tabLst>
                          <a:tab pos="540385" algn="l"/>
                        </a:tabLst>
                      </a:pPr>
                      <a:r>
                        <a:rPr lang="tr-TR" sz="1000">
                          <a:latin typeface="Times New Roman"/>
                          <a:ea typeface="Calibri"/>
                          <a:cs typeface="Times New Roman"/>
                        </a:rPr>
                        <a:t> 1</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latin typeface="Times New Roman"/>
                          <a:ea typeface="Calibri"/>
                          <a:cs typeface="Times New Roman"/>
                        </a:rPr>
                        <a:t>Arş. Gör. </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latin typeface="Times New Roman"/>
                          <a:ea typeface="Calibri"/>
                          <a:cs typeface="Times New Roman"/>
                        </a:rPr>
                        <a:t>Necati SÜMER</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000">
                        <a:latin typeface="Times New Roman"/>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000">
                        <a:latin typeface="Times New Roman"/>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smtClean="0">
                          <a:latin typeface="Times New Roman"/>
                          <a:ea typeface="Calibri"/>
                          <a:cs typeface="Times New Roman"/>
                        </a:rPr>
                        <a:t>1</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000">
                        <a:latin typeface="Times New Roman"/>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smtClean="0">
                          <a:latin typeface="Times New Roman"/>
                          <a:ea typeface="Calibri"/>
                          <a:cs typeface="Times New Roman"/>
                        </a:rPr>
                        <a:t>1</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16072">
                <a:tc>
                  <a:txBody>
                    <a:bodyPr/>
                    <a:lstStyle/>
                    <a:p>
                      <a:pPr>
                        <a:spcAft>
                          <a:spcPts val="0"/>
                        </a:spcAft>
                        <a:tabLst>
                          <a:tab pos="540385" algn="l"/>
                        </a:tabLst>
                      </a:pPr>
                      <a:r>
                        <a:rPr lang="tr-TR" sz="1000">
                          <a:latin typeface="Times New Roman"/>
                          <a:ea typeface="Calibri"/>
                          <a:cs typeface="Times New Roman"/>
                        </a:rPr>
                        <a:t> 2</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latin typeface="Times New Roman"/>
                          <a:ea typeface="Calibri"/>
                          <a:cs typeface="Times New Roman"/>
                        </a:rPr>
                        <a:t>Prof. Dr. </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latin typeface="Times New Roman"/>
                          <a:ea typeface="Calibri"/>
                          <a:cs typeface="Times New Roman"/>
                        </a:rPr>
                        <a:t>Cemalettin ERDEMCİ</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000">
                        <a:latin typeface="Times New Roman"/>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000">
                        <a:latin typeface="Times New Roman"/>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latin typeface="Times New Roman"/>
                          <a:ea typeface="Calibri"/>
                          <a:cs typeface="Times New Roman"/>
                        </a:rPr>
                        <a:t>1</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000">
                        <a:latin typeface="Times New Roman"/>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latin typeface="Times New Roman"/>
                          <a:ea typeface="Calibri"/>
                          <a:cs typeface="Times New Roman"/>
                        </a:rPr>
                        <a:t>1</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53647">
                <a:tc>
                  <a:txBody>
                    <a:bodyPr/>
                    <a:lstStyle/>
                    <a:p>
                      <a:pPr>
                        <a:spcAft>
                          <a:spcPts val="0"/>
                        </a:spcAft>
                        <a:tabLst>
                          <a:tab pos="540385" algn="l"/>
                        </a:tabLst>
                      </a:pPr>
                      <a:r>
                        <a:rPr lang="tr-TR" sz="1000">
                          <a:latin typeface="Times New Roman"/>
                          <a:ea typeface="Calibri"/>
                          <a:cs typeface="Times New Roman"/>
                        </a:rPr>
                        <a:t> 3</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latin typeface="Times New Roman"/>
                          <a:ea typeface="Calibri"/>
                          <a:cs typeface="Times New Roman"/>
                        </a:rPr>
                        <a:t>Yrd. Doç.Dr.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latin typeface="Times New Roman"/>
                          <a:ea typeface="Calibri"/>
                          <a:cs typeface="Times New Roman"/>
                        </a:rPr>
                        <a:t>Fadıl AYĞAN</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000">
                        <a:latin typeface="Times New Roman"/>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000">
                        <a:latin typeface="Times New Roman"/>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latin typeface="Times New Roman"/>
                          <a:ea typeface="Calibri"/>
                          <a:cs typeface="Times New Roman"/>
                        </a:rPr>
                        <a:t>1</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000">
                        <a:latin typeface="Times New Roman"/>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latin typeface="Times New Roman"/>
                          <a:ea typeface="Calibri"/>
                          <a:cs typeface="Times New Roman"/>
                        </a:rPr>
                        <a:t>1</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9442">
                <a:tc>
                  <a:txBody>
                    <a:bodyPr/>
                    <a:lstStyle/>
                    <a:p>
                      <a:pPr>
                        <a:spcAft>
                          <a:spcPts val="0"/>
                        </a:spcAft>
                        <a:tabLst>
                          <a:tab pos="540385" algn="l"/>
                        </a:tabLst>
                      </a:pPr>
                      <a:r>
                        <a:rPr lang="tr-TR" sz="1000">
                          <a:latin typeface="Times New Roman"/>
                          <a:ea typeface="Calibri"/>
                          <a:cs typeface="Times New Roman"/>
                        </a:rPr>
                        <a:t>4</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latin typeface="Times New Roman"/>
                          <a:ea typeface="Calibri"/>
                          <a:cs typeface="Times New Roman"/>
                        </a:rPr>
                        <a:t>Öğr. Gör.</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latin typeface="Times New Roman"/>
                          <a:ea typeface="Calibri"/>
                          <a:cs typeface="Times New Roman"/>
                        </a:rPr>
                        <a:t>İbrahim BARCA</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smtClean="0">
                          <a:latin typeface="Times New Roman"/>
                          <a:ea typeface="Calibri"/>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000">
                        <a:latin typeface="Times New Roman"/>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000" dirty="0">
                        <a:latin typeface="Times New Roman"/>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000">
                        <a:latin typeface="Times New Roman"/>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000" dirty="0">
                        <a:latin typeface="Times New Roman"/>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6494">
                <a:tc gridSpan="2">
                  <a:txBody>
                    <a:bodyPr/>
                    <a:lstStyle/>
                    <a:p>
                      <a:pPr>
                        <a:spcAft>
                          <a:spcPts val="0"/>
                        </a:spcAft>
                        <a:tabLst>
                          <a:tab pos="540385" algn="l"/>
                        </a:tabLst>
                      </a:pPr>
                      <a:r>
                        <a:rPr lang="tr-TR" sz="1200" b="1">
                          <a:latin typeface="Times New Roman"/>
                          <a:ea typeface="Calibri"/>
                          <a:cs typeface="Times New Roman"/>
                        </a:rPr>
                        <a:t>TOPLAM</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spcAft>
                          <a:spcPts val="0"/>
                        </a:spcAft>
                        <a:tabLst>
                          <a:tab pos="540385" algn="l"/>
                        </a:tabLst>
                      </a:pPr>
                      <a:r>
                        <a:rPr lang="tr-TR" sz="1200" b="1">
                          <a:latin typeface="Times New Roman"/>
                          <a:ea typeface="Calibri"/>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b="1">
                          <a:latin typeface="Times New Roman"/>
                          <a:ea typeface="Calibri"/>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b="1">
                          <a:latin typeface="Times New Roman"/>
                          <a:ea typeface="Calibri"/>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b="1">
                          <a:latin typeface="Times New Roman"/>
                          <a:ea typeface="Calibri"/>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b="1">
                          <a:latin typeface="Times New Roman"/>
                          <a:ea typeface="Calibri"/>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dirty="0" smtClean="0">
                          <a:latin typeface="Times New Roman"/>
                          <a:ea typeface="Calibri"/>
                          <a:cs typeface="Times New Roman"/>
                        </a:rPr>
                        <a:t>3</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5" name="4 Tablo"/>
          <p:cNvGraphicFramePr>
            <a:graphicFrameLocks noGrp="1"/>
          </p:cNvGraphicFramePr>
          <p:nvPr/>
        </p:nvGraphicFramePr>
        <p:xfrm>
          <a:off x="1403649" y="3501008"/>
          <a:ext cx="7056782" cy="2704465"/>
        </p:xfrm>
        <a:graphic>
          <a:graphicData uri="http://schemas.openxmlformats.org/drawingml/2006/table">
            <a:tbl>
              <a:tblPr/>
              <a:tblGrid>
                <a:gridCol w="427843"/>
                <a:gridCol w="669211"/>
                <a:gridCol w="945918"/>
                <a:gridCol w="412805"/>
                <a:gridCol w="347387"/>
                <a:gridCol w="305279"/>
                <a:gridCol w="434611"/>
                <a:gridCol w="347387"/>
                <a:gridCol w="193243"/>
                <a:gridCol w="565444"/>
                <a:gridCol w="351148"/>
                <a:gridCol w="260165"/>
                <a:gridCol w="444385"/>
                <a:gridCol w="350396"/>
                <a:gridCol w="144369"/>
                <a:gridCol w="857191"/>
              </a:tblGrid>
              <a:tr h="293370">
                <a:tc gridSpan="16">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Yayınlanan Kitap Sayıları (2014)</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935355">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Sıra No</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Unvanı</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Adı Soyadı</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gridSpan="3">
                  <a:txBody>
                    <a:bodyPr/>
                    <a:lstStyle/>
                    <a:p>
                      <a:pPr algn="ctr">
                        <a:spcAft>
                          <a:spcPts val="0"/>
                        </a:spcAft>
                        <a:tabLst>
                          <a:tab pos="540385" algn="l"/>
                        </a:tabLst>
                      </a:pPr>
                      <a:r>
                        <a:rPr lang="tr-TR" sz="1000" b="1">
                          <a:solidFill>
                            <a:srgbClr val="000000"/>
                          </a:solidFill>
                          <a:latin typeface="Times New Roman"/>
                          <a:ea typeface="Times New Roman"/>
                          <a:cs typeface="Times New Roman"/>
                        </a:rPr>
                        <a:t>Uluslar arası Yayınevleri Tarafından Yayımlanan Kitap (Ders Kitapları Hariç)</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b="1">
                          <a:solidFill>
                            <a:srgbClr val="000000"/>
                          </a:solidFill>
                          <a:latin typeface="Times New Roman"/>
                          <a:ea typeface="Times New Roman"/>
                          <a:cs typeface="Times New Roman"/>
                        </a:rPr>
                        <a:t>Uluslar arası Yayınevleri Tarafından Yayımlanan  Ders Kitabı</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b="1">
                          <a:solidFill>
                            <a:srgbClr val="000000"/>
                          </a:solidFill>
                          <a:latin typeface="Times New Roman"/>
                          <a:ea typeface="Times New Roman"/>
                          <a:cs typeface="Times New Roman"/>
                        </a:rPr>
                        <a:t>Ulusal Yayınevleri Tarafından Yayımlanan Kitap  (Ders Kitabı Hariç)</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Ulusal Yayınevleri Tarafından Yayımlanan Ders Kitabı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TOPLAM</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231775">
                <a:tc>
                  <a:txBody>
                    <a:bodyPr/>
                    <a:lstStyle/>
                    <a:p>
                      <a:pPr algn="ctr">
                        <a:spcAft>
                          <a:spcPts val="0"/>
                        </a:spcAft>
                        <a:tabLst>
                          <a:tab pos="540385" algn="l"/>
                        </a:tabLst>
                      </a:pPr>
                      <a:r>
                        <a:rPr lang="tr-TR" sz="1000">
                          <a:solidFill>
                            <a:srgbClr val="000000"/>
                          </a:solidFill>
                          <a:latin typeface="Times New Roman"/>
                          <a:ea typeface="Times New Roman"/>
                          <a:cs typeface="Times New Roman"/>
                        </a:rPr>
                        <a:t>1</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Doç. Dr.  </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solidFill>
                            <a:srgbClr val="000000"/>
                          </a:solidFill>
                          <a:latin typeface="Times New Roman"/>
                          <a:ea typeface="Times New Roman"/>
                          <a:cs typeface="Times New Roman"/>
                        </a:rPr>
                        <a:t>Abdullah ÜNALAN</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a:solidFill>
                            <a:srgbClr val="000000"/>
                          </a:solidFill>
                          <a:latin typeface="Times New Roman"/>
                          <a:ea typeface="Times New Roman"/>
                          <a:cs typeface="Times New Roman"/>
                        </a:rPr>
                        <a:t>2</a:t>
                      </a:r>
                      <a:endParaRPr lang="tr-TR" sz="1100" dirty="0">
                        <a:latin typeface="Calibri"/>
                        <a:ea typeface="Calibri"/>
                        <a:cs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2</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7015">
                <a:tc>
                  <a:txBody>
                    <a:bodyPr/>
                    <a:lstStyle/>
                    <a:p>
                      <a:pPr algn="ctr">
                        <a:spcAft>
                          <a:spcPts val="0"/>
                        </a:spcAft>
                        <a:tabLst>
                          <a:tab pos="540385" algn="l"/>
                        </a:tabLst>
                      </a:pPr>
                      <a:r>
                        <a:rPr lang="tr-TR" sz="1000">
                          <a:solidFill>
                            <a:srgbClr val="000000"/>
                          </a:solidFill>
                          <a:latin typeface="Times New Roman"/>
                          <a:ea typeface="Times New Roman"/>
                          <a:cs typeface="Times New Roman"/>
                        </a:rPr>
                        <a:t> 2</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Prof. Dr.  </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solidFill>
                            <a:srgbClr val="000000"/>
                          </a:solidFill>
                          <a:latin typeface="Times New Roman"/>
                          <a:ea typeface="Times New Roman"/>
                          <a:cs typeface="Times New Roman"/>
                        </a:rPr>
                        <a:t>Cemalettin ERDEMCİ</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1</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7015">
                <a:tc>
                  <a:txBody>
                    <a:bodyPr/>
                    <a:lstStyle/>
                    <a:p>
                      <a:pPr algn="ctr">
                        <a:spcAft>
                          <a:spcPts val="0"/>
                        </a:spcAft>
                        <a:tabLst>
                          <a:tab pos="540385" algn="l"/>
                        </a:tabLst>
                      </a:pPr>
                      <a:r>
                        <a:rPr lang="tr-TR" sz="1000">
                          <a:solidFill>
                            <a:srgbClr val="000000"/>
                          </a:solidFill>
                          <a:latin typeface="Times New Roman"/>
                          <a:ea typeface="Times New Roman"/>
                          <a:cs typeface="Times New Roman"/>
                        </a:rPr>
                        <a:t>3 </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Prof. Dr.</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solidFill>
                            <a:srgbClr val="000000"/>
                          </a:solidFill>
                          <a:latin typeface="Times New Roman"/>
                          <a:ea typeface="Times New Roman"/>
                          <a:cs typeface="Times New Roman"/>
                        </a:rPr>
                        <a:t>İhsan Süreyya Sırma</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1</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6540">
                <a:tc>
                  <a:txBody>
                    <a:bodyPr/>
                    <a:lstStyle/>
                    <a:p>
                      <a:pPr>
                        <a:spcAft>
                          <a:spcPts val="0"/>
                        </a:spcAft>
                        <a:tabLst>
                          <a:tab pos="540385" algn="l"/>
                        </a:tabLst>
                      </a:pPr>
                      <a:r>
                        <a:rPr lang="tr-TR" sz="1000">
                          <a:solidFill>
                            <a:srgbClr val="000000"/>
                          </a:solidFill>
                          <a:latin typeface="Times New Roman"/>
                          <a:ea typeface="Times New Roman"/>
                          <a:cs typeface="Times New Roman"/>
                        </a:rPr>
                        <a:t> 4</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solidFill>
                            <a:srgbClr val="000000"/>
                          </a:solidFill>
                          <a:latin typeface="Times New Roman"/>
                          <a:ea typeface="Times New Roman"/>
                          <a:cs typeface="Times New Roman"/>
                        </a:rPr>
                        <a:t> Öğr. Gör.</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solidFill>
                            <a:srgbClr val="000000"/>
                          </a:solidFill>
                          <a:latin typeface="Times New Roman"/>
                          <a:ea typeface="Times New Roman"/>
                          <a:cs typeface="Times New Roman"/>
                        </a:rPr>
                        <a:t>İbrahim BARCA</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endParaRPr lang="tr-TR" sz="11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endParaRPr lang="tr-TR" sz="11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dirty="0" smtClean="0">
                          <a:solidFill>
                            <a:srgbClr val="000000"/>
                          </a:solidFill>
                          <a:latin typeface="Times New Roman"/>
                          <a:ea typeface="Times New Roman"/>
                          <a:cs typeface="Times New Roman"/>
                        </a:rPr>
                        <a:t>           </a:t>
                      </a:r>
                      <a:r>
                        <a:rPr lang="tr-TR" sz="10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endParaRPr lang="tr-TR" sz="11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1</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6540">
                <a:tc gridSpan="3">
                  <a:txBody>
                    <a:bodyPr/>
                    <a:lstStyle/>
                    <a:p>
                      <a:pPr>
                        <a:spcAft>
                          <a:spcPts val="0"/>
                        </a:spcAft>
                        <a:tabLst>
                          <a:tab pos="540385" algn="l"/>
                        </a:tabLst>
                      </a:pPr>
                      <a:r>
                        <a:rPr lang="tr-TR" sz="1200" b="1">
                          <a:solidFill>
                            <a:srgbClr val="000000"/>
                          </a:solidFill>
                          <a:latin typeface="Times New Roman"/>
                          <a:ea typeface="Times New Roman"/>
                          <a:cs typeface="Times New Roman"/>
                        </a:rPr>
                        <a:t>TOPLAM</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endParaRPr lang="tr-TR" sz="11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endParaRPr lang="tr-TR" sz="11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endParaRPr lang="tr-TR" sz="11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endParaRPr lang="tr-TR" sz="11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5</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3" name="2 Tablo"/>
          <p:cNvGraphicFramePr>
            <a:graphicFrameLocks noGrp="1"/>
          </p:cNvGraphicFramePr>
          <p:nvPr/>
        </p:nvGraphicFramePr>
        <p:xfrm>
          <a:off x="1619671" y="908720"/>
          <a:ext cx="6840761" cy="2304258"/>
        </p:xfrm>
        <a:graphic>
          <a:graphicData uri="http://schemas.openxmlformats.org/drawingml/2006/table">
            <a:tbl>
              <a:tblPr/>
              <a:tblGrid>
                <a:gridCol w="3428778"/>
                <a:gridCol w="747102"/>
                <a:gridCol w="746371"/>
                <a:gridCol w="852996"/>
                <a:gridCol w="1065514"/>
              </a:tblGrid>
              <a:tr h="268132">
                <a:tc gridSpan="5">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Yıllar İtibariyle Yayımlanan Diğer Makale Sayıları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268132">
                <a:tc>
                  <a:txBody>
                    <a:bodyPr/>
                    <a:lstStyle/>
                    <a:p>
                      <a:pPr>
                        <a:spcAft>
                          <a:spcPts val="0"/>
                        </a:spcAft>
                        <a:tabLst>
                          <a:tab pos="540385" algn="l"/>
                        </a:tabLst>
                      </a:pPr>
                      <a:r>
                        <a:rPr lang="tr-TR" sz="1200" b="1">
                          <a:solidFill>
                            <a:srgbClr val="000000"/>
                          </a:solidFill>
                          <a:latin typeface="Times New Roman"/>
                          <a:ea typeface="Times New Roman"/>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2011</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2012</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2013</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2014</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350061">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Hakemli Dergiler</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50061">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Hakemsiz Dergiler</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50061">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Hakemli Dergiler</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a:solidFill>
                            <a:srgbClr val="000000"/>
                          </a:solidFill>
                          <a:latin typeface="Times New Roman"/>
                          <a:ea typeface="Times New Roman"/>
                          <a:cs typeface="Times New Roman"/>
                        </a:rPr>
                        <a:t> </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3</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2</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50061">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Hakemsiz Dergiler</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a:solidFill>
                            <a:srgbClr val="000000"/>
                          </a:solidFill>
                          <a:latin typeface="Times New Roman"/>
                          <a:ea typeface="Times New Roman"/>
                          <a:cs typeface="Times New Roman"/>
                        </a:rPr>
                        <a:t> </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a:solidFill>
                            <a:srgbClr val="000000"/>
                          </a:solidFill>
                          <a:latin typeface="Times New Roman"/>
                          <a:ea typeface="Times New Roman"/>
                          <a:cs typeface="Times New Roman"/>
                        </a:rPr>
                        <a:t> </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7750">
                <a:tc>
                  <a:txBody>
                    <a:bodyPr/>
                    <a:lstStyle/>
                    <a:p>
                      <a:pP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3</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3</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4" name="3 Tablo"/>
          <p:cNvGraphicFramePr>
            <a:graphicFrameLocks noGrp="1"/>
          </p:cNvGraphicFramePr>
          <p:nvPr/>
        </p:nvGraphicFramePr>
        <p:xfrm>
          <a:off x="1619672" y="3501008"/>
          <a:ext cx="6768753" cy="2557328"/>
        </p:xfrm>
        <a:graphic>
          <a:graphicData uri="http://schemas.openxmlformats.org/drawingml/2006/table">
            <a:tbl>
              <a:tblPr/>
              <a:tblGrid>
                <a:gridCol w="4342354"/>
                <a:gridCol w="527697"/>
                <a:gridCol w="527697"/>
                <a:gridCol w="632661"/>
                <a:gridCol w="738344"/>
              </a:tblGrid>
              <a:tr h="360040">
                <a:tc gridSpan="5">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Yıllar İtibariyle Yayımlanan Diğer Kitap Sayıları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250983">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2011</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2012</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2013</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2014</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420049">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Yayınevleri Tarafından Yayımlanan Kitap (Ders Kitapları Hariç)</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91376">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Yayınevleri Tarafından Yayımlanan  Ders Kitabı</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37797">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Yayınevleri Tarafından Yayımlanan Kitap  (Ders Kitabı Hariç)</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5</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50238">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Yayınevleri Tarafından Yayımlanan Ders Kitabı</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a:solidFill>
                            <a:srgbClr val="000000"/>
                          </a:solidFill>
                          <a:latin typeface="Times New Roman"/>
                          <a:ea typeface="Times New Roman"/>
                          <a:cs typeface="Times New Roman"/>
                        </a:rPr>
                        <a:t> </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a:solidFill>
                            <a:srgbClr val="000000"/>
                          </a:solidFill>
                          <a:latin typeface="Times New Roman"/>
                          <a:ea typeface="Times New Roman"/>
                          <a:cs typeface="Times New Roman"/>
                        </a:rPr>
                        <a:t> </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46845">
                <a:tc>
                  <a:txBody>
                    <a:bodyPr/>
                    <a:lstStyle/>
                    <a:p>
                      <a:pP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5</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5" name="4 Dikdörtgen"/>
          <p:cNvSpPr/>
          <p:nvPr/>
        </p:nvSpPr>
        <p:spPr>
          <a:xfrm>
            <a:off x="3347864" y="332656"/>
            <a:ext cx="2183996" cy="369332"/>
          </a:xfrm>
          <a:prstGeom prst="rect">
            <a:avLst/>
          </a:prstGeom>
        </p:spPr>
        <p:txBody>
          <a:bodyPr wrap="none">
            <a:spAutoFit/>
          </a:bodyPr>
          <a:lstStyle/>
          <a:p>
            <a:pPr algn="ctr"/>
            <a:r>
              <a:rPr lang="tr-TR" b="1" dirty="0" smtClean="0">
                <a:solidFill>
                  <a:srgbClr val="C00000"/>
                </a:solidFill>
              </a:rPr>
              <a:t>Akademik Çalışmalar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3" name="2 Tablo"/>
          <p:cNvGraphicFramePr>
            <a:graphicFrameLocks noGrp="1"/>
          </p:cNvGraphicFramePr>
          <p:nvPr/>
        </p:nvGraphicFramePr>
        <p:xfrm>
          <a:off x="1619672" y="764704"/>
          <a:ext cx="6984777" cy="2520280"/>
        </p:xfrm>
        <a:graphic>
          <a:graphicData uri="http://schemas.openxmlformats.org/drawingml/2006/table">
            <a:tbl>
              <a:tblPr/>
              <a:tblGrid>
                <a:gridCol w="504056"/>
                <a:gridCol w="964973"/>
                <a:gridCol w="1555307"/>
                <a:gridCol w="730175"/>
                <a:gridCol w="757193"/>
                <a:gridCol w="294099"/>
                <a:gridCol w="294099"/>
                <a:gridCol w="131990"/>
                <a:gridCol w="819378"/>
                <a:gridCol w="933507"/>
              </a:tblGrid>
              <a:tr h="223783">
                <a:tc gridSpan="10">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Yayımlanan Bildiri Sayıları</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573581">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Sıra No</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Unvan</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Adı  Soyadı</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Uluslararası Poster  Bildiri</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Uluslararası Sözlü Bildiri</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gridSpan="3">
                  <a:txBody>
                    <a:bodyPr/>
                    <a:lstStyle/>
                    <a:p>
                      <a:pPr algn="ctr">
                        <a:spcAft>
                          <a:spcPts val="0"/>
                        </a:spcAft>
                        <a:tabLst>
                          <a:tab pos="540385" algn="l"/>
                        </a:tabLst>
                      </a:pPr>
                      <a:r>
                        <a:rPr lang="tr-TR" sz="1200" b="1">
                          <a:solidFill>
                            <a:srgbClr val="000000"/>
                          </a:solidFill>
                          <a:latin typeface="Times New Roman"/>
                          <a:ea typeface="Times New Roman"/>
                          <a:cs typeface="Times New Roman"/>
                        </a:rPr>
                        <a:t>Ulusal  Poster Bildiri</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Ulusal  Sözlü Bildiri</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TOPLAM</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317208">
                <a:tc>
                  <a:txBody>
                    <a:bodyPr/>
                    <a:lstStyle/>
                    <a:p>
                      <a:pPr>
                        <a:spcAft>
                          <a:spcPts val="0"/>
                        </a:spcAft>
                        <a:tabLst>
                          <a:tab pos="540385" algn="l"/>
                        </a:tabLst>
                      </a:pPr>
                      <a:r>
                        <a:rPr lang="tr-TR" sz="1200" dirty="0">
                          <a:solidFill>
                            <a:srgbClr val="000000"/>
                          </a:solidFill>
                          <a:latin typeface="Times New Roman"/>
                          <a:ea typeface="Times New Roman"/>
                          <a:cs typeface="Times New Roman"/>
                        </a:rPr>
                        <a:t> 1</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Doç. Dr. </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Abdullah ÜNALAN</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200">
                        <a:solidFill>
                          <a:srgbClr val="000000"/>
                        </a:solidFill>
                        <a:latin typeface="Times New Roman"/>
                        <a:ea typeface="Times New Roman"/>
                        <a:cs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200">
                        <a:solidFill>
                          <a:srgbClr val="000000"/>
                        </a:solidFill>
                        <a:latin typeface="Times New Roman"/>
                        <a:ea typeface="Times New Roman"/>
                        <a:cs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17208">
                <a:tc>
                  <a:txBody>
                    <a:bodyPr/>
                    <a:lstStyle/>
                    <a:p>
                      <a:pPr>
                        <a:spcAft>
                          <a:spcPts val="0"/>
                        </a:spcAft>
                        <a:tabLst>
                          <a:tab pos="540385" algn="l"/>
                        </a:tabLst>
                      </a:pPr>
                      <a:r>
                        <a:rPr lang="tr-TR" sz="1200" dirty="0">
                          <a:solidFill>
                            <a:srgbClr val="000000"/>
                          </a:solidFill>
                          <a:latin typeface="Times New Roman"/>
                          <a:ea typeface="Times New Roman"/>
                          <a:cs typeface="Times New Roman"/>
                        </a:rPr>
                        <a:t> 2</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Prof. Dr. </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Cemalettin ERDEMCİ</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6512">
                <a:tc>
                  <a:txBody>
                    <a:bodyPr/>
                    <a:lstStyle/>
                    <a:p>
                      <a:pPr>
                        <a:spcAft>
                          <a:spcPts val="0"/>
                        </a:spcAft>
                        <a:tabLst>
                          <a:tab pos="540385" algn="l"/>
                        </a:tabLst>
                      </a:pPr>
                      <a:r>
                        <a:rPr lang="tr-TR" sz="1200" dirty="0">
                          <a:solidFill>
                            <a:srgbClr val="000000"/>
                          </a:solidFill>
                          <a:latin typeface="Times New Roman"/>
                          <a:ea typeface="Times New Roman"/>
                          <a:cs typeface="Times New Roman"/>
                        </a:rPr>
                        <a:t> 3</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Prof. Dr.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İhsan Süreyya Sırma</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endParaRPr lang="tr-TR" sz="12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10</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10</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0997">
                <a:tc>
                  <a:txBody>
                    <a:bodyPr/>
                    <a:lstStyle/>
                    <a:p>
                      <a:pPr>
                        <a:spcAft>
                          <a:spcPts val="0"/>
                        </a:spcAft>
                        <a:tabLst>
                          <a:tab pos="540385" algn="l"/>
                        </a:tabLst>
                      </a:pPr>
                      <a:r>
                        <a:rPr lang="tr-TR" sz="1200">
                          <a:solidFill>
                            <a:srgbClr val="000000"/>
                          </a:solidFill>
                          <a:latin typeface="Times New Roman"/>
                          <a:ea typeface="Times New Roman"/>
                          <a:cs typeface="Times New Roman"/>
                        </a:rPr>
                        <a:t> 4</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a:solidFill>
                            <a:srgbClr val="000000"/>
                          </a:solidFill>
                          <a:latin typeface="Times New Roman"/>
                          <a:ea typeface="Times New Roman"/>
                          <a:cs typeface="Times New Roman"/>
                        </a:rPr>
                        <a:t> Yrd. Doç. Dr. </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a:solidFill>
                            <a:srgbClr val="000000"/>
                          </a:solidFill>
                          <a:latin typeface="Times New Roman"/>
                          <a:ea typeface="Times New Roman"/>
                          <a:cs typeface="Times New Roman"/>
                        </a:rPr>
                        <a:t>Fadıl AYĞAN</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endParaRPr lang="tr-TR" sz="12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2</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0997">
                <a:tc>
                  <a:txBody>
                    <a:bodyPr/>
                    <a:lstStyle/>
                    <a:p>
                      <a:pPr>
                        <a:spcAft>
                          <a:spcPts val="0"/>
                        </a:spcAft>
                        <a:tabLst>
                          <a:tab pos="540385" algn="l"/>
                        </a:tabLst>
                      </a:pPr>
                      <a:r>
                        <a:rPr lang="tr-TR" sz="1200">
                          <a:solidFill>
                            <a:srgbClr val="000000"/>
                          </a:solidFill>
                          <a:latin typeface="Times New Roman"/>
                          <a:ea typeface="Times New Roman"/>
                          <a:cs typeface="Times New Roman"/>
                        </a:rPr>
                        <a:t>5</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Arş. Gör.</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Cengiz KANIK</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200" dirty="0">
                        <a:solidFill>
                          <a:srgbClr val="000000"/>
                        </a:solidFill>
                        <a:latin typeface="Times New Roman"/>
                        <a:ea typeface="Times New Roman"/>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 2</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endParaRPr lang="tr-TR" sz="1200" dirty="0">
                        <a:solidFill>
                          <a:srgbClr val="000000"/>
                        </a:solidFill>
                        <a:latin typeface="Times New Roman"/>
                        <a:ea typeface="Times New Roman"/>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endParaRPr lang="tr-TR" sz="1200" dirty="0">
                        <a:solidFill>
                          <a:srgbClr val="000000"/>
                        </a:solidFill>
                        <a:latin typeface="Times New Roman"/>
                        <a:ea typeface="Times New Roman"/>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2</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9994">
                <a:tc gridSpan="3">
                  <a:txBody>
                    <a:bodyPr/>
                    <a:lstStyle/>
                    <a:p>
                      <a:pPr>
                        <a:spcAft>
                          <a:spcPts val="0"/>
                        </a:spcAft>
                        <a:tabLst>
                          <a:tab pos="540385" algn="l"/>
                        </a:tabLst>
                      </a:pPr>
                      <a:r>
                        <a:rPr lang="tr-TR" sz="1200" b="1">
                          <a:solidFill>
                            <a:srgbClr val="000000"/>
                          </a:solidFill>
                          <a:latin typeface="Times New Roman"/>
                          <a:ea typeface="Times New Roman"/>
                          <a:cs typeface="Times New Roman"/>
                        </a:rPr>
                        <a:t>TOPLAM</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endParaRPr lang="tr-TR" sz="12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endParaRPr lang="tr-TR" sz="12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16</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4" name="3 Tablo"/>
          <p:cNvGraphicFramePr>
            <a:graphicFrameLocks noGrp="1"/>
          </p:cNvGraphicFramePr>
          <p:nvPr/>
        </p:nvGraphicFramePr>
        <p:xfrm>
          <a:off x="1619672" y="3501008"/>
          <a:ext cx="6984777" cy="2304383"/>
        </p:xfrm>
        <a:graphic>
          <a:graphicData uri="http://schemas.openxmlformats.org/drawingml/2006/table">
            <a:tbl>
              <a:tblPr/>
              <a:tblGrid>
                <a:gridCol w="3999509"/>
                <a:gridCol w="746317"/>
                <a:gridCol w="746317"/>
                <a:gridCol w="746317"/>
                <a:gridCol w="746317"/>
              </a:tblGrid>
              <a:tr h="264137">
                <a:tc gridSpan="5">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Yıllar İtibariyle Yayımlanan Bildiri Sayıları</a:t>
                      </a:r>
                      <a:endParaRPr lang="tr-TR" sz="1200" dirty="0">
                        <a:latin typeface="Calibri"/>
                        <a:ea typeface="Calibri"/>
                        <a:cs typeface="Times New Roman"/>
                      </a:endParaRPr>
                    </a:p>
                  </a:txBody>
                  <a:tcPr marL="43879" marR="4387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311927">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 </a:t>
                      </a:r>
                      <a:endParaRPr lang="tr-TR" sz="1200" dirty="0">
                        <a:latin typeface="Calibri"/>
                        <a:ea typeface="Calibri"/>
                        <a:cs typeface="Times New Roman"/>
                      </a:endParaRPr>
                    </a:p>
                  </a:txBody>
                  <a:tcPr marL="43879" marR="4387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2011</a:t>
                      </a:r>
                      <a:endParaRPr lang="tr-TR" sz="1200">
                        <a:latin typeface="Calibri"/>
                        <a:ea typeface="Calibri"/>
                        <a:cs typeface="Times New Roman"/>
                      </a:endParaRPr>
                    </a:p>
                  </a:txBody>
                  <a:tcPr marL="43879" marR="4387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2012</a:t>
                      </a:r>
                      <a:endParaRPr lang="tr-TR" sz="1200">
                        <a:latin typeface="Calibri"/>
                        <a:ea typeface="Calibri"/>
                        <a:cs typeface="Times New Roman"/>
                      </a:endParaRPr>
                    </a:p>
                  </a:txBody>
                  <a:tcPr marL="43879" marR="4387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2013</a:t>
                      </a:r>
                      <a:endParaRPr lang="tr-TR" sz="1200">
                        <a:latin typeface="Calibri"/>
                        <a:ea typeface="Calibri"/>
                        <a:cs typeface="Times New Roman"/>
                      </a:endParaRPr>
                    </a:p>
                  </a:txBody>
                  <a:tcPr marL="43879" marR="4387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2014</a:t>
                      </a:r>
                      <a:endParaRPr lang="tr-TR" sz="1200">
                        <a:latin typeface="Calibri"/>
                        <a:ea typeface="Calibri"/>
                        <a:cs typeface="Times New Roman"/>
                      </a:endParaRPr>
                    </a:p>
                  </a:txBody>
                  <a:tcPr marL="43879" marR="4387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344034">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Poster Bildiri</a:t>
                      </a: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a:t>
                      </a:r>
                      <a:endParaRPr lang="tr-TR" sz="120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44034">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Sözlü Bildiri</a:t>
                      </a: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2</a:t>
                      </a:r>
                      <a:endParaRPr lang="tr-TR" sz="120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44034">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Poster Bildiri</a:t>
                      </a: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13</a:t>
                      </a:r>
                      <a:endParaRPr lang="tr-TR" sz="120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44034">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Sözlü Bildiri</a:t>
                      </a: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16</a:t>
                      </a:r>
                      <a:endParaRPr lang="tr-TR" sz="120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52183">
                <a:tc>
                  <a:txBody>
                    <a:bodyPr/>
                    <a:lstStyle/>
                    <a:p>
                      <a:pPr>
                        <a:spcAft>
                          <a:spcPts val="0"/>
                        </a:spcAft>
                        <a:tabLst>
                          <a:tab pos="540385" algn="l"/>
                        </a:tabLst>
                      </a:pPr>
                      <a:r>
                        <a:rPr lang="tr-TR" sz="1200" b="1">
                          <a:solidFill>
                            <a:srgbClr val="000000"/>
                          </a:solidFill>
                          <a:latin typeface="Times New Roman"/>
                          <a:ea typeface="Times New Roman"/>
                          <a:cs typeface="Times New Roman"/>
                        </a:rPr>
                        <a:t>TOPLAM</a:t>
                      </a:r>
                      <a:endParaRPr lang="tr-TR" sz="120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dirty="0" smtClean="0">
                          <a:solidFill>
                            <a:srgbClr val="000000"/>
                          </a:solidFill>
                          <a:latin typeface="Times New Roman"/>
                          <a:ea typeface="Times New Roman"/>
                          <a:cs typeface="Times New Roman"/>
                        </a:rPr>
                        <a:t>32</a:t>
                      </a: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5" name="4 Dikdörtgen"/>
          <p:cNvSpPr/>
          <p:nvPr/>
        </p:nvSpPr>
        <p:spPr>
          <a:xfrm>
            <a:off x="3563888" y="260648"/>
            <a:ext cx="2183996" cy="369332"/>
          </a:xfrm>
          <a:prstGeom prst="rect">
            <a:avLst/>
          </a:prstGeom>
        </p:spPr>
        <p:txBody>
          <a:bodyPr wrap="none">
            <a:spAutoFit/>
          </a:bodyPr>
          <a:lstStyle/>
          <a:p>
            <a:pPr algn="ctr"/>
            <a:r>
              <a:rPr lang="tr-TR" b="1" dirty="0" smtClean="0">
                <a:solidFill>
                  <a:srgbClr val="C00000"/>
                </a:solidFill>
              </a:rPr>
              <a:t>Akademik Çalışmalar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15361" name="Rectangle 1"/>
          <p:cNvSpPr>
            <a:spLocks noChangeArrowheads="1"/>
          </p:cNvSpPr>
          <p:nvPr/>
        </p:nvSpPr>
        <p:spPr bwMode="auto">
          <a:xfrm>
            <a:off x="1547664" y="599783"/>
            <a:ext cx="7128792"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tr-TR" sz="1600" dirty="0" smtClean="0"/>
              <a:t>Üniversitemiz Kezer Kampüsünde bulunan Mühendislik Mimarlık binasının C blok zemin katında, 14 adet idari hizmet bürosu (Akademik personel odaları dahil) ve 8 adet sınıfta eğitim-öğretim faaliyetlerini sürdürmektedir. Ancak Üniversitemizin sürekli gelişmesi ve İlahiyat Fakültesi öğrenci sayısının her geçen yıl artması göz önünde bulundurulursa, hizmet verilen alanların yetersiz olduğu görülecektir. Kullanım alanları ile ilgili bilgiler aşağıda gösterilmiştir.</a:t>
            </a:r>
            <a:endParaRPr lang="tr-TR" sz="1600" dirty="0"/>
          </a:p>
        </p:txBody>
      </p:sp>
      <p:sp>
        <p:nvSpPr>
          <p:cNvPr id="4" name="3 Dikdörtgen"/>
          <p:cNvSpPr/>
          <p:nvPr/>
        </p:nvSpPr>
        <p:spPr>
          <a:xfrm>
            <a:off x="3347864" y="188640"/>
            <a:ext cx="2404313" cy="369332"/>
          </a:xfrm>
          <a:prstGeom prst="rect">
            <a:avLst/>
          </a:prstGeom>
        </p:spPr>
        <p:txBody>
          <a:bodyPr wrap="none">
            <a:spAutoFit/>
          </a:bodyPr>
          <a:lstStyle/>
          <a:p>
            <a:pPr lvl="0" algn="just" fontAlgn="base">
              <a:spcBef>
                <a:spcPct val="0"/>
              </a:spcBef>
              <a:spcAft>
                <a:spcPct val="0"/>
              </a:spcAft>
              <a:tabLst>
                <a:tab pos="539750" algn="l"/>
              </a:tabLst>
            </a:pPr>
            <a:r>
              <a:rPr lang="tr-TR" b="1" dirty="0" smtClean="0">
                <a:solidFill>
                  <a:srgbClr val="C00000"/>
                </a:solidFill>
                <a:latin typeface="Calibri" pitchFamily="34" charset="0"/>
                <a:ea typeface="Times New Roman" pitchFamily="18" charset="0"/>
                <a:cs typeface="Times New Roman" pitchFamily="18" charset="0"/>
              </a:rPr>
              <a:t>Bina ve Hizmet Alanları</a:t>
            </a:r>
            <a:endParaRPr lang="tr-TR" sz="800" dirty="0" smtClean="0">
              <a:solidFill>
                <a:srgbClr val="C00000"/>
              </a:solidFill>
              <a:latin typeface="Arial" pitchFamily="34" charset="0"/>
              <a:cs typeface="Arial" pitchFamily="34" charset="0"/>
            </a:endParaRPr>
          </a:p>
        </p:txBody>
      </p:sp>
      <p:graphicFrame>
        <p:nvGraphicFramePr>
          <p:cNvPr id="5" name="4 Tablo"/>
          <p:cNvGraphicFramePr>
            <a:graphicFrameLocks noGrp="1"/>
          </p:cNvGraphicFramePr>
          <p:nvPr/>
        </p:nvGraphicFramePr>
        <p:xfrm>
          <a:off x="1187624" y="2348881"/>
          <a:ext cx="7200800" cy="3454950"/>
        </p:xfrm>
        <a:graphic>
          <a:graphicData uri="http://schemas.openxmlformats.org/drawingml/2006/table">
            <a:tbl>
              <a:tblPr/>
              <a:tblGrid>
                <a:gridCol w="1781355"/>
                <a:gridCol w="762531"/>
                <a:gridCol w="663347"/>
                <a:gridCol w="87282"/>
                <a:gridCol w="691912"/>
                <a:gridCol w="699053"/>
                <a:gridCol w="87282"/>
                <a:gridCol w="699053"/>
                <a:gridCol w="87282"/>
                <a:gridCol w="1641703"/>
              </a:tblGrid>
              <a:tr h="312410">
                <a:tc gridSpan="10">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Eğitim Alanları Derslikler</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644514">
                <a:tc>
                  <a:txBody>
                    <a:bodyPr/>
                    <a:lstStyle/>
                    <a:p>
                      <a:pPr algn="l">
                        <a:spcAft>
                          <a:spcPts val="0"/>
                        </a:spcAft>
                        <a:tabLst>
                          <a:tab pos="540385" algn="l"/>
                        </a:tabLst>
                      </a:pPr>
                      <a:r>
                        <a:rPr lang="tr-TR" sz="1000" b="1" dirty="0">
                          <a:solidFill>
                            <a:srgbClr val="000000"/>
                          </a:solidFill>
                          <a:latin typeface="Times New Roman"/>
                          <a:ea typeface="Times New Roman"/>
                          <a:cs typeface="Times New Roman"/>
                        </a:rPr>
                        <a:t>Eğitim Alanı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Amfi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Sınıf(Adet)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3">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Bilgisayar Laboratuarı</a:t>
                      </a:r>
                      <a:endParaRPr lang="tr-TR" sz="1100" dirty="0">
                        <a:latin typeface="Calibri"/>
                        <a:ea typeface="Calibri"/>
                        <a:cs typeface="Times New Roman"/>
                      </a:endParaRPr>
                    </a:p>
                    <a:p>
                      <a:pPr algn="ctr">
                        <a:spcAft>
                          <a:spcPts val="0"/>
                        </a:spcAft>
                        <a:tabLst>
                          <a:tab pos="540385" algn="l"/>
                        </a:tabLst>
                      </a:pPr>
                      <a:r>
                        <a:rPr lang="tr-TR" sz="1000" b="1" dirty="0">
                          <a:solidFill>
                            <a:srgbClr val="000000"/>
                          </a:solidFill>
                          <a:latin typeface="Times New Roman"/>
                          <a:ea typeface="Times New Roman"/>
                          <a:cs typeface="Times New Roman"/>
                        </a:rPr>
                        <a:t>(Adet)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Diğer </a:t>
                      </a:r>
                      <a:r>
                        <a:rPr lang="tr-TR" sz="1000" b="1" dirty="0" err="1">
                          <a:solidFill>
                            <a:srgbClr val="000000"/>
                          </a:solidFill>
                          <a:latin typeface="Times New Roman"/>
                          <a:ea typeface="Times New Roman"/>
                          <a:cs typeface="Times New Roman"/>
                        </a:rPr>
                        <a:t>Lab</a:t>
                      </a:r>
                      <a:endParaRPr lang="tr-TR" sz="1100" dirty="0">
                        <a:latin typeface="Calibri"/>
                        <a:ea typeface="Calibri"/>
                        <a:cs typeface="Times New Roman"/>
                      </a:endParaRPr>
                    </a:p>
                    <a:p>
                      <a:pPr algn="ctr">
                        <a:spcAft>
                          <a:spcPts val="0"/>
                        </a:spcAft>
                        <a:tabLst>
                          <a:tab pos="540385" algn="l"/>
                        </a:tabLst>
                      </a:pPr>
                      <a:r>
                        <a:rPr lang="tr-TR" sz="1000" b="1" dirty="0">
                          <a:solidFill>
                            <a:srgbClr val="000000"/>
                          </a:solidFill>
                          <a:latin typeface="Times New Roman"/>
                          <a:ea typeface="Times New Roman"/>
                          <a:cs typeface="Times New Roman"/>
                        </a:rPr>
                        <a:t>(Adet)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TOPLAM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57805">
                <a:tc>
                  <a:txBody>
                    <a:bodyPr/>
                    <a:lstStyle/>
                    <a:p>
                      <a:pPr>
                        <a:spcAft>
                          <a:spcPts val="0"/>
                        </a:spcAft>
                        <a:tabLst>
                          <a:tab pos="540385" algn="l"/>
                        </a:tabLst>
                      </a:pPr>
                      <a:r>
                        <a:rPr lang="tr-TR" sz="1000">
                          <a:solidFill>
                            <a:srgbClr val="000000"/>
                          </a:solidFill>
                          <a:latin typeface="Times New Roman"/>
                          <a:ea typeface="Times New Roman"/>
                          <a:cs typeface="Times New Roman"/>
                        </a:rPr>
                        <a:t>0–50 Kişilik</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2</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r>
                        <a:rPr lang="tr-TR" sz="10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2</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322">
                <a:tc>
                  <a:txBody>
                    <a:bodyPr/>
                    <a:lstStyle/>
                    <a:p>
                      <a:pPr>
                        <a:spcAft>
                          <a:spcPts val="0"/>
                        </a:spcAft>
                        <a:tabLst>
                          <a:tab pos="540385" algn="l"/>
                        </a:tabLst>
                      </a:pPr>
                      <a:r>
                        <a:rPr lang="tr-TR" sz="1000">
                          <a:solidFill>
                            <a:srgbClr val="000000"/>
                          </a:solidFill>
                          <a:latin typeface="Times New Roman"/>
                          <a:ea typeface="Times New Roman"/>
                          <a:cs typeface="Times New Roman"/>
                        </a:rPr>
                        <a:t>101–150 Kişilik</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6</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r>
                        <a:rPr lang="tr-TR" sz="10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6</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77140">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TOPLAM</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8</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r>
                        <a:rPr lang="tr-TR" sz="1000" b="1">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b="1">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8</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5862">
                <a:tc gridSpan="10">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Taşınmaz Alanların  Dağılımı </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29676">
                <a:tc rowSpan="2" gridSpan="4">
                  <a:txBody>
                    <a:bodyPr/>
                    <a:lstStyle/>
                    <a:p>
                      <a:pPr algn="l">
                        <a:spcAft>
                          <a:spcPts val="0"/>
                        </a:spcAft>
                        <a:tabLst>
                          <a:tab pos="540385" algn="l"/>
                        </a:tabLst>
                      </a:pPr>
                      <a:r>
                        <a:rPr lang="tr-TR" sz="1200" b="1" dirty="0">
                          <a:solidFill>
                            <a:srgbClr val="000000"/>
                          </a:solidFill>
                          <a:latin typeface="Times New Roman"/>
                          <a:ea typeface="Times New Roman"/>
                          <a:cs typeface="Times New Roman"/>
                        </a:rPr>
                        <a:t>İlahiyat Fakültesi</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rowSpan="2" hMerge="1">
                  <a:txBody>
                    <a:bodyPr/>
                    <a:lstStyle/>
                    <a:p>
                      <a:endParaRPr lang="tr-TR"/>
                    </a:p>
                  </a:txBody>
                  <a:tcPr/>
                </a:tc>
                <a:tc rowSpan="2" hMerge="1">
                  <a:txBody>
                    <a:bodyPr/>
                    <a:lstStyle/>
                    <a:p>
                      <a:endParaRPr lang="tr-TR"/>
                    </a:p>
                  </a:txBody>
                  <a:tcPr/>
                </a:tc>
                <a:tc rowSpan="2" hMerge="1">
                  <a:txBody>
                    <a:bodyPr/>
                    <a:lstStyle/>
                    <a:p>
                      <a:endParaRPr lang="tr-TR"/>
                    </a:p>
                  </a:txBody>
                  <a:tcPr/>
                </a:tc>
                <a:tc gridSpan="4">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Mülkiyet Durumuna Göre Taşınmaz Alanı (m</a:t>
                      </a:r>
                      <a:r>
                        <a:rPr lang="tr-TR" sz="1000" b="1" baseline="30000" dirty="0">
                          <a:solidFill>
                            <a:srgbClr val="000000"/>
                          </a:solidFill>
                          <a:latin typeface="Times New Roman"/>
                          <a:ea typeface="Times New Roman"/>
                          <a:cs typeface="Times New Roman"/>
                        </a:rPr>
                        <a:t>2</a:t>
                      </a:r>
                      <a:r>
                        <a:rPr lang="tr-TR" sz="1000" b="1"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rowSpan="2" gridSpan="2">
                  <a:txBody>
                    <a:bodyPr/>
                    <a:lstStyle/>
                    <a:p>
                      <a:pPr algn="ctr">
                        <a:spcAft>
                          <a:spcPts val="0"/>
                        </a:spcAft>
                        <a:tabLst>
                          <a:tab pos="540385" algn="l"/>
                        </a:tabLst>
                      </a:pPr>
                      <a:r>
                        <a:rPr lang="tr-TR" sz="1000" b="1">
                          <a:solidFill>
                            <a:srgbClr val="000000"/>
                          </a:solidFill>
                          <a:latin typeface="Times New Roman"/>
                          <a:ea typeface="Times New Roman"/>
                          <a:cs typeface="Times New Roman"/>
                        </a:rPr>
                        <a:t>TOPLAM (m</a:t>
                      </a:r>
                      <a:r>
                        <a:rPr lang="tr-TR" sz="1000" b="1" baseline="30000">
                          <a:solidFill>
                            <a:srgbClr val="000000"/>
                          </a:solidFill>
                          <a:latin typeface="Times New Roman"/>
                          <a:ea typeface="Times New Roman"/>
                          <a:cs typeface="Times New Roman"/>
                        </a:rPr>
                        <a:t>2</a:t>
                      </a:r>
                      <a:r>
                        <a:rPr lang="tr-TR" sz="1000" b="1">
                          <a:solidFill>
                            <a:srgbClr val="000000"/>
                          </a:solidFill>
                          <a:latin typeface="Times New Roman"/>
                          <a:ea typeface="Times New Roman"/>
                          <a:cs typeface="Times New Roman"/>
                        </a:rPr>
                        <a:t>)</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rowSpan="2" hMerge="1">
                  <a:txBody>
                    <a:bodyPr/>
                    <a:lstStyle/>
                    <a:p>
                      <a:endParaRPr lang="tr-TR"/>
                    </a:p>
                  </a:txBody>
                  <a:tcPr/>
                </a:tc>
              </a:tr>
              <a:tr h="515611">
                <a:tc gridSpan="4"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Fakülte</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2">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Maliye Hazine</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Diğer</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2" vMerge="1">
                  <a:txBody>
                    <a:bodyPr/>
                    <a:lstStyle/>
                    <a:p>
                      <a:endParaRPr lang="tr-TR"/>
                    </a:p>
                  </a:txBody>
                  <a:tcPr/>
                </a:tc>
                <a:tc hMerge="1" vMerge="1">
                  <a:txBody>
                    <a:bodyPr/>
                    <a:lstStyle/>
                    <a:p>
                      <a:endParaRPr lang="tr-TR"/>
                    </a:p>
                  </a:txBody>
                  <a:tcPr/>
                </a:tc>
              </a:tr>
              <a:tr h="257805">
                <a:tc gridSpan="4">
                  <a:txBody>
                    <a:bodyPr/>
                    <a:lstStyle/>
                    <a:p>
                      <a:pPr>
                        <a:spcAft>
                          <a:spcPts val="0"/>
                        </a:spcAft>
                        <a:tabLst>
                          <a:tab pos="540385" algn="l"/>
                        </a:tabLst>
                      </a:pPr>
                      <a:r>
                        <a:rPr lang="tr-TR" sz="1200">
                          <a:solidFill>
                            <a:srgbClr val="000000"/>
                          </a:solidFill>
                          <a:latin typeface="Times New Roman"/>
                          <a:ea typeface="Times New Roman"/>
                          <a:cs typeface="Times New Roman"/>
                        </a:rPr>
                        <a:t> Kezer Yerleşkesi</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8.150</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spcAft>
                          <a:spcPts val="0"/>
                        </a:spcAft>
                        <a:tabLst>
                          <a:tab pos="540385" algn="l"/>
                        </a:tabLst>
                      </a:pPr>
                      <a:r>
                        <a:rPr lang="tr-TR" sz="1200" dirty="0">
                          <a:solidFill>
                            <a:srgbClr val="000000"/>
                          </a:solidFill>
                          <a:latin typeface="Times New Roman"/>
                          <a:ea typeface="Times New Roman"/>
                          <a:cs typeface="Times New Roman"/>
                        </a:rPr>
                        <a:t> 8.150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r>
              <a:tr h="257805">
                <a:tc gridSpan="4">
                  <a:txBody>
                    <a:bodyPr/>
                    <a:lstStyle/>
                    <a:p>
                      <a:pPr>
                        <a:spcAft>
                          <a:spcPts val="0"/>
                        </a:spcAft>
                        <a:tabLst>
                          <a:tab pos="540385" algn="l"/>
                        </a:tabLst>
                      </a:pPr>
                      <a:r>
                        <a:rPr lang="tr-TR" sz="1200" b="1">
                          <a:solidFill>
                            <a:srgbClr val="000000"/>
                          </a:solidFill>
                          <a:latin typeface="Times New Roman"/>
                          <a:ea typeface="Times New Roman"/>
                          <a:cs typeface="Times New Roman"/>
                        </a:rPr>
                        <a:t>TOPLAM</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spcAft>
                          <a:spcPts val="0"/>
                        </a:spcAft>
                        <a:tabLst>
                          <a:tab pos="540385" algn="l"/>
                        </a:tabLst>
                      </a:pPr>
                      <a:r>
                        <a:rPr lang="tr-TR" sz="1200" b="1">
                          <a:solidFill>
                            <a:srgbClr val="000000"/>
                          </a:solidFill>
                          <a:latin typeface="Times New Roman"/>
                          <a:ea typeface="Times New Roman"/>
                          <a:cs typeface="Times New Roman"/>
                        </a:rPr>
                        <a:t> 8.150</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spcAft>
                          <a:spcPts val="0"/>
                        </a:spcAft>
                        <a:tabLst>
                          <a:tab pos="540385" algn="l"/>
                        </a:tabLst>
                      </a:pPr>
                      <a:r>
                        <a:rPr lang="tr-TR" sz="1200" b="1">
                          <a:solidFill>
                            <a:srgbClr val="000000"/>
                          </a:solidFill>
                          <a:latin typeface="Times New Roman"/>
                          <a:ea typeface="Times New Roman"/>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spcAft>
                          <a:spcPts val="0"/>
                        </a:spcAft>
                        <a:tabLst>
                          <a:tab pos="540385" algn="l"/>
                        </a:tabLst>
                      </a:pPr>
                      <a:r>
                        <a:rPr lang="tr-TR" sz="1200" b="1">
                          <a:solidFill>
                            <a:srgbClr val="000000"/>
                          </a:solidFill>
                          <a:latin typeface="Times New Roman"/>
                          <a:ea typeface="Times New Roman"/>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spcAft>
                          <a:spcPts val="0"/>
                        </a:spcAft>
                        <a:tabLst>
                          <a:tab pos="540385" algn="l"/>
                        </a:tabLst>
                      </a:pPr>
                      <a:r>
                        <a:rPr lang="tr-TR" sz="1200" b="1" dirty="0">
                          <a:solidFill>
                            <a:srgbClr val="000000"/>
                          </a:solidFill>
                          <a:latin typeface="Times New Roman"/>
                          <a:ea typeface="Times New Roman"/>
                          <a:cs typeface="Times New Roman"/>
                        </a:rPr>
                        <a:t> 8.150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r>
            </a:tbl>
          </a:graphicData>
        </a:graphic>
      </p:graphicFrame>
      <p:sp>
        <p:nvSpPr>
          <p:cNvPr id="1536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4" name="3 Dikdörtgen"/>
          <p:cNvSpPr/>
          <p:nvPr/>
        </p:nvSpPr>
        <p:spPr>
          <a:xfrm>
            <a:off x="3347864" y="188640"/>
            <a:ext cx="2404313" cy="369332"/>
          </a:xfrm>
          <a:prstGeom prst="rect">
            <a:avLst/>
          </a:prstGeom>
        </p:spPr>
        <p:txBody>
          <a:bodyPr wrap="none">
            <a:spAutoFit/>
          </a:bodyPr>
          <a:lstStyle/>
          <a:p>
            <a:pPr lvl="0" algn="just" fontAlgn="base">
              <a:spcBef>
                <a:spcPct val="0"/>
              </a:spcBef>
              <a:spcAft>
                <a:spcPct val="0"/>
              </a:spcAft>
              <a:tabLst>
                <a:tab pos="539750" algn="l"/>
              </a:tabLst>
            </a:pPr>
            <a:r>
              <a:rPr lang="tr-TR" b="1" dirty="0" smtClean="0">
                <a:solidFill>
                  <a:srgbClr val="C00000"/>
                </a:solidFill>
                <a:latin typeface="Calibri" pitchFamily="34" charset="0"/>
                <a:ea typeface="Times New Roman" pitchFamily="18" charset="0"/>
                <a:cs typeface="Times New Roman" pitchFamily="18" charset="0"/>
              </a:rPr>
              <a:t>Bina ve Hizmet Alanları</a:t>
            </a:r>
            <a:endParaRPr lang="tr-TR" sz="800" dirty="0" smtClean="0">
              <a:solidFill>
                <a:srgbClr val="C00000"/>
              </a:solidFill>
              <a:latin typeface="Arial" pitchFamily="34" charset="0"/>
              <a:cs typeface="Arial" pitchFamily="34" charset="0"/>
            </a:endParaRPr>
          </a:p>
        </p:txBody>
      </p:sp>
      <p:sp>
        <p:nvSpPr>
          <p:cNvPr id="1536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pic>
        <p:nvPicPr>
          <p:cNvPr id="7" name="6 Resim" descr="http://www.siirt.edu.tr/site_galeri/yeni/siirt_uni_201452784246177.jpg"/>
          <p:cNvPicPr/>
          <p:nvPr/>
        </p:nvPicPr>
        <p:blipFill>
          <a:blip r:embed="rId3" cstate="print"/>
          <a:srcRect/>
          <a:stretch>
            <a:fillRect/>
          </a:stretch>
        </p:blipFill>
        <p:spPr bwMode="auto">
          <a:xfrm>
            <a:off x="539552" y="3717032"/>
            <a:ext cx="3528392" cy="259228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7 Resim" descr="http://www.siirt.edu.tr/site_galeri/yeni/siirt_uni_2013313113242306.png"/>
          <p:cNvPicPr/>
          <p:nvPr/>
        </p:nvPicPr>
        <p:blipFill>
          <a:blip r:embed="rId4" cstate="print"/>
          <a:srcRect/>
          <a:stretch>
            <a:fillRect/>
          </a:stretch>
        </p:blipFill>
        <p:spPr bwMode="auto">
          <a:xfrm>
            <a:off x="4572000" y="3789040"/>
            <a:ext cx="3814790" cy="242266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 name="9 Resim" descr="http://www.siirt.edu.tr/site_galeri/yeni/siirt_uni_201331311323585.png"/>
          <p:cNvPicPr/>
          <p:nvPr/>
        </p:nvPicPr>
        <p:blipFill>
          <a:blip r:embed="rId5" cstate="print"/>
          <a:srcRect/>
          <a:stretch>
            <a:fillRect/>
          </a:stretch>
        </p:blipFill>
        <p:spPr bwMode="auto">
          <a:xfrm>
            <a:off x="2267744" y="692696"/>
            <a:ext cx="4680520" cy="266429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9" name="8 Resim" descr="http://www.siirt.edu.tr/site_galeri/yeni/siirt_uni_2013313113234614.png"/>
          <p:cNvPicPr/>
          <p:nvPr/>
        </p:nvPicPr>
        <p:blipFill>
          <a:blip r:embed="rId6" cstate="print"/>
          <a:srcRect/>
          <a:stretch>
            <a:fillRect/>
          </a:stretch>
        </p:blipFill>
        <p:spPr bwMode="auto">
          <a:xfrm rot="20289143">
            <a:off x="3253467" y="4992492"/>
            <a:ext cx="2316938" cy="148782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4" name="3 Tablo"/>
          <p:cNvGraphicFramePr>
            <a:graphicFrameLocks noGrp="1"/>
          </p:cNvGraphicFramePr>
          <p:nvPr/>
        </p:nvGraphicFramePr>
        <p:xfrm>
          <a:off x="1187624" y="1124744"/>
          <a:ext cx="7344814" cy="2847997"/>
        </p:xfrm>
        <a:graphic>
          <a:graphicData uri="http://schemas.openxmlformats.org/drawingml/2006/table">
            <a:tbl>
              <a:tblPr/>
              <a:tblGrid>
                <a:gridCol w="3558704"/>
                <a:gridCol w="1028177"/>
                <a:gridCol w="919311"/>
                <a:gridCol w="1838622"/>
              </a:tblGrid>
              <a:tr h="288032">
                <a:tc gridSpan="4">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Yıllara Göre Öğrenci Mevcudu</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384478">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2">
                  <a:txBody>
                    <a:bodyPr/>
                    <a:lstStyle/>
                    <a:p>
                      <a:pPr algn="ctr">
                        <a:spcAft>
                          <a:spcPts val="0"/>
                        </a:spcAft>
                        <a:tabLst>
                          <a:tab pos="540385" algn="l"/>
                        </a:tabLst>
                      </a:pPr>
                      <a:r>
                        <a:rPr lang="tr-TR" sz="1200" b="1" dirty="0" smtClean="0">
                          <a:solidFill>
                            <a:srgbClr val="000000"/>
                          </a:solidFill>
                          <a:latin typeface="Times New Roman"/>
                          <a:ea typeface="Times New Roman"/>
                          <a:cs typeface="Times New Roman"/>
                        </a:rPr>
                        <a:t>2013-2014</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pPr algn="ctr">
                        <a:spcAft>
                          <a:spcPts val="0"/>
                        </a:spcAft>
                        <a:tabLst>
                          <a:tab pos="540385" algn="l"/>
                        </a:tabLst>
                      </a:pP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smtClean="0">
                          <a:solidFill>
                            <a:srgbClr val="000000"/>
                          </a:solidFill>
                          <a:latin typeface="Times New Roman"/>
                          <a:ea typeface="Times New Roman"/>
                          <a:cs typeface="Times New Roman"/>
                        </a:rPr>
                        <a:t>2014-2015</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40718">
                <a:tc>
                  <a:txBody>
                    <a:bodyPr/>
                    <a:lstStyle/>
                    <a:p>
                      <a:pPr>
                        <a:spcAft>
                          <a:spcPts val="0"/>
                        </a:spcAft>
                        <a:tabLst>
                          <a:tab pos="540385" algn="l"/>
                        </a:tabLst>
                      </a:pPr>
                      <a:r>
                        <a:rPr lang="tr-TR" sz="1200" dirty="0">
                          <a:solidFill>
                            <a:srgbClr val="000000"/>
                          </a:solidFill>
                          <a:latin typeface="Times New Roman"/>
                          <a:ea typeface="Times New Roman"/>
                          <a:cs typeface="Times New Roman"/>
                        </a:rPr>
                        <a:t>Öğrenci Sayısı(</a:t>
                      </a:r>
                      <a:r>
                        <a:rPr lang="tr-TR" sz="1200" b="1" dirty="0">
                          <a:latin typeface="Times New Roman"/>
                          <a:ea typeface="Times New Roman"/>
                          <a:cs typeface="Times New Roman"/>
                        </a:rPr>
                        <a:t>I. Öğretim</a:t>
                      </a:r>
                      <a:r>
                        <a:rPr lang="tr-TR" sz="1200"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lgn="r">
                        <a:spcAft>
                          <a:spcPts val="0"/>
                        </a:spcAft>
                        <a:tabLst>
                          <a:tab pos="540385" algn="l"/>
                        </a:tabLst>
                      </a:pPr>
                      <a:r>
                        <a:rPr lang="tr-TR" sz="1200" dirty="0" smtClean="0">
                          <a:solidFill>
                            <a:srgbClr val="000000"/>
                          </a:solidFill>
                          <a:latin typeface="Times New Roman"/>
                          <a:ea typeface="Times New Roman"/>
                          <a:cs typeface="Times New Roman"/>
                        </a:rPr>
                        <a:t>104</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pPr algn="r">
                        <a:spcAft>
                          <a:spcPts val="0"/>
                        </a:spcAft>
                        <a:tabLst>
                          <a:tab pos="540385" algn="l"/>
                        </a:tabLst>
                      </a:pP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200" dirty="0">
                          <a:solidFill>
                            <a:srgbClr val="000000"/>
                          </a:solidFill>
                          <a:latin typeface="Times New Roman"/>
                          <a:ea typeface="Times New Roman"/>
                          <a:cs typeface="Times New Roman"/>
                        </a:rPr>
                        <a:t>257</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0718">
                <a:tc>
                  <a:txBody>
                    <a:bodyPr/>
                    <a:lstStyle/>
                    <a:p>
                      <a:pPr>
                        <a:spcAft>
                          <a:spcPts val="0"/>
                        </a:spcAft>
                        <a:tabLst>
                          <a:tab pos="540385" algn="l"/>
                        </a:tabLst>
                      </a:pPr>
                      <a:r>
                        <a:rPr lang="tr-TR" sz="1200" dirty="0">
                          <a:latin typeface="Times New Roman"/>
                          <a:ea typeface="Times New Roman"/>
                          <a:cs typeface="Times New Roman"/>
                        </a:rPr>
                        <a:t>Öğrenci Sayısı (</a:t>
                      </a:r>
                      <a:r>
                        <a:rPr lang="tr-TR" sz="1200" b="1" dirty="0">
                          <a:latin typeface="Times New Roman"/>
                          <a:ea typeface="Times New Roman"/>
                          <a:cs typeface="Times New Roman"/>
                        </a:rPr>
                        <a:t>II. Öğretim</a:t>
                      </a:r>
                      <a:r>
                        <a:rPr lang="tr-TR" sz="1200" dirty="0">
                          <a:latin typeface="Times New Roman"/>
                          <a:ea typeface="Times New Roman"/>
                          <a:cs typeface="Times New Roman"/>
                        </a:rPr>
                        <a:t>)</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lgn="r">
                        <a:spcAft>
                          <a:spcPts val="0"/>
                        </a:spcAft>
                        <a:tabLst>
                          <a:tab pos="540385" algn="l"/>
                        </a:tabLst>
                      </a:pPr>
                      <a:r>
                        <a:rPr lang="tr-TR" sz="1200" dirty="0" smtClean="0">
                          <a:latin typeface="Times New Roman"/>
                          <a:ea typeface="Times New Roman"/>
                          <a:cs typeface="Times New Roman"/>
                        </a:rPr>
                        <a:t>99</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pPr algn="r">
                        <a:spcAft>
                          <a:spcPts val="0"/>
                        </a:spcAft>
                        <a:tabLst>
                          <a:tab pos="540385" algn="l"/>
                        </a:tabLst>
                      </a:pP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200" dirty="0" smtClean="0">
                          <a:latin typeface="Times New Roman"/>
                          <a:ea typeface="Times New Roman"/>
                          <a:cs typeface="Times New Roman"/>
                        </a:rPr>
                        <a:t>197</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78329">
                <a:tc>
                  <a:txBody>
                    <a:bodyPr/>
                    <a:lstStyle/>
                    <a:p>
                      <a:pPr>
                        <a:spcAft>
                          <a:spcPts val="0"/>
                        </a:spcAft>
                        <a:tabLst>
                          <a:tab pos="540385" algn="l"/>
                        </a:tabLst>
                      </a:pPr>
                      <a:r>
                        <a:rPr lang="tr-TR" sz="1200" b="1" dirty="0" smtClean="0">
                          <a:latin typeface="Times New Roman"/>
                          <a:ea typeface="Times New Roman"/>
                          <a:cs typeface="Times New Roman"/>
                        </a:rPr>
                        <a:t>GENEL TOPLAM</a:t>
                      </a:r>
                      <a:endParaRPr lang="tr-TR" sz="1100" b="1"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2700" cap="flat" cmpd="sng" algn="ctr">
                      <a:solidFill>
                        <a:schemeClr val="tx1"/>
                      </a:solidFill>
                      <a:prstDash val="sysDot"/>
                      <a:round/>
                      <a:headEnd type="none" w="med" len="med"/>
                      <a:tailEnd type="none" w="med" len="med"/>
                    </a:lnB>
                    <a:solidFill>
                      <a:srgbClr val="FFFFFF"/>
                    </a:solidFill>
                  </a:tcPr>
                </a:tc>
                <a:tc gridSpan="2">
                  <a:txBody>
                    <a:bodyPr/>
                    <a:lstStyle/>
                    <a:p>
                      <a:pPr algn="r">
                        <a:spcAft>
                          <a:spcPts val="0"/>
                        </a:spcAft>
                        <a:tabLst>
                          <a:tab pos="540385" algn="l"/>
                        </a:tabLst>
                      </a:pPr>
                      <a:r>
                        <a:rPr lang="tr-TR" sz="1200" b="1" dirty="0">
                          <a:latin typeface="Times New Roman"/>
                          <a:ea typeface="Times New Roman"/>
                          <a:cs typeface="Times New Roman"/>
                        </a:rPr>
                        <a:t>203</a:t>
                      </a:r>
                      <a:endParaRPr lang="tr-TR" sz="1100" b="1"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2700" cap="flat" cmpd="sng" algn="ctr">
                      <a:solidFill>
                        <a:schemeClr val="tx1"/>
                      </a:solidFill>
                      <a:prstDash val="sysDot"/>
                      <a:round/>
                      <a:headEnd type="none" w="med" len="med"/>
                      <a:tailEnd type="none" w="med" len="med"/>
                    </a:lnB>
                    <a:solidFill>
                      <a:srgbClr val="FFFFFF"/>
                    </a:solidFill>
                  </a:tcPr>
                </a:tc>
                <a:tc hMerge="1">
                  <a:txBody>
                    <a:bodyPr/>
                    <a:lstStyle/>
                    <a:p>
                      <a:endParaRPr lang="tr-TR" sz="11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a:noFill/>
                    </a:lnB>
                    <a:solidFill>
                      <a:srgbClr val="FFFFFF"/>
                    </a:solidFill>
                  </a:tcPr>
                </a:tc>
                <a:tc>
                  <a:txBody>
                    <a:bodyPr/>
                    <a:lstStyle/>
                    <a:p>
                      <a:pPr algn="r">
                        <a:spcAft>
                          <a:spcPts val="0"/>
                        </a:spcAft>
                        <a:tabLst>
                          <a:tab pos="540385" algn="l"/>
                        </a:tabLst>
                      </a:pPr>
                      <a:r>
                        <a:rPr lang="tr-TR" sz="1200" b="1" dirty="0" smtClean="0">
                          <a:latin typeface="Times New Roman"/>
                          <a:ea typeface="Times New Roman"/>
                          <a:cs typeface="Times New Roman"/>
                        </a:rPr>
                        <a:t>454</a:t>
                      </a:r>
                      <a:endParaRPr lang="tr-TR" sz="1100" b="1"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2700" cap="flat" cmpd="sng" algn="ctr">
                      <a:solidFill>
                        <a:schemeClr val="tx1"/>
                      </a:solidFill>
                      <a:prstDash val="sysDot"/>
                      <a:round/>
                      <a:headEnd type="none" w="med" len="med"/>
                      <a:tailEnd type="none" w="med" len="med"/>
                    </a:lnB>
                    <a:solidFill>
                      <a:srgbClr val="FFFFFF"/>
                    </a:solidFill>
                  </a:tcPr>
                </a:tc>
              </a:tr>
              <a:tr h="309090">
                <a:tc gridSpan="4">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Sınıflara Göre Öğrenci Dağılımı (2014-2015)</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2700" cap="flat" cmpd="sng" algn="ctr">
                      <a:solidFill>
                        <a:schemeClr val="tx1"/>
                      </a:solidFill>
                      <a:prstDash val="sysDot"/>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384478">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Hazırlık</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1. Sınıf</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40718">
                <a:tc>
                  <a:txBody>
                    <a:bodyPr/>
                    <a:lstStyle/>
                    <a:p>
                      <a:pPr>
                        <a:spcAft>
                          <a:spcPts val="0"/>
                        </a:spcAft>
                        <a:tabLst>
                          <a:tab pos="540385" algn="l"/>
                        </a:tabLst>
                      </a:pPr>
                      <a:r>
                        <a:rPr lang="tr-TR" sz="1200" dirty="0">
                          <a:solidFill>
                            <a:srgbClr val="000000"/>
                          </a:solidFill>
                          <a:latin typeface="Times New Roman"/>
                          <a:ea typeface="Times New Roman"/>
                          <a:cs typeface="Times New Roman"/>
                        </a:rPr>
                        <a:t>Öğrenci Sayısı(</a:t>
                      </a:r>
                      <a:r>
                        <a:rPr lang="tr-TR" sz="1200" b="1" dirty="0">
                          <a:latin typeface="Times New Roman"/>
                          <a:ea typeface="Times New Roman"/>
                          <a:cs typeface="Times New Roman"/>
                        </a:rPr>
                        <a:t>I. Öğretim</a:t>
                      </a:r>
                      <a:r>
                        <a:rPr lang="tr-TR" sz="1200"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200">
                          <a:solidFill>
                            <a:srgbClr val="000000"/>
                          </a:solidFill>
                          <a:latin typeface="Times New Roman"/>
                          <a:ea typeface="Times New Roman"/>
                          <a:cs typeface="Times New Roman"/>
                        </a:rPr>
                        <a:t>145</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200">
                          <a:solidFill>
                            <a:srgbClr val="000000"/>
                          </a:solidFill>
                          <a:latin typeface="Times New Roman"/>
                          <a:ea typeface="Times New Roman"/>
                          <a:cs typeface="Times New Roman"/>
                        </a:rPr>
                        <a:t>112</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200">
                          <a:solidFill>
                            <a:srgbClr val="000000"/>
                          </a:solidFill>
                          <a:latin typeface="Times New Roman"/>
                          <a:ea typeface="Times New Roman"/>
                          <a:cs typeface="Times New Roman"/>
                        </a:rPr>
                        <a:t>257</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0718">
                <a:tc>
                  <a:txBody>
                    <a:bodyPr/>
                    <a:lstStyle/>
                    <a:p>
                      <a:pPr>
                        <a:spcAft>
                          <a:spcPts val="0"/>
                        </a:spcAft>
                        <a:tabLst>
                          <a:tab pos="540385" algn="l"/>
                        </a:tabLst>
                      </a:pPr>
                      <a:r>
                        <a:rPr lang="tr-TR" sz="1200" dirty="0">
                          <a:latin typeface="Times New Roman"/>
                          <a:ea typeface="Times New Roman"/>
                          <a:cs typeface="Times New Roman"/>
                        </a:rPr>
                        <a:t>Öğrenci Sayısı (</a:t>
                      </a:r>
                      <a:r>
                        <a:rPr lang="tr-TR" sz="1200" b="1" dirty="0">
                          <a:latin typeface="Times New Roman"/>
                          <a:ea typeface="Times New Roman"/>
                          <a:cs typeface="Times New Roman"/>
                        </a:rPr>
                        <a:t>II. Öğretim</a:t>
                      </a:r>
                      <a:r>
                        <a:rPr lang="tr-TR" sz="1200" dirty="0">
                          <a:latin typeface="Times New Roman"/>
                          <a:ea typeface="Times New Roman"/>
                          <a:cs typeface="Times New Roman"/>
                        </a:rPr>
                        <a:t>)</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200" dirty="0" smtClean="0">
                          <a:latin typeface="Times New Roman"/>
                          <a:ea typeface="Times New Roman"/>
                          <a:cs typeface="Times New Roman"/>
                        </a:rPr>
                        <a:t>106</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200">
                          <a:latin typeface="Times New Roman"/>
                          <a:ea typeface="Times New Roman"/>
                          <a:cs typeface="Times New Roman"/>
                        </a:rPr>
                        <a:t>91</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200" dirty="0" smtClean="0">
                          <a:latin typeface="Times New Roman"/>
                          <a:ea typeface="Times New Roman"/>
                          <a:cs typeface="Times New Roman"/>
                        </a:rPr>
                        <a:t>197</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0718">
                <a:tc>
                  <a:txBody>
                    <a:bodyPr/>
                    <a:lstStyle/>
                    <a:p>
                      <a:pPr>
                        <a:spcAft>
                          <a:spcPts val="0"/>
                        </a:spcAft>
                        <a:tabLst>
                          <a:tab pos="540385" algn="l"/>
                        </a:tabLst>
                      </a:pPr>
                      <a:r>
                        <a:rPr lang="tr-TR" sz="1200" b="1" dirty="0">
                          <a:latin typeface="Times New Roman"/>
                          <a:ea typeface="Times New Roman"/>
                          <a:cs typeface="Times New Roman"/>
                        </a:rPr>
                        <a:t>GENEL TOPLAM</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200" b="1" smtClean="0">
                          <a:latin typeface="Times New Roman"/>
                          <a:ea typeface="Times New Roman"/>
                          <a:cs typeface="Times New Roman"/>
                        </a:rPr>
                        <a:t>251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200" b="1" dirty="0">
                          <a:latin typeface="Times New Roman"/>
                          <a:ea typeface="Times New Roman"/>
                          <a:cs typeface="Times New Roman"/>
                        </a:rPr>
                        <a:t>203</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200" b="1" dirty="0" smtClean="0">
                          <a:latin typeface="Times New Roman"/>
                          <a:ea typeface="Times New Roman"/>
                          <a:cs typeface="Times New Roman"/>
                        </a:rPr>
                        <a:t>454</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14337" name="Rectangle 1"/>
          <p:cNvSpPr>
            <a:spLocks noChangeArrowheads="1"/>
          </p:cNvSpPr>
          <p:nvPr/>
        </p:nvSpPr>
        <p:spPr bwMode="auto">
          <a:xfrm>
            <a:off x="3707904" y="487125"/>
            <a:ext cx="216024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tr-TR" sz="2000" b="1" i="0" u="none" strike="noStrike" cap="none" normalizeH="0" baseline="0" dirty="0" smtClean="0">
                <a:ln>
                  <a:noFill/>
                </a:ln>
                <a:solidFill>
                  <a:srgbClr val="C00000"/>
                </a:solidFill>
                <a:effectLst/>
                <a:latin typeface="Calibri"/>
                <a:ea typeface="Calibri" pitchFamily="34" charset="0"/>
                <a:cs typeface="Times New Roman" pitchFamily="18" charset="0"/>
              </a:rPr>
              <a:t>Ö</a:t>
            </a:r>
            <a:r>
              <a:rPr kumimoji="0" lang="tr-TR" sz="20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ğrenci Durumu</a:t>
            </a:r>
            <a:endParaRPr kumimoji="0" lang="tr-TR" sz="2000" b="0" i="0" u="none" strike="noStrike" cap="none" normalizeH="0" baseline="0" dirty="0" smtClean="0">
              <a:ln>
                <a:noFill/>
              </a:ln>
              <a:solidFill>
                <a:srgbClr val="C00000"/>
              </a:solidFill>
              <a:effectLst/>
              <a:latin typeface="Arial" pitchFamily="34" charset="0"/>
              <a:cs typeface="Arial" pitchFamily="34" charset="0"/>
            </a:endParaRPr>
          </a:p>
        </p:txBody>
      </p:sp>
      <p:graphicFrame>
        <p:nvGraphicFramePr>
          <p:cNvPr id="6" name="5 Tablo"/>
          <p:cNvGraphicFramePr>
            <a:graphicFrameLocks noGrp="1"/>
          </p:cNvGraphicFramePr>
          <p:nvPr/>
        </p:nvGraphicFramePr>
        <p:xfrm>
          <a:off x="1187624" y="4365104"/>
          <a:ext cx="7416824" cy="1426320"/>
        </p:xfrm>
        <a:graphic>
          <a:graphicData uri="http://schemas.openxmlformats.org/drawingml/2006/table">
            <a:tbl>
              <a:tblPr firstRow="1" bandRow="1">
                <a:tableStyleId>{5940675A-B579-460E-94D1-54222C63F5DA}</a:tableStyleId>
              </a:tblPr>
              <a:tblGrid>
                <a:gridCol w="2808312"/>
                <a:gridCol w="1440160"/>
                <a:gridCol w="1314146"/>
                <a:gridCol w="1854206"/>
              </a:tblGrid>
              <a:tr h="216024">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b="1" dirty="0" smtClean="0">
                          <a:latin typeface="Times New Roman" pitchFamily="18" charset="0"/>
                          <a:cs typeface="Times New Roman" pitchFamily="18" charset="0"/>
                        </a:rPr>
                        <a:t>Cinsiyetlerine Göre Öğrenci Dağılımı </a:t>
                      </a:r>
                      <a:r>
                        <a:rPr lang="tr-TR" sz="1200" b="1" dirty="0" smtClean="0">
                          <a:solidFill>
                            <a:srgbClr val="000000"/>
                          </a:solidFill>
                          <a:latin typeface="Times New Roman"/>
                          <a:ea typeface="Times New Roman"/>
                          <a:cs typeface="Times New Roman"/>
                        </a:rPr>
                        <a:t>(2014-2015)</a:t>
                      </a:r>
                      <a:endParaRPr lang="tr-TR" sz="1200" b="1" dirty="0">
                        <a:latin typeface="Times New Roman" pitchFamily="18" charset="0"/>
                        <a:cs typeface="Times New Roman" pitchFamily="18" charset="0"/>
                      </a:endParaRPr>
                    </a:p>
                  </a:txBody>
                  <a:tcPr>
                    <a:solidFill>
                      <a:srgbClr val="FFFF00"/>
                    </a:solidFill>
                  </a:tcPr>
                </a:tc>
                <a:tc hMerge="1">
                  <a:txBody>
                    <a:bodyPr/>
                    <a:lstStyle/>
                    <a:p>
                      <a:endParaRPr lang="tr-TR" dirty="0"/>
                    </a:p>
                  </a:txBody>
                  <a:tcPr/>
                </a:tc>
                <a:tc hMerge="1">
                  <a:txBody>
                    <a:bodyPr/>
                    <a:lstStyle/>
                    <a:p>
                      <a:endParaRPr lang="tr-TR"/>
                    </a:p>
                  </a:txBody>
                  <a:tcPr/>
                </a:tc>
                <a:tc hMerge="1">
                  <a:txBody>
                    <a:bodyPr/>
                    <a:lstStyle/>
                    <a:p>
                      <a:endParaRPr lang="tr-TR"/>
                    </a:p>
                  </a:txBody>
                  <a:tcPr/>
                </a:tc>
              </a:tr>
              <a:tr h="288000">
                <a:tc>
                  <a:txBody>
                    <a:bodyPr/>
                    <a:lstStyle/>
                    <a:p>
                      <a:endParaRPr lang="tr-TR" sz="1200" dirty="0"/>
                    </a:p>
                  </a:txBody>
                  <a:tcPr>
                    <a:solidFill>
                      <a:schemeClr val="accent6">
                        <a:lumMod val="20000"/>
                        <a:lumOff val="80000"/>
                      </a:schemeClr>
                    </a:solidFill>
                  </a:tcPr>
                </a:tc>
                <a:tc>
                  <a:txBody>
                    <a:bodyPr/>
                    <a:lstStyle/>
                    <a:p>
                      <a:pPr algn="ctr"/>
                      <a:r>
                        <a:rPr lang="tr-TR" sz="1200" b="1" dirty="0" smtClean="0">
                          <a:latin typeface="Times New Roman" pitchFamily="18" charset="0"/>
                          <a:cs typeface="Times New Roman" pitchFamily="18" charset="0"/>
                        </a:rPr>
                        <a:t>Bayan</a:t>
                      </a:r>
                      <a:endParaRPr lang="tr-TR" sz="1200" b="1" dirty="0">
                        <a:latin typeface="Times New Roman" pitchFamily="18" charset="0"/>
                        <a:cs typeface="Times New Roman" pitchFamily="18" charset="0"/>
                      </a:endParaRPr>
                    </a:p>
                  </a:txBody>
                  <a:tcPr>
                    <a:solidFill>
                      <a:schemeClr val="accent6">
                        <a:lumMod val="20000"/>
                        <a:lumOff val="80000"/>
                      </a:schemeClr>
                    </a:solidFill>
                  </a:tcPr>
                </a:tc>
                <a:tc>
                  <a:txBody>
                    <a:bodyPr/>
                    <a:lstStyle/>
                    <a:p>
                      <a:pPr algn="ctr"/>
                      <a:r>
                        <a:rPr lang="tr-TR" sz="1200" b="1" dirty="0" smtClean="0">
                          <a:latin typeface="Times New Roman" pitchFamily="18" charset="0"/>
                          <a:cs typeface="Times New Roman" pitchFamily="18" charset="0"/>
                        </a:rPr>
                        <a:t>Erkek</a:t>
                      </a:r>
                      <a:endParaRPr lang="tr-TR" sz="1200" b="1" dirty="0">
                        <a:latin typeface="Times New Roman" pitchFamily="18" charset="0"/>
                        <a:cs typeface="Times New Roman" pitchFamily="18" charset="0"/>
                      </a:endParaRPr>
                    </a:p>
                  </a:txBody>
                  <a:tcPr>
                    <a:solidFill>
                      <a:schemeClr val="accent6">
                        <a:lumMod val="20000"/>
                        <a:lumOff val="80000"/>
                      </a:schemeClr>
                    </a:solidFill>
                  </a:tcPr>
                </a:tc>
                <a:tc>
                  <a:txBody>
                    <a:bodyPr/>
                    <a:lstStyle/>
                    <a:p>
                      <a:pPr algn="ctr"/>
                      <a:r>
                        <a:rPr lang="tr-TR" sz="1200" b="1" dirty="0" smtClean="0">
                          <a:latin typeface="Times New Roman" pitchFamily="18" charset="0"/>
                          <a:cs typeface="Times New Roman" pitchFamily="18" charset="0"/>
                        </a:rPr>
                        <a:t>TOPLAM</a:t>
                      </a:r>
                      <a:endParaRPr lang="tr-TR" sz="1200" b="1" dirty="0">
                        <a:latin typeface="Times New Roman" pitchFamily="18" charset="0"/>
                        <a:cs typeface="Times New Roman" pitchFamily="18" charset="0"/>
                      </a:endParaRPr>
                    </a:p>
                  </a:txBody>
                  <a:tcPr>
                    <a:solidFill>
                      <a:schemeClr val="accent6">
                        <a:lumMod val="20000"/>
                        <a:lumOff val="80000"/>
                      </a:schemeClr>
                    </a:solidFill>
                  </a:tcPr>
                </a:tc>
              </a:tr>
              <a:tr h="288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solidFill>
                            <a:srgbClr val="000000"/>
                          </a:solidFill>
                          <a:latin typeface="Times New Roman"/>
                          <a:ea typeface="Times New Roman"/>
                          <a:cs typeface="Times New Roman"/>
                        </a:rPr>
                        <a:t>Öğrenci Sayısı(</a:t>
                      </a:r>
                      <a:r>
                        <a:rPr lang="tr-TR" sz="1200" b="1" dirty="0" smtClean="0">
                          <a:latin typeface="Times New Roman"/>
                          <a:ea typeface="Times New Roman"/>
                          <a:cs typeface="Times New Roman"/>
                        </a:rPr>
                        <a:t>I. Öğretim</a:t>
                      </a:r>
                      <a:r>
                        <a:rPr lang="tr-TR" sz="1200" dirty="0" smtClean="0">
                          <a:solidFill>
                            <a:srgbClr val="000000"/>
                          </a:solidFill>
                          <a:latin typeface="Times New Roman"/>
                          <a:ea typeface="Times New Roman"/>
                          <a:cs typeface="Times New Roman"/>
                        </a:rPr>
                        <a:t>)</a:t>
                      </a:r>
                      <a:endParaRPr lang="tr-TR" sz="1100" dirty="0" smtClean="0">
                        <a:latin typeface="+mn-lt"/>
                        <a:ea typeface="Calibri"/>
                        <a:cs typeface="Times New Roman"/>
                      </a:endParaRPr>
                    </a:p>
                  </a:txBody>
                  <a:tcPr/>
                </a:tc>
                <a:tc>
                  <a:txBody>
                    <a:bodyPr/>
                    <a:lstStyle/>
                    <a:p>
                      <a:pPr algn="r"/>
                      <a:r>
                        <a:rPr lang="tr-TR" sz="1200" dirty="0" smtClean="0">
                          <a:latin typeface="Times New Roman" pitchFamily="18" charset="0"/>
                          <a:cs typeface="Times New Roman" pitchFamily="18" charset="0"/>
                        </a:rPr>
                        <a:t>131</a:t>
                      </a:r>
                      <a:endParaRPr lang="tr-TR" sz="1200" dirty="0">
                        <a:latin typeface="Times New Roman" pitchFamily="18" charset="0"/>
                        <a:cs typeface="Times New Roman" pitchFamily="18" charset="0"/>
                      </a:endParaRPr>
                    </a:p>
                  </a:txBody>
                  <a:tcPr/>
                </a:tc>
                <a:tc>
                  <a:txBody>
                    <a:bodyPr/>
                    <a:lstStyle/>
                    <a:p>
                      <a:pPr algn="r"/>
                      <a:r>
                        <a:rPr lang="tr-TR" sz="1200" dirty="0" smtClean="0">
                          <a:latin typeface="Times New Roman" pitchFamily="18" charset="0"/>
                          <a:cs typeface="Times New Roman" pitchFamily="18" charset="0"/>
                        </a:rPr>
                        <a:t>126</a:t>
                      </a:r>
                      <a:endParaRPr lang="tr-TR" sz="1200" dirty="0">
                        <a:latin typeface="Times New Roman" pitchFamily="18" charset="0"/>
                        <a:cs typeface="Times New Roman" pitchFamily="18" charset="0"/>
                      </a:endParaRPr>
                    </a:p>
                  </a:txBody>
                  <a:tcPr/>
                </a:tc>
                <a:tc>
                  <a:txBody>
                    <a:bodyPr/>
                    <a:lstStyle/>
                    <a:p>
                      <a:pPr algn="r"/>
                      <a:r>
                        <a:rPr lang="tr-TR" sz="1200" dirty="0" smtClean="0">
                          <a:latin typeface="Times New Roman" pitchFamily="18" charset="0"/>
                          <a:cs typeface="Times New Roman" pitchFamily="18" charset="0"/>
                        </a:rPr>
                        <a:t>257</a:t>
                      </a:r>
                      <a:endParaRPr lang="tr-TR" sz="1200" dirty="0">
                        <a:latin typeface="Times New Roman" pitchFamily="18" charset="0"/>
                        <a:cs typeface="Times New Roman" pitchFamily="18" charset="0"/>
                      </a:endParaRPr>
                    </a:p>
                  </a:txBody>
                  <a:tcPr/>
                </a:tc>
              </a:tr>
              <a:tr h="288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latin typeface="Times New Roman"/>
                          <a:ea typeface="Times New Roman"/>
                          <a:cs typeface="Times New Roman"/>
                        </a:rPr>
                        <a:t>Öğrenci Sayısı (</a:t>
                      </a:r>
                      <a:r>
                        <a:rPr lang="tr-TR" sz="1200" b="1" dirty="0" smtClean="0">
                          <a:latin typeface="Times New Roman"/>
                          <a:ea typeface="Times New Roman"/>
                          <a:cs typeface="Times New Roman"/>
                        </a:rPr>
                        <a:t>II. Öğretim</a:t>
                      </a:r>
                      <a:r>
                        <a:rPr lang="tr-TR" sz="1200" dirty="0" smtClean="0">
                          <a:latin typeface="Times New Roman"/>
                          <a:ea typeface="Times New Roman"/>
                          <a:cs typeface="Times New Roman"/>
                        </a:rPr>
                        <a:t>)</a:t>
                      </a:r>
                      <a:endParaRPr lang="tr-TR" sz="1100" dirty="0" smtClean="0">
                        <a:latin typeface="+mn-lt"/>
                        <a:ea typeface="Calibri"/>
                        <a:cs typeface="Times New Roman"/>
                      </a:endParaRPr>
                    </a:p>
                  </a:txBody>
                  <a:tcPr/>
                </a:tc>
                <a:tc>
                  <a:txBody>
                    <a:bodyPr/>
                    <a:lstStyle/>
                    <a:p>
                      <a:pPr algn="r"/>
                      <a:r>
                        <a:rPr lang="tr-TR" sz="1200" dirty="0" smtClean="0">
                          <a:latin typeface="Times New Roman" pitchFamily="18" charset="0"/>
                          <a:cs typeface="Times New Roman" pitchFamily="18" charset="0"/>
                        </a:rPr>
                        <a:t>99</a:t>
                      </a:r>
                      <a:endParaRPr lang="tr-TR" sz="1200" dirty="0">
                        <a:latin typeface="Times New Roman" pitchFamily="18" charset="0"/>
                        <a:cs typeface="Times New Roman" pitchFamily="18" charset="0"/>
                      </a:endParaRPr>
                    </a:p>
                  </a:txBody>
                  <a:tcPr/>
                </a:tc>
                <a:tc>
                  <a:txBody>
                    <a:bodyPr/>
                    <a:lstStyle/>
                    <a:p>
                      <a:pPr algn="r"/>
                      <a:r>
                        <a:rPr lang="tr-TR" sz="1200" dirty="0" smtClean="0">
                          <a:latin typeface="Times New Roman" pitchFamily="18" charset="0"/>
                          <a:cs typeface="Times New Roman" pitchFamily="18" charset="0"/>
                        </a:rPr>
                        <a:t>98</a:t>
                      </a:r>
                      <a:endParaRPr lang="tr-TR" sz="1200" dirty="0">
                        <a:latin typeface="Times New Roman" pitchFamily="18" charset="0"/>
                        <a:cs typeface="Times New Roman" pitchFamily="18" charset="0"/>
                      </a:endParaRPr>
                    </a:p>
                  </a:txBody>
                  <a:tcPr/>
                </a:tc>
                <a:tc>
                  <a:txBody>
                    <a:bodyPr/>
                    <a:lstStyle/>
                    <a:p>
                      <a:pPr algn="r"/>
                      <a:r>
                        <a:rPr lang="tr-TR" sz="1200" dirty="0" smtClean="0">
                          <a:latin typeface="Times New Roman" pitchFamily="18" charset="0"/>
                          <a:cs typeface="Times New Roman" pitchFamily="18" charset="0"/>
                        </a:rPr>
                        <a:t>197</a:t>
                      </a:r>
                      <a:endParaRPr lang="tr-TR" sz="1200" dirty="0">
                        <a:latin typeface="Times New Roman" pitchFamily="18" charset="0"/>
                        <a:cs typeface="Times New Roman" pitchFamily="18" charset="0"/>
                      </a:endParaRPr>
                    </a:p>
                  </a:txBody>
                  <a:tcPr/>
                </a:tc>
              </a:tr>
              <a:tr h="288000">
                <a:tc>
                  <a:txBody>
                    <a:bodyPr/>
                    <a:lstStyle/>
                    <a:p>
                      <a:pPr>
                        <a:spcAft>
                          <a:spcPts val="0"/>
                        </a:spcAft>
                        <a:tabLst>
                          <a:tab pos="540385" algn="l"/>
                        </a:tabLst>
                      </a:pPr>
                      <a:r>
                        <a:rPr lang="tr-TR" sz="1200" b="1" dirty="0" smtClean="0">
                          <a:latin typeface="Times New Roman"/>
                          <a:ea typeface="Times New Roman"/>
                          <a:cs typeface="Times New Roman"/>
                        </a:rPr>
                        <a:t>GENEL TOPLAM</a:t>
                      </a:r>
                      <a:endParaRPr lang="tr-TR" sz="1100" dirty="0">
                        <a:latin typeface="+mn-lt"/>
                        <a:ea typeface="Calibri"/>
                        <a:cs typeface="Times New Roman"/>
                      </a:endParaRPr>
                    </a:p>
                  </a:txBody>
                  <a:tcPr/>
                </a:tc>
                <a:tc>
                  <a:txBody>
                    <a:bodyPr/>
                    <a:lstStyle/>
                    <a:p>
                      <a:pPr algn="r"/>
                      <a:r>
                        <a:rPr lang="tr-TR" sz="1200" b="1" dirty="0" smtClean="0">
                          <a:latin typeface="Times New Roman" pitchFamily="18" charset="0"/>
                          <a:cs typeface="Times New Roman" pitchFamily="18" charset="0"/>
                        </a:rPr>
                        <a:t>230</a:t>
                      </a:r>
                      <a:endParaRPr lang="tr-TR" sz="1200" b="1" dirty="0">
                        <a:latin typeface="Times New Roman" pitchFamily="18" charset="0"/>
                        <a:cs typeface="Times New Roman" pitchFamily="18" charset="0"/>
                      </a:endParaRPr>
                    </a:p>
                  </a:txBody>
                  <a:tcPr/>
                </a:tc>
                <a:tc>
                  <a:txBody>
                    <a:bodyPr/>
                    <a:lstStyle/>
                    <a:p>
                      <a:pPr algn="r"/>
                      <a:r>
                        <a:rPr lang="tr-TR" sz="1200" b="1" dirty="0" smtClean="0">
                          <a:latin typeface="Times New Roman" pitchFamily="18" charset="0"/>
                          <a:cs typeface="Times New Roman" pitchFamily="18" charset="0"/>
                        </a:rPr>
                        <a:t>224</a:t>
                      </a:r>
                      <a:endParaRPr lang="tr-TR" sz="1200" b="1" dirty="0">
                        <a:latin typeface="Times New Roman" pitchFamily="18" charset="0"/>
                        <a:cs typeface="Times New Roman" pitchFamily="18" charset="0"/>
                      </a:endParaRPr>
                    </a:p>
                  </a:txBody>
                  <a:tcPr/>
                </a:tc>
                <a:tc>
                  <a:txBody>
                    <a:bodyPr/>
                    <a:lstStyle/>
                    <a:p>
                      <a:pPr algn="r"/>
                      <a:r>
                        <a:rPr lang="tr-TR" sz="1200" b="1" dirty="0" smtClean="0">
                          <a:latin typeface="Times New Roman" pitchFamily="18" charset="0"/>
                          <a:cs typeface="Times New Roman" pitchFamily="18" charset="0"/>
                        </a:rPr>
                        <a:t>454</a:t>
                      </a:r>
                      <a:endParaRPr lang="tr-TR" sz="1200" b="1"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13313" name="Rectangle 1"/>
          <p:cNvSpPr>
            <a:spLocks noChangeArrowheads="1"/>
          </p:cNvSpPr>
          <p:nvPr/>
        </p:nvSpPr>
        <p:spPr bwMode="auto">
          <a:xfrm>
            <a:off x="2267744" y="378822"/>
            <a:ext cx="5112568"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tr-TR"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Bilgi ve Teknoloji Altyapısı (Donanım ve Kütüphane)</a:t>
            </a:r>
            <a:endParaRPr kumimoji="0" lang="tr-TR" b="0" i="0" u="none" strike="noStrike" cap="none" normalizeH="0" baseline="0" dirty="0" smtClean="0">
              <a:ln>
                <a:noFill/>
              </a:ln>
              <a:solidFill>
                <a:srgbClr val="C00000"/>
              </a:solidFill>
              <a:effectLst/>
              <a:latin typeface="Arial" pitchFamily="34" charset="0"/>
              <a:cs typeface="Arial" pitchFamily="34" charset="0"/>
            </a:endParaRPr>
          </a:p>
        </p:txBody>
      </p:sp>
      <p:sp>
        <p:nvSpPr>
          <p:cNvPr id="13314" name="Rectangle 2"/>
          <p:cNvSpPr>
            <a:spLocks noChangeArrowheads="1"/>
          </p:cNvSpPr>
          <p:nvPr/>
        </p:nvSpPr>
        <p:spPr bwMode="auto">
          <a:xfrm>
            <a:off x="1403648" y="878523"/>
            <a:ext cx="7416824"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Fak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ltemiz, g</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üç</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eğitici kadrosuyla bilişim sistemleri ve teknolojik imkanlardan maksimum fayda sağlayarak, </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ğrencilerine en iyi şekilde eğitim vermeyi hedeflemektedir. </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niversitemiz web sayfasında Fak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ltemize ayrılan alanda. Fak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ltemizce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len faaliyetler, kurumsal etkinlikler, </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ğrenci etkinlikleri, mevzuat, duyurular ve birim faaliyet raporları yayımlanmaktadır.</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3315" name="Rectangle 3"/>
          <p:cNvSpPr>
            <a:spLocks noChangeArrowheads="1"/>
          </p:cNvSpPr>
          <p:nvPr/>
        </p:nvSpPr>
        <p:spPr bwMode="auto">
          <a:xfrm>
            <a:off x="1187624" y="2383175"/>
            <a:ext cx="7488832"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539750" algn="l"/>
              </a:tabLst>
            </a:pPr>
            <a:r>
              <a:rPr kumimoji="0" lang="tr-TR" sz="16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1.   Bilgi Kaynakları</a:t>
            </a:r>
          </a:p>
          <a:p>
            <a:pPr marL="0" marR="0" lvl="0" indent="0" algn="just" defTabSz="914400" rtl="0" eaLnBrk="1" fontAlgn="base" latinLnBrk="0" hangingPunct="1">
              <a:lnSpc>
                <a:spcPct val="100000"/>
              </a:lnSpc>
              <a:spcBef>
                <a:spcPct val="0"/>
              </a:spcBef>
              <a:spcAft>
                <a:spcPct val="0"/>
              </a:spcAft>
              <a:buClrTx/>
              <a:buSzTx/>
              <a:buFontTx/>
              <a:buNone/>
              <a:tabLst>
                <a:tab pos="539750" algn="l"/>
              </a:tabLst>
            </a:pPr>
            <a:endParaRPr kumimoji="0" lang="tr-TR" sz="1600" b="0"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 657 sayılı Devlet Memurları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b. 666 Sayılı Kanun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 2547 sayılı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ksek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ğretim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d. 4734 sayılı Kamu İhale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 4735 sayılı Kamu İhale S</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zleşme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f. 5018 sayılı Kamu Mali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netimi ve Kontrol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g. 6245 sayılı Harcırah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h. 5434 sayılı Emekli Sandığı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ı. 2914 sayılı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ksek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ğretim Personel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j. 5510 sayılı Sosyal G</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venlik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 6085 sayılı Sayıştay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 Vergi Kanunları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 Diğer T</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 Kanunlar ve Kanunlara dayalı yayımlanan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netmelik, T</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z</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 Tebliğ, Karar ve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rl</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kteki mevzuatlardan oluşmaktadır.</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4" name="3 Tablo"/>
          <p:cNvGraphicFramePr>
            <a:graphicFrameLocks noGrp="1"/>
          </p:cNvGraphicFramePr>
          <p:nvPr/>
        </p:nvGraphicFramePr>
        <p:xfrm>
          <a:off x="1691679" y="980728"/>
          <a:ext cx="6840762" cy="1656183"/>
        </p:xfrm>
        <a:graphic>
          <a:graphicData uri="http://schemas.openxmlformats.org/drawingml/2006/table">
            <a:tbl>
              <a:tblPr/>
              <a:tblGrid>
                <a:gridCol w="2911635"/>
                <a:gridCol w="930880"/>
                <a:gridCol w="930880"/>
                <a:gridCol w="1033307"/>
                <a:gridCol w="1034060"/>
              </a:tblGrid>
              <a:tr h="416707">
                <a:tc gridSpan="5">
                  <a:txBody>
                    <a:bodyPr/>
                    <a:lstStyle/>
                    <a:p>
                      <a:pPr algn="ctr">
                        <a:spcAft>
                          <a:spcPts val="0"/>
                        </a:spcAft>
                        <a:tabLst>
                          <a:tab pos="540385" algn="l"/>
                        </a:tabLst>
                      </a:pPr>
                      <a:r>
                        <a:rPr lang="tr-TR" sz="1400" b="1" dirty="0">
                          <a:latin typeface="Times New Roman"/>
                          <a:ea typeface="Calibri"/>
                          <a:cs typeface="Times New Roman"/>
                        </a:rPr>
                        <a:t>Yıllar İtibariyle  Bilgisayar Sayıları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309869">
                <a:tc>
                  <a:txBody>
                    <a:bodyPr/>
                    <a:lstStyle/>
                    <a:p>
                      <a:pPr>
                        <a:spcAft>
                          <a:spcPts val="0"/>
                        </a:spcAft>
                        <a:tabLst>
                          <a:tab pos="540385" algn="l"/>
                        </a:tabLst>
                      </a:pPr>
                      <a:r>
                        <a:rPr lang="tr-TR" sz="1400" b="1" dirty="0">
                          <a:latin typeface="Times New Roman"/>
                          <a:ea typeface="Calibri"/>
                          <a:cs typeface="Times New Roman"/>
                        </a:rPr>
                        <a:t>Cinsi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a:ea typeface="Times New Roman"/>
                          <a:cs typeface="Times New Roman"/>
                        </a:rPr>
                        <a:t>2011</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a:ea typeface="Times New Roman"/>
                          <a:cs typeface="Times New Roman"/>
                        </a:rPr>
                        <a:t>2012</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a:ea typeface="Times New Roman"/>
                          <a:cs typeface="Times New Roman"/>
                        </a:rPr>
                        <a:t>2013</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2014</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9869">
                <a:tc>
                  <a:txBody>
                    <a:bodyPr/>
                    <a:lstStyle/>
                    <a:p>
                      <a:pPr>
                        <a:spcAft>
                          <a:spcPts val="0"/>
                        </a:spcAft>
                        <a:tabLst>
                          <a:tab pos="540385" algn="l"/>
                        </a:tabLst>
                      </a:pPr>
                      <a:r>
                        <a:rPr lang="tr-TR" sz="1400" dirty="0">
                          <a:latin typeface="Times New Roman"/>
                          <a:ea typeface="Calibri"/>
                          <a:cs typeface="Times New Roman"/>
                        </a:rPr>
                        <a:t>Masa Üstü Bilgisayar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latin typeface="Times New Roman"/>
                          <a:ea typeface="Calibri"/>
                          <a:cs typeface="Times New Roman"/>
                        </a:rPr>
                        <a:t>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latin typeface="Times New Roman"/>
                          <a:ea typeface="Calibri"/>
                          <a:cs typeface="Times New Roman"/>
                        </a:rPr>
                        <a:t>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latin typeface="Times New Roman"/>
                          <a:ea typeface="Calibri"/>
                          <a:cs typeface="Times New Roman"/>
                        </a:rPr>
                        <a:t>13</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latin typeface="Times New Roman"/>
                          <a:ea typeface="Calibri"/>
                          <a:cs typeface="Times New Roman"/>
                        </a:rPr>
                        <a:t>14</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9869">
                <a:tc>
                  <a:txBody>
                    <a:bodyPr/>
                    <a:lstStyle/>
                    <a:p>
                      <a:pPr>
                        <a:spcAft>
                          <a:spcPts val="0"/>
                        </a:spcAft>
                        <a:tabLst>
                          <a:tab pos="540385" algn="l"/>
                        </a:tabLst>
                      </a:pPr>
                      <a:r>
                        <a:rPr lang="tr-TR" sz="1400" dirty="0">
                          <a:latin typeface="Times New Roman"/>
                          <a:ea typeface="Calibri"/>
                          <a:cs typeface="Times New Roman"/>
                        </a:rPr>
                        <a:t>Taşınabilir Bilgisayar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latin typeface="Times New Roman"/>
                          <a:ea typeface="Calibri"/>
                          <a:cs typeface="Times New Roman"/>
                        </a:rPr>
                        <a:t>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latin typeface="Times New Roman"/>
                          <a:ea typeface="Calibri"/>
                          <a:cs typeface="Times New Roman"/>
                        </a:rPr>
                        <a:t>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latin typeface="Times New Roman"/>
                          <a:ea typeface="Calibri"/>
                          <a:cs typeface="Times New Roman"/>
                        </a:rPr>
                        <a:t>5</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latin typeface="Times New Roman"/>
                          <a:ea typeface="Calibri"/>
                          <a:cs typeface="Times New Roman"/>
                        </a:rPr>
                        <a:t>14</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9869">
                <a:tc>
                  <a:txBody>
                    <a:bodyPr/>
                    <a:lstStyle/>
                    <a:p>
                      <a:pPr>
                        <a:spcAft>
                          <a:spcPts val="0"/>
                        </a:spcAft>
                        <a:tabLst>
                          <a:tab pos="540385" algn="l"/>
                        </a:tabLst>
                      </a:pPr>
                      <a:r>
                        <a:rPr lang="tr-TR" sz="1400" b="1" dirty="0">
                          <a:latin typeface="Times New Roman"/>
                          <a:ea typeface="Calibri"/>
                          <a:cs typeface="Times New Roman"/>
                        </a:rPr>
                        <a:t>TOPLAM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latin typeface="Times New Roman"/>
                          <a:ea typeface="Calibri"/>
                          <a:cs typeface="Times New Roman"/>
                        </a:rPr>
                        <a:t>0</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latin typeface="Times New Roman"/>
                          <a:ea typeface="Calibri"/>
                          <a:cs typeface="Times New Roman"/>
                        </a:rPr>
                        <a:t>0</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latin typeface="Times New Roman"/>
                          <a:ea typeface="Calibri"/>
                          <a:cs typeface="Times New Roman"/>
                        </a:rPr>
                        <a:t>18</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latin typeface="Times New Roman"/>
                          <a:ea typeface="Calibri"/>
                          <a:cs typeface="Times New Roman"/>
                        </a:rPr>
                        <a:t>28</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5" name="4 Tablo"/>
          <p:cNvGraphicFramePr>
            <a:graphicFrameLocks noGrp="1"/>
          </p:cNvGraphicFramePr>
          <p:nvPr/>
        </p:nvGraphicFramePr>
        <p:xfrm>
          <a:off x="1691680" y="3140968"/>
          <a:ext cx="6768752" cy="3096344"/>
        </p:xfrm>
        <a:graphic>
          <a:graphicData uri="http://schemas.openxmlformats.org/drawingml/2006/table">
            <a:tbl>
              <a:tblPr/>
              <a:tblGrid>
                <a:gridCol w="1158306"/>
                <a:gridCol w="1217958"/>
                <a:gridCol w="1034901"/>
                <a:gridCol w="1341284"/>
                <a:gridCol w="1224215"/>
                <a:gridCol w="792088"/>
              </a:tblGrid>
              <a:tr h="336964">
                <a:tc gridSpan="6">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Bilgi ve Teknolojik Kaynaklar</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56869">
                <a:tc gridSpan="2">
                  <a:txBody>
                    <a:bodyPr/>
                    <a:lstStyle/>
                    <a:p>
                      <a:pPr algn="ctr">
                        <a:spcAft>
                          <a:spcPts val="0"/>
                        </a:spcAft>
                        <a:tabLst>
                          <a:tab pos="540385" algn="l"/>
                        </a:tabLst>
                      </a:pPr>
                      <a:r>
                        <a:rPr lang="tr-TR" sz="1100" b="1" dirty="0">
                          <a:solidFill>
                            <a:srgbClr val="000000"/>
                          </a:solidFill>
                          <a:latin typeface="Times New Roman"/>
                          <a:ea typeface="Times New Roman"/>
                          <a:cs typeface="Times New Roman"/>
                        </a:rPr>
                        <a:t>Cinsi</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ctr">
                        <a:spcAft>
                          <a:spcPts val="0"/>
                        </a:spcAft>
                        <a:tabLst>
                          <a:tab pos="540385" algn="l"/>
                        </a:tabLst>
                      </a:pPr>
                      <a:r>
                        <a:rPr lang="tr-TR" sz="1100" b="1" dirty="0">
                          <a:solidFill>
                            <a:srgbClr val="000000"/>
                          </a:solidFill>
                          <a:latin typeface="Times New Roman"/>
                          <a:ea typeface="Times New Roman"/>
                          <a:cs typeface="Times New Roman"/>
                        </a:rPr>
                        <a:t>İdari Amaçlı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100" b="1" dirty="0">
                          <a:solidFill>
                            <a:srgbClr val="000000"/>
                          </a:solidFill>
                          <a:latin typeface="Times New Roman"/>
                          <a:ea typeface="Times New Roman"/>
                          <a:cs typeface="Times New Roman"/>
                        </a:rPr>
                        <a:t>Eğitim Amaçlı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100" b="1" dirty="0">
                          <a:solidFill>
                            <a:srgbClr val="000000"/>
                          </a:solidFill>
                          <a:latin typeface="Times New Roman"/>
                          <a:ea typeface="Times New Roman"/>
                          <a:cs typeface="Times New Roman"/>
                        </a:rPr>
                        <a:t>Araştırma Amaçlı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Projeksiyon</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7</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a:ea typeface="Times New Roman"/>
                          <a:cs typeface="Times New Roman"/>
                        </a:rPr>
                        <a:t>7</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31224">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Fotokopi Makinesi</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1</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lnSpc>
                          <a:spcPct val="115000"/>
                        </a:lnSpc>
                        <a:spcAft>
                          <a:spcPts val="0"/>
                        </a:spcAft>
                      </a:pPr>
                      <a:r>
                        <a:rPr lang="tr-TR" sz="1400">
                          <a:latin typeface="Calibri"/>
                          <a:ea typeface="Calibri"/>
                          <a:cs typeface="Times New Roman"/>
                        </a:rPr>
                        <a:t>1</a:t>
                      </a: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a:ea typeface="Times New Roman"/>
                          <a:cs typeface="Times New Roman"/>
                        </a:rPr>
                        <a:t>2</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Telefon Makinesi</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12</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a:ea typeface="Times New Roman"/>
                          <a:cs typeface="Times New Roman"/>
                        </a:rPr>
                        <a:t>12</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Faks</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1</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a:ea typeface="Times New Roman"/>
                          <a:cs typeface="Times New Roman"/>
                        </a:rPr>
                        <a:t>1</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4880">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Yazıcı (Barkot Yazıcısı Dahil)</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9</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9</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Televizyonlar</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Tarayıcılar</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26302">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r>
            </a:tbl>
          </a:graphicData>
        </a:graphic>
      </p:graphicFrame>
      <p:sp>
        <p:nvSpPr>
          <p:cNvPr id="7" name="6 Dikdörtgen"/>
          <p:cNvSpPr/>
          <p:nvPr/>
        </p:nvSpPr>
        <p:spPr>
          <a:xfrm>
            <a:off x="1763688" y="620688"/>
            <a:ext cx="1656184" cy="338554"/>
          </a:xfrm>
          <a:prstGeom prst="rect">
            <a:avLst/>
          </a:prstGeom>
        </p:spPr>
        <p:txBody>
          <a:bodyPr wrap="square">
            <a:spAutoFit/>
          </a:bodyPr>
          <a:lstStyle/>
          <a:p>
            <a:pPr lvl="0" fontAlgn="base">
              <a:spcBef>
                <a:spcPct val="0"/>
              </a:spcBef>
              <a:spcAft>
                <a:spcPct val="0"/>
              </a:spcAft>
              <a:tabLst>
                <a:tab pos="539750" algn="l"/>
              </a:tabLst>
            </a:pPr>
            <a:r>
              <a:rPr lang="tr-TR" sz="1600" b="1" dirty="0" smtClean="0">
                <a:solidFill>
                  <a:srgbClr val="C00000"/>
                </a:solidFill>
                <a:latin typeface="Calibri" pitchFamily="34" charset="0"/>
                <a:ea typeface="Times New Roman" pitchFamily="18" charset="0"/>
                <a:cs typeface="Times New Roman" pitchFamily="18" charset="0"/>
              </a:rPr>
              <a:t>2  - Bilgisayar </a:t>
            </a:r>
            <a:endParaRPr lang="tr-TR" sz="1600" dirty="0" smtClean="0">
              <a:solidFill>
                <a:srgbClr val="C00000"/>
              </a:solidFill>
              <a:latin typeface="Arial" pitchFamily="34" charset="0"/>
              <a:cs typeface="Arial" pitchFamily="34" charset="0"/>
            </a:endParaRPr>
          </a:p>
        </p:txBody>
      </p:sp>
      <p:sp>
        <p:nvSpPr>
          <p:cNvPr id="8" name="7 Dikdörtgen"/>
          <p:cNvSpPr/>
          <p:nvPr/>
        </p:nvSpPr>
        <p:spPr>
          <a:xfrm>
            <a:off x="1763688" y="2636912"/>
            <a:ext cx="1440160" cy="338554"/>
          </a:xfrm>
          <a:prstGeom prst="rect">
            <a:avLst/>
          </a:prstGeom>
        </p:spPr>
        <p:txBody>
          <a:bodyPr wrap="square">
            <a:spAutoFit/>
          </a:bodyPr>
          <a:lstStyle/>
          <a:p>
            <a:pPr lvl="0" fontAlgn="base">
              <a:spcBef>
                <a:spcPct val="0"/>
              </a:spcBef>
              <a:spcAft>
                <a:spcPct val="0"/>
              </a:spcAft>
              <a:tabLst>
                <a:tab pos="539750" algn="l"/>
              </a:tabLst>
            </a:pPr>
            <a:r>
              <a:rPr lang="tr-TR" sz="1600" b="1" dirty="0" smtClean="0">
                <a:solidFill>
                  <a:srgbClr val="C00000"/>
                </a:solidFill>
                <a:latin typeface="Calibri" pitchFamily="34" charset="0"/>
                <a:ea typeface="Times New Roman" pitchFamily="18" charset="0"/>
                <a:cs typeface="Times New Roman" pitchFamily="18" charset="0"/>
              </a:rPr>
              <a:t>3- Donanım</a:t>
            </a:r>
            <a:endParaRPr lang="tr-TR" sz="1600" dirty="0" smtClean="0">
              <a:solidFill>
                <a:srgbClr val="C0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6" name="5 Tablo"/>
          <p:cNvGraphicFramePr>
            <a:graphicFrameLocks noGrp="1"/>
          </p:cNvGraphicFramePr>
          <p:nvPr/>
        </p:nvGraphicFramePr>
        <p:xfrm>
          <a:off x="1835696" y="836712"/>
          <a:ext cx="6768752" cy="1449612"/>
        </p:xfrm>
        <a:graphic>
          <a:graphicData uri="http://schemas.openxmlformats.org/drawingml/2006/table">
            <a:tbl>
              <a:tblPr/>
              <a:tblGrid>
                <a:gridCol w="3291980"/>
                <a:gridCol w="3476772"/>
              </a:tblGrid>
              <a:tr h="255723">
                <a:tc gridSpan="2">
                  <a:txBody>
                    <a:bodyPr/>
                    <a:lstStyle/>
                    <a:p>
                      <a:pPr algn="ctr">
                        <a:spcAft>
                          <a:spcPts val="0"/>
                        </a:spcAft>
                        <a:tabLst>
                          <a:tab pos="540385" algn="l"/>
                        </a:tabLst>
                      </a:pPr>
                      <a:r>
                        <a:rPr lang="tr-TR" sz="1400" b="1" dirty="0">
                          <a:latin typeface="Times New Roman"/>
                          <a:ea typeface="Calibri"/>
                          <a:cs typeface="Times New Roman"/>
                        </a:rPr>
                        <a:t>Kütüphane ve Mevcut Kitap Durumu</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r>
              <a:tr h="255723">
                <a:tc>
                  <a:txBody>
                    <a:bodyPr/>
                    <a:lstStyle/>
                    <a:p>
                      <a:pPr>
                        <a:spcAft>
                          <a:spcPts val="0"/>
                        </a:spcAft>
                        <a:tabLst>
                          <a:tab pos="540385" algn="l"/>
                        </a:tabLst>
                      </a:pPr>
                      <a:r>
                        <a:rPr lang="tr-TR" sz="1400" dirty="0">
                          <a:latin typeface="Times New Roman"/>
                          <a:ea typeface="Calibri"/>
                          <a:cs typeface="Times New Roman"/>
                        </a:rPr>
                        <a:t>Satın alınan Kitap Sayısı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a:ea typeface="Calibri"/>
                          <a:cs typeface="Times New Roman"/>
                        </a:rPr>
                        <a:t>1.868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5723">
                <a:tc>
                  <a:txBody>
                    <a:bodyPr/>
                    <a:lstStyle/>
                    <a:p>
                      <a:pPr>
                        <a:spcAft>
                          <a:spcPts val="0"/>
                        </a:spcAft>
                        <a:tabLst>
                          <a:tab pos="540385" algn="l"/>
                        </a:tabLst>
                      </a:pPr>
                      <a:r>
                        <a:rPr lang="tr-TR" sz="1400" dirty="0">
                          <a:latin typeface="Times New Roman"/>
                          <a:ea typeface="Calibri"/>
                          <a:cs typeface="Times New Roman"/>
                        </a:rPr>
                        <a:t>Bağış Yoluyla Gelen Kitap Sayısı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a:ea typeface="Calibri"/>
                          <a:cs typeface="Times New Roman"/>
                        </a:rPr>
                        <a:t>963</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17270">
                <a:tc gridSpan="2">
                  <a:txBody>
                    <a:bodyPr/>
                    <a:lstStyle/>
                    <a:p>
                      <a:pPr algn="ctr">
                        <a:spcAft>
                          <a:spcPts val="0"/>
                        </a:spcAft>
                        <a:tabLst>
                          <a:tab pos="540385" algn="l"/>
                        </a:tabLst>
                      </a:pPr>
                      <a:r>
                        <a:rPr lang="tr-TR" sz="1400" dirty="0">
                          <a:latin typeface="Times New Roman"/>
                          <a:ea typeface="Calibri"/>
                          <a:cs typeface="Times New Roman"/>
                        </a:rPr>
                        <a:t>** Prof.Dr. İhsan Süreyya Sırma Tarafından 5 Büyük Koli Halinde Kitap Bağış Yapılmış, Sayım Aşamasındadır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5">
                        <a:lumMod val="40000"/>
                        <a:lumOff val="60000"/>
                      </a:schemeClr>
                    </a:solidFill>
                  </a:tcPr>
                </a:tc>
                <a:tc hMerge="1">
                  <a:txBody>
                    <a:bodyPr/>
                    <a:lstStyle/>
                    <a:p>
                      <a:endParaRPr lang="tr-TR"/>
                    </a:p>
                  </a:txBody>
                  <a:tcPr/>
                </a:tc>
              </a:tr>
              <a:tr h="255723">
                <a:tc>
                  <a:txBody>
                    <a:bodyPr/>
                    <a:lstStyle/>
                    <a:p>
                      <a:pPr>
                        <a:spcAft>
                          <a:spcPts val="0"/>
                        </a:spcAft>
                        <a:tabLst>
                          <a:tab pos="540385" algn="l"/>
                        </a:tabLst>
                      </a:pPr>
                      <a:r>
                        <a:rPr lang="tr-TR" sz="1400" b="1">
                          <a:latin typeface="Times New Roman"/>
                          <a:ea typeface="Calibri"/>
                          <a:cs typeface="Times New Roman"/>
                        </a:rPr>
                        <a:t>TOPLAM</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latin typeface="Times New Roman"/>
                          <a:ea typeface="Calibri"/>
                          <a:cs typeface="Times New Roman"/>
                        </a:rPr>
                        <a:t>2.831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12289" name="Rectangle 1"/>
          <p:cNvSpPr>
            <a:spLocks noChangeArrowheads="1"/>
          </p:cNvSpPr>
          <p:nvPr/>
        </p:nvSpPr>
        <p:spPr bwMode="auto">
          <a:xfrm>
            <a:off x="2267744" y="332656"/>
            <a:ext cx="2376264"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tab pos="539750" algn="l"/>
              </a:tabLst>
            </a:pPr>
            <a:r>
              <a:rPr kumimoji="0" lang="tr-TR" sz="16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4. Kütüphane ve Kitap</a:t>
            </a:r>
            <a:endParaRPr kumimoji="0" lang="tr-TR" sz="1600" b="0" i="0" u="none" strike="noStrike" cap="none" normalizeH="0" baseline="0" dirty="0" smtClean="0">
              <a:ln>
                <a:noFill/>
              </a:ln>
              <a:solidFill>
                <a:srgbClr val="C00000"/>
              </a:solidFill>
              <a:effectLst/>
              <a:latin typeface="Arial" pitchFamily="34" charset="0"/>
              <a:cs typeface="Arial" pitchFamily="34" charset="0"/>
            </a:endParaRPr>
          </a:p>
        </p:txBody>
      </p:sp>
      <p:pic>
        <p:nvPicPr>
          <p:cNvPr id="9" name="3 İçerik Yer Tutucusu" descr="http://www.siirt.edu.tr/site_galeri/yeni/siirt_uni_201452814252883.jpg"/>
          <p:cNvPicPr>
            <a:picLocks/>
          </p:cNvPicPr>
          <p:nvPr/>
        </p:nvPicPr>
        <p:blipFill>
          <a:blip r:embed="rId3" cstate="print"/>
          <a:srcRect/>
          <a:stretch>
            <a:fillRect/>
          </a:stretch>
        </p:blipFill>
        <p:spPr bwMode="auto">
          <a:xfrm>
            <a:off x="755576" y="2492896"/>
            <a:ext cx="3456384" cy="201622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 name="9 Resim" descr="http://www.siirt.edu.tr/site_galeri/yeni/siirt_uni_2014528142552890.jpg"/>
          <p:cNvPicPr/>
          <p:nvPr/>
        </p:nvPicPr>
        <p:blipFill>
          <a:blip r:embed="rId4" cstate="print"/>
          <a:srcRect/>
          <a:stretch>
            <a:fillRect/>
          </a:stretch>
        </p:blipFill>
        <p:spPr bwMode="auto">
          <a:xfrm>
            <a:off x="4860032" y="2492896"/>
            <a:ext cx="3672408" cy="201622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26" name="Picture 2" descr="http://www.siirt.edu.tr/site_galeri/yeni/siirt_uni_201452814261864.jpg"/>
          <p:cNvPicPr>
            <a:picLocks noChangeAspect="1" noChangeArrowheads="1"/>
          </p:cNvPicPr>
          <p:nvPr/>
        </p:nvPicPr>
        <p:blipFill>
          <a:blip r:embed="rId5" cstate="print"/>
          <a:srcRect/>
          <a:stretch>
            <a:fillRect/>
          </a:stretch>
        </p:blipFill>
        <p:spPr bwMode="auto">
          <a:xfrm>
            <a:off x="683568" y="4725144"/>
            <a:ext cx="3528392" cy="187220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0" i="0" u="none" strike="noStrike" cap="none" normalizeH="0" baseline="0" smtClean="0">
                <a:ln>
                  <a:noFill/>
                </a:ln>
                <a:solidFill>
                  <a:schemeClr val="tx1"/>
                </a:solidFill>
                <a:effectLst/>
                <a:latin typeface="Arial" pitchFamily="34" charset="0"/>
                <a:cs typeface="Arial" pitchFamily="34" charset="0"/>
              </a:rPr>
              <a:t/>
            </a:r>
            <a:br>
              <a:rPr kumimoji="0" lang="tr-TR" sz="1800" b="0" i="0" u="none" strike="noStrike" cap="none" normalizeH="0" baseline="0" smtClean="0">
                <a:ln>
                  <a:noFill/>
                </a:ln>
                <a:solidFill>
                  <a:schemeClr val="tx1"/>
                </a:solidFill>
                <a:effectLst/>
                <a:latin typeface="Arial" pitchFamily="34" charset="0"/>
                <a:cs typeface="Arial" pitchFamily="34" charset="0"/>
              </a:rPr>
            </a:b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pic>
        <p:nvPicPr>
          <p:cNvPr id="1028" name="Picture 4" descr="http://www.siirt.edu.tr/site_galeri/yeni/siirt_uni_2014528142727969.jpg"/>
          <p:cNvPicPr>
            <a:picLocks noChangeAspect="1" noChangeArrowheads="1"/>
          </p:cNvPicPr>
          <p:nvPr/>
        </p:nvPicPr>
        <p:blipFill>
          <a:blip r:embed="rId6" cstate="print"/>
          <a:srcRect/>
          <a:stretch>
            <a:fillRect/>
          </a:stretch>
        </p:blipFill>
        <p:spPr bwMode="auto">
          <a:xfrm>
            <a:off x="4860032" y="4725144"/>
            <a:ext cx="3672408" cy="187727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0" i="0" u="none" strike="noStrike" cap="none" normalizeH="0" baseline="0" smtClean="0">
                <a:ln>
                  <a:noFill/>
                </a:ln>
                <a:solidFill>
                  <a:schemeClr val="tx1"/>
                </a:solidFill>
                <a:effectLst/>
                <a:latin typeface="Arial" pitchFamily="34" charset="0"/>
                <a:cs typeface="Arial" pitchFamily="34" charset="0"/>
              </a:rPr>
              <a:t/>
            </a:r>
            <a:br>
              <a:rPr kumimoji="0" lang="tr-TR" sz="1800" b="0" i="0" u="none" strike="noStrike" cap="none" normalizeH="0" baseline="0" smtClean="0">
                <a:ln>
                  <a:noFill/>
                </a:ln>
                <a:solidFill>
                  <a:schemeClr val="tx1"/>
                </a:solidFill>
                <a:effectLst/>
                <a:latin typeface="Arial" pitchFamily="34" charset="0"/>
                <a:cs typeface="Arial" pitchFamily="34" charset="0"/>
              </a:rPr>
            </a:b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4" name="3 Dikdörtgen"/>
          <p:cNvSpPr/>
          <p:nvPr/>
        </p:nvSpPr>
        <p:spPr>
          <a:xfrm>
            <a:off x="2285984" y="0"/>
            <a:ext cx="1440160" cy="369332"/>
          </a:xfrm>
          <a:prstGeom prst="rect">
            <a:avLst/>
          </a:prstGeom>
        </p:spPr>
        <p:txBody>
          <a:bodyPr wrap="square">
            <a:spAutoFit/>
          </a:bodyPr>
          <a:lstStyle/>
          <a:p>
            <a:r>
              <a:rPr lang="tr-TR" b="1" dirty="0" smtClean="0">
                <a:solidFill>
                  <a:srgbClr val="C00000"/>
                </a:solidFill>
              </a:rPr>
              <a:t>Etkinlikler </a:t>
            </a:r>
            <a:endParaRPr lang="tr-TR" dirty="0">
              <a:solidFill>
                <a:srgbClr val="C00000"/>
              </a:solidFill>
            </a:endParaRPr>
          </a:p>
        </p:txBody>
      </p:sp>
      <p:sp>
        <p:nvSpPr>
          <p:cNvPr id="112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7" name="6 Tablo"/>
          <p:cNvGraphicFramePr>
            <a:graphicFrameLocks noGrp="1"/>
          </p:cNvGraphicFramePr>
          <p:nvPr/>
        </p:nvGraphicFramePr>
        <p:xfrm>
          <a:off x="1571604" y="571480"/>
          <a:ext cx="6912769" cy="2249170"/>
        </p:xfrm>
        <a:graphic>
          <a:graphicData uri="http://schemas.openxmlformats.org/drawingml/2006/table">
            <a:tbl>
              <a:tblPr/>
              <a:tblGrid>
                <a:gridCol w="2784372"/>
                <a:gridCol w="1296144"/>
                <a:gridCol w="1344724"/>
                <a:gridCol w="1487529"/>
              </a:tblGrid>
              <a:tr h="0">
                <a:tc gridSpan="3">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Yıllar İtibariyle Düzenlenen  Sempozyum ,Kongre ve Konferanslar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r>
              <a:tr h="294640">
                <a:tc row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Etkinlik Türü</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Düzenleme Sayısı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155575">
                <a:tc vMerge="1">
                  <a:txBody>
                    <a:bodyPr/>
                    <a:lstStyle/>
                    <a:p>
                      <a:endParaRPr lang="tr-TR"/>
                    </a:p>
                  </a:txBody>
                  <a:tcPr/>
                </a:tc>
                <a:tc>
                  <a:txBody>
                    <a:bodyPr/>
                    <a:lstStyle/>
                    <a:p>
                      <a:pPr algn="ctr">
                        <a:spcAft>
                          <a:spcPts val="0"/>
                        </a:spcAft>
                        <a:tabLst>
                          <a:tab pos="540385" algn="l"/>
                        </a:tabLst>
                      </a:pPr>
                      <a:r>
                        <a:rPr lang="tr-TR" sz="1400" b="1">
                          <a:solidFill>
                            <a:srgbClr val="000000"/>
                          </a:solidFill>
                          <a:latin typeface="Times New Roman"/>
                          <a:ea typeface="Times New Roman"/>
                          <a:cs typeface="Times New Roman"/>
                        </a:rPr>
                        <a:t>2013</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2014</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smtClean="0">
                          <a:latin typeface="Times New Roman" pitchFamily="18" charset="0"/>
                          <a:ea typeface="Calibri"/>
                          <a:cs typeface="Times New Roman" pitchFamily="18" charset="0"/>
                        </a:rPr>
                        <a:t>2015</a:t>
                      </a:r>
                      <a:endParaRPr lang="tr-TR" sz="1400" b="1"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19075">
                <a:tc>
                  <a:txBody>
                    <a:bodyPr/>
                    <a:lstStyle/>
                    <a:p>
                      <a:pPr>
                        <a:spcAft>
                          <a:spcPts val="0"/>
                        </a:spcAft>
                        <a:tabLst>
                          <a:tab pos="540385" algn="l"/>
                        </a:tabLst>
                      </a:pPr>
                      <a:r>
                        <a:rPr lang="tr-TR" sz="1400" dirty="0">
                          <a:solidFill>
                            <a:srgbClr val="000000"/>
                          </a:solidFill>
                          <a:latin typeface="Times New Roman"/>
                          <a:ea typeface="Times New Roman"/>
                          <a:cs typeface="Times New Roman"/>
                        </a:rPr>
                        <a:t>Sempozyum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1</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1</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19075">
                <a:tc>
                  <a:txBody>
                    <a:bodyPr/>
                    <a:lstStyle/>
                    <a:p>
                      <a:pPr>
                        <a:spcAft>
                          <a:spcPts val="0"/>
                        </a:spcAft>
                        <a:tabLst>
                          <a:tab pos="540385" algn="l"/>
                        </a:tabLst>
                      </a:pPr>
                      <a:r>
                        <a:rPr lang="tr-TR" sz="1400" dirty="0">
                          <a:solidFill>
                            <a:srgbClr val="000000"/>
                          </a:solidFill>
                          <a:latin typeface="Times New Roman"/>
                          <a:ea typeface="Times New Roman"/>
                          <a:cs typeface="Times New Roman"/>
                        </a:rPr>
                        <a:t>Kongre</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0</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0</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19075">
                <a:tc>
                  <a:txBody>
                    <a:bodyPr/>
                    <a:lstStyle/>
                    <a:p>
                      <a:pPr>
                        <a:spcAft>
                          <a:spcPts val="0"/>
                        </a:spcAft>
                        <a:tabLst>
                          <a:tab pos="540385" algn="l"/>
                        </a:tabLst>
                      </a:pPr>
                      <a:r>
                        <a:rPr lang="tr-TR" sz="1400" dirty="0">
                          <a:solidFill>
                            <a:srgbClr val="000000"/>
                          </a:solidFill>
                          <a:latin typeface="Times New Roman"/>
                          <a:ea typeface="Times New Roman"/>
                          <a:cs typeface="Times New Roman"/>
                        </a:rPr>
                        <a:t>Konferans </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5</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19075">
                <a:tc>
                  <a:txBody>
                    <a:bodyPr/>
                    <a:lstStyle/>
                    <a:p>
                      <a:pPr>
                        <a:spcAft>
                          <a:spcPts val="0"/>
                        </a:spcAft>
                        <a:tabLst>
                          <a:tab pos="540385" algn="l"/>
                        </a:tabLst>
                      </a:pPr>
                      <a:r>
                        <a:rPr lang="tr-TR" sz="1400" dirty="0">
                          <a:solidFill>
                            <a:srgbClr val="000000"/>
                          </a:solidFill>
                          <a:latin typeface="Times New Roman"/>
                          <a:ea typeface="Times New Roman"/>
                          <a:cs typeface="Times New Roman"/>
                        </a:rPr>
                        <a:t>Panel</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19075">
                <a:tc>
                  <a:txBody>
                    <a:bodyPr/>
                    <a:lstStyle/>
                    <a:p>
                      <a:pPr>
                        <a:spcAft>
                          <a:spcPts val="0"/>
                        </a:spcAft>
                        <a:tabLst>
                          <a:tab pos="540385" algn="l"/>
                        </a:tabLst>
                      </a:pPr>
                      <a:r>
                        <a:rPr lang="tr-TR" sz="1400" dirty="0">
                          <a:solidFill>
                            <a:srgbClr val="000000"/>
                          </a:solidFill>
                          <a:latin typeface="Times New Roman"/>
                          <a:ea typeface="Times New Roman"/>
                          <a:cs typeface="Times New Roman"/>
                        </a:rPr>
                        <a:t>Seminer </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4</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7</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2</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117475">
                <a:tc>
                  <a:txBody>
                    <a:bodyPr/>
                    <a:lstStyle/>
                    <a:p>
                      <a:pPr>
                        <a:spcAft>
                          <a:spcPts val="0"/>
                        </a:spcAft>
                        <a:tabLst>
                          <a:tab pos="540385" algn="l"/>
                        </a:tabLst>
                      </a:pPr>
                      <a:r>
                        <a:rPr lang="tr-TR" sz="1400" dirty="0">
                          <a:solidFill>
                            <a:srgbClr val="000000"/>
                          </a:solidFill>
                          <a:latin typeface="Times New Roman"/>
                          <a:ea typeface="Times New Roman"/>
                          <a:cs typeface="Times New Roman"/>
                        </a:rPr>
                        <a:t>İlahiyat Seminerleri  (Her Çarşamba)</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15</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30</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3</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r>
              <a:tr h="219075">
                <a:tc>
                  <a:txBody>
                    <a:bodyPr/>
                    <a:lstStyle/>
                    <a:p>
                      <a:pPr>
                        <a:spcAft>
                          <a:spcPts val="0"/>
                        </a:spcAft>
                        <a:tabLst>
                          <a:tab pos="540385" algn="l"/>
                        </a:tabLst>
                      </a:pPr>
                      <a:r>
                        <a:rPr lang="tr-TR" sz="1400" b="1" dirty="0">
                          <a:solidFill>
                            <a:srgbClr val="000000"/>
                          </a:solidFill>
                          <a:latin typeface="Times New Roman"/>
                          <a:ea typeface="Times New Roman"/>
                          <a:cs typeface="Times New Roman"/>
                        </a:rPr>
                        <a:t> Toplam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26</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38</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smtClean="0">
                          <a:latin typeface="Times New Roman" pitchFamily="18" charset="0"/>
                          <a:ea typeface="Calibri"/>
                          <a:cs typeface="Times New Roman" pitchFamily="18" charset="0"/>
                        </a:rPr>
                        <a:t>6</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bl>
          </a:graphicData>
        </a:graphic>
      </p:graphicFrame>
      <p:graphicFrame>
        <p:nvGraphicFramePr>
          <p:cNvPr id="8" name="7 Tablo"/>
          <p:cNvGraphicFramePr>
            <a:graphicFrameLocks noGrp="1"/>
          </p:cNvGraphicFramePr>
          <p:nvPr/>
        </p:nvGraphicFramePr>
        <p:xfrm>
          <a:off x="1571604" y="3286124"/>
          <a:ext cx="6912768" cy="3402247"/>
        </p:xfrm>
        <a:graphic>
          <a:graphicData uri="http://schemas.openxmlformats.org/drawingml/2006/table">
            <a:tbl>
              <a:tblPr/>
              <a:tblGrid>
                <a:gridCol w="1656184"/>
                <a:gridCol w="3977450"/>
                <a:gridCol w="1279134"/>
              </a:tblGrid>
              <a:tr h="216251">
                <a:tc gridSpan="3">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Fakültemizce Düzenlenen Etkinlikler ve </a:t>
                      </a:r>
                      <a:r>
                        <a:rPr lang="tr-TR" sz="1400" b="1" dirty="0" smtClean="0">
                          <a:solidFill>
                            <a:srgbClr val="000000"/>
                          </a:solidFill>
                          <a:latin typeface="Times New Roman"/>
                          <a:ea typeface="Times New Roman"/>
                          <a:cs typeface="Times New Roman"/>
                        </a:rPr>
                        <a:t>Tarihleri (2014)</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r>
              <a:tr h="432502">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Etkinlik Türü</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Etkinlik Konusu</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Düzenlenme Tarihi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59051">
                <a:tc>
                  <a:txBody>
                    <a:bodyPr/>
                    <a:lstStyle/>
                    <a:p>
                      <a:pPr>
                        <a:spcAft>
                          <a:spcPts val="0"/>
                        </a:spcAft>
                        <a:tabLst>
                          <a:tab pos="540385" algn="l"/>
                        </a:tabLst>
                      </a:pPr>
                      <a:r>
                        <a:rPr lang="tr-TR" sz="1200" b="1" dirty="0">
                          <a:solidFill>
                            <a:srgbClr val="000000"/>
                          </a:solidFill>
                          <a:latin typeface="Times New Roman"/>
                          <a:ea typeface="Times New Roman"/>
                          <a:cs typeface="Times New Roman"/>
                        </a:rPr>
                        <a:t>Sempozyum</a:t>
                      </a:r>
                      <a:endParaRPr lang="tr-TR" sz="1100" b="1"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err="1" smtClean="0">
                          <a:solidFill>
                            <a:srgbClr val="000000"/>
                          </a:solidFill>
                          <a:latin typeface="Times New Roman"/>
                          <a:ea typeface="Times New Roman"/>
                          <a:cs typeface="Times New Roman"/>
                        </a:rPr>
                        <a:t>Eşarilik</a:t>
                      </a:r>
                      <a:r>
                        <a:rPr lang="tr-TR" sz="1400" dirty="0" smtClean="0">
                          <a:solidFill>
                            <a:srgbClr val="000000"/>
                          </a:solidFill>
                          <a:latin typeface="Times New Roman"/>
                          <a:ea typeface="Times New Roman"/>
                          <a:cs typeface="Times New Roman"/>
                        </a:rPr>
                        <a:t> </a:t>
                      </a:r>
                      <a:r>
                        <a:rPr lang="tr-TR" sz="1400" dirty="0">
                          <a:solidFill>
                            <a:srgbClr val="000000"/>
                          </a:solidFill>
                          <a:latin typeface="Times New Roman"/>
                          <a:ea typeface="Times New Roman"/>
                          <a:cs typeface="Times New Roman"/>
                        </a:rPr>
                        <a:t>Sempozyumu</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21-23 Eylül 2014</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9051">
                <a:tc rowSpan="7">
                  <a:txBody>
                    <a:bodyPr/>
                    <a:lstStyle/>
                    <a:p>
                      <a:pPr>
                        <a:spcAft>
                          <a:spcPts val="0"/>
                        </a:spcAft>
                        <a:tabLst>
                          <a:tab pos="540385" algn="l"/>
                        </a:tabLst>
                      </a:pPr>
                      <a:r>
                        <a:rPr lang="tr-TR" sz="1200" b="1" dirty="0">
                          <a:solidFill>
                            <a:srgbClr val="000000"/>
                          </a:solidFill>
                          <a:latin typeface="Times New Roman"/>
                          <a:ea typeface="Times New Roman"/>
                          <a:cs typeface="Times New Roman"/>
                        </a:rPr>
                        <a:t>Seminer</a:t>
                      </a:r>
                      <a:endParaRPr lang="tr-TR" sz="1100" b="1"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a:noFill/>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Aklın ve Naklin Etkinlik Alanı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05.03.2014</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9051">
                <a:tc vMerge="1">
                  <a:txBody>
                    <a:bodyPr/>
                    <a:lstStyle/>
                    <a:p>
                      <a:endParaRPr lang="tr-TR"/>
                    </a:p>
                  </a:txBody>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İslam Hukukunda Mezhepler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19.03.2014</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158270">
                <a:tc vMerge="1">
                  <a:txBody>
                    <a:bodyPr/>
                    <a:lstStyle/>
                    <a:p>
                      <a:endParaRPr lang="tr-TR"/>
                    </a:p>
                  </a:txBody>
                  <a:tcPr/>
                </a:tc>
                <a:tc>
                  <a:txBody>
                    <a:bodyPr/>
                    <a:lstStyle/>
                    <a:p>
                      <a:pPr>
                        <a:spcAft>
                          <a:spcPts val="0"/>
                        </a:spcAft>
                        <a:tabLst>
                          <a:tab pos="540385" algn="l"/>
                        </a:tabLst>
                      </a:pPr>
                      <a:r>
                        <a:rPr lang="tr-TR" sz="1400" dirty="0" err="1">
                          <a:solidFill>
                            <a:srgbClr val="000000"/>
                          </a:solidFill>
                          <a:latin typeface="Times New Roman"/>
                          <a:ea typeface="Times New Roman"/>
                          <a:cs typeface="Times New Roman"/>
                        </a:rPr>
                        <a:t>İslamda</a:t>
                      </a:r>
                      <a:r>
                        <a:rPr lang="tr-TR" sz="1400" dirty="0">
                          <a:solidFill>
                            <a:srgbClr val="000000"/>
                          </a:solidFill>
                          <a:latin typeface="Times New Roman"/>
                          <a:ea typeface="Times New Roman"/>
                          <a:cs typeface="Times New Roman"/>
                        </a:rPr>
                        <a:t> Yetimlerin ve Yetim Hükmünde Olanların Önemi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26.03.2014</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32502">
                <a:tc vMerge="1">
                  <a:txBody>
                    <a:bodyPr/>
                    <a:lstStyle/>
                    <a:p>
                      <a:endParaRPr lang="tr-TR"/>
                    </a:p>
                  </a:txBody>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Batıda İslam Korkusunun Mahiyeti, Nedenler, Müslümanlara yansıması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30.04.2014</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9051">
                <a:tc vMerge="1">
                  <a:txBody>
                    <a:bodyPr/>
                    <a:lstStyle/>
                    <a:p>
                      <a:endParaRPr lang="tr-TR"/>
                    </a:p>
                  </a:txBody>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Tarihten Günümüze Tekfir Problemi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05.11.2014</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7897">
                <a:tc vMerge="1">
                  <a:txBody>
                    <a:bodyPr/>
                    <a:lstStyle/>
                    <a:p>
                      <a:endParaRPr lang="tr-TR"/>
                    </a:p>
                  </a:txBody>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Batıda </a:t>
                      </a:r>
                      <a:r>
                        <a:rPr lang="tr-TR" sz="1400" dirty="0" err="1">
                          <a:solidFill>
                            <a:srgbClr val="000000"/>
                          </a:solidFill>
                          <a:latin typeface="Times New Roman"/>
                          <a:ea typeface="Times New Roman"/>
                          <a:cs typeface="Times New Roman"/>
                        </a:rPr>
                        <a:t>Neoklasizm</a:t>
                      </a:r>
                      <a:r>
                        <a:rPr lang="tr-TR" sz="1400" dirty="0">
                          <a:solidFill>
                            <a:srgbClr val="000000"/>
                          </a:solidFill>
                          <a:latin typeface="Times New Roman"/>
                          <a:ea typeface="Times New Roman"/>
                          <a:cs typeface="Times New Roman"/>
                        </a:rPr>
                        <a:t> Sonrası Sanat Ya da Küskün Algı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12.11.2014</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16251">
                <a:tc vMerge="1">
                  <a:txBody>
                    <a:bodyPr/>
                    <a:lstStyle/>
                    <a:p>
                      <a:endParaRPr lang="tr-TR"/>
                    </a:p>
                  </a:txBody>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Doğu-Batı Medeniyeti ve İslam</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10.12.2014</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r>
              <a:tr h="216251">
                <a:tc>
                  <a:txBody>
                    <a:bodyPr/>
                    <a:lstStyle/>
                    <a:p>
                      <a:endParaRPr lang="tr-TR" sz="11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a:noFill/>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İlahiyat Seminerleri  </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1" dirty="0">
                          <a:solidFill>
                            <a:srgbClr val="C00000"/>
                          </a:solidFill>
                          <a:latin typeface="Times New Roman"/>
                          <a:ea typeface="Times New Roman"/>
                          <a:cs typeface="Times New Roman"/>
                        </a:rPr>
                        <a:t>Her Çarşamba</a:t>
                      </a:r>
                      <a:endParaRPr lang="tr-TR" sz="1400" b="1" dirty="0">
                        <a:solidFill>
                          <a:srgbClr val="C00000"/>
                        </a:solidFill>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Dikdörtgen"/>
          <p:cNvSpPr/>
          <p:nvPr/>
        </p:nvSpPr>
        <p:spPr>
          <a:xfrm>
            <a:off x="2627784" y="260648"/>
            <a:ext cx="4464496" cy="369332"/>
          </a:xfrm>
          <a:prstGeom prst="rect">
            <a:avLst/>
          </a:prstGeom>
        </p:spPr>
        <p:txBody>
          <a:bodyPr wrap="square">
            <a:spAutoFit/>
          </a:bodyPr>
          <a:lstStyle/>
          <a:p>
            <a:r>
              <a:rPr lang="tr-TR" b="1" dirty="0" smtClean="0">
                <a:solidFill>
                  <a:srgbClr val="C00000"/>
                </a:solidFill>
              </a:rPr>
              <a:t>İlahiyat Fakültesi Amaç ve Hedefleri </a:t>
            </a:r>
            <a:endParaRPr lang="tr-TR" dirty="0">
              <a:solidFill>
                <a:srgbClr val="C00000"/>
              </a:solidFill>
            </a:endParaRPr>
          </a:p>
        </p:txBody>
      </p:sp>
      <p:graphicFrame>
        <p:nvGraphicFramePr>
          <p:cNvPr id="5" name="4 Tablo"/>
          <p:cNvGraphicFramePr>
            <a:graphicFrameLocks noGrp="1"/>
          </p:cNvGraphicFramePr>
          <p:nvPr/>
        </p:nvGraphicFramePr>
        <p:xfrm>
          <a:off x="1403648" y="980728"/>
          <a:ext cx="7416824" cy="5553823"/>
        </p:xfrm>
        <a:graphic>
          <a:graphicData uri="http://schemas.openxmlformats.org/drawingml/2006/table">
            <a:tbl>
              <a:tblPr/>
              <a:tblGrid>
                <a:gridCol w="809108"/>
                <a:gridCol w="1281088"/>
                <a:gridCol w="5326628"/>
              </a:tblGrid>
              <a:tr h="270752">
                <a:tc>
                  <a:txBody>
                    <a:bodyPr/>
                    <a:lstStyle/>
                    <a:p>
                      <a:pPr>
                        <a:spcAft>
                          <a:spcPts val="0"/>
                        </a:spcAft>
                        <a:tabLst>
                          <a:tab pos="540385" algn="l"/>
                        </a:tabLst>
                      </a:pPr>
                      <a:r>
                        <a:rPr lang="tr-TR" sz="1300" b="1" dirty="0">
                          <a:latin typeface="Times New Roman"/>
                          <a:ea typeface="Calibri"/>
                          <a:cs typeface="Times New Roman"/>
                        </a:rPr>
                        <a:t>S.No.</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a:spcAft>
                          <a:spcPts val="0"/>
                        </a:spcAft>
                        <a:tabLst>
                          <a:tab pos="540385" algn="l"/>
                        </a:tabLst>
                      </a:pPr>
                      <a:r>
                        <a:rPr lang="tr-TR" sz="1300" b="1" dirty="0">
                          <a:latin typeface="Times New Roman"/>
                          <a:ea typeface="Calibri"/>
                          <a:cs typeface="Times New Roman"/>
                        </a:rPr>
                        <a:t>Amaçlar</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a:spcAft>
                          <a:spcPts val="0"/>
                        </a:spcAft>
                        <a:tabLst>
                          <a:tab pos="540385" algn="l"/>
                        </a:tabLst>
                      </a:pPr>
                      <a:r>
                        <a:rPr lang="tr-TR" sz="1300" b="1" dirty="0">
                          <a:latin typeface="Times New Roman"/>
                          <a:ea typeface="Calibri"/>
                          <a:cs typeface="Times New Roman"/>
                        </a:rPr>
                        <a:t>Hedefler</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r>
              <a:tr h="791818">
                <a:tc>
                  <a:txBody>
                    <a:bodyPr/>
                    <a:lstStyle/>
                    <a:p>
                      <a:pPr algn="ctr">
                        <a:spcAft>
                          <a:spcPts val="0"/>
                        </a:spcAft>
                        <a:tabLst>
                          <a:tab pos="540385" algn="l"/>
                        </a:tabLst>
                      </a:pPr>
                      <a:r>
                        <a:rPr lang="tr-TR" sz="1300" b="1" dirty="0">
                          <a:latin typeface="Times New Roman"/>
                          <a:ea typeface="Calibri"/>
                          <a:cs typeface="Times New Roman"/>
                        </a:rPr>
                        <a:t>1</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Eğitim Altyapısının Geliştirilmesi</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İlahiyat Fakültesi eğitim ve öğretiminde kullanılacak bilgi teknolojilerini geliştirmek ve kütüphaneye  sürekli kitap kazandırmak.</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Akademik ve idari personelin gelişimine ve kariyerine katkı sunacak fırsatları geliştirmek.</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989773">
                <a:tc>
                  <a:txBody>
                    <a:bodyPr/>
                    <a:lstStyle/>
                    <a:p>
                      <a:pPr algn="ctr">
                        <a:spcAft>
                          <a:spcPts val="0"/>
                        </a:spcAft>
                        <a:tabLst>
                          <a:tab pos="540385" algn="l"/>
                        </a:tabLst>
                      </a:pPr>
                      <a:r>
                        <a:rPr lang="tr-TR" sz="1300" b="1">
                          <a:latin typeface="Times New Roman"/>
                          <a:ea typeface="Calibri"/>
                          <a:cs typeface="Times New Roman"/>
                        </a:rPr>
                        <a:t>2</a:t>
                      </a:r>
                      <a:endParaRPr lang="tr-TR" sz="130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Bilimsel Faaliyetlerin Arttırılması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Fakültemizde araştırma-geliştirme faaliyetlerinin artırılması.</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a:t>
                      </a:r>
                      <a:r>
                        <a:rPr lang="tr-TR" sz="1300" b="1" dirty="0">
                          <a:latin typeface="Times New Roman"/>
                          <a:ea typeface="Calibri"/>
                          <a:cs typeface="Times New Roman"/>
                        </a:rPr>
                        <a:t> </a:t>
                      </a:r>
                      <a:r>
                        <a:rPr lang="tr-TR" sz="1300" dirty="0">
                          <a:latin typeface="Times New Roman"/>
                          <a:ea typeface="Calibri"/>
                          <a:cs typeface="Times New Roman"/>
                        </a:rPr>
                        <a:t>Uluslararası Sempozyum, Seminer, Konferans vs. Etkinliklerin sürekli yapılması.</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3</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Akademik yayınların artırılması ve bu yönde akademisyenlerin sürekli teşvik edilmesi.</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1218380">
                <a:tc>
                  <a:txBody>
                    <a:bodyPr/>
                    <a:lstStyle/>
                    <a:p>
                      <a:pPr algn="ctr">
                        <a:spcAft>
                          <a:spcPts val="0"/>
                        </a:spcAft>
                        <a:tabLst>
                          <a:tab pos="540385" algn="l"/>
                        </a:tabLst>
                      </a:pPr>
                      <a:r>
                        <a:rPr lang="tr-TR" sz="1300" b="1">
                          <a:latin typeface="Times New Roman"/>
                          <a:ea typeface="Calibri"/>
                          <a:cs typeface="Times New Roman"/>
                        </a:rPr>
                        <a:t>3</a:t>
                      </a:r>
                      <a:endParaRPr lang="tr-TR" sz="130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İnsan Kaynaklarının Verimli Kullanılması ve Geliştirilmesi</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Hizmet içi eğitimlerinin güncel mevzuata uygun ve sık sık yapılması için  ilgili daire başkanlığı ile çalışmalar yapmak.</a:t>
                      </a:r>
                      <a:endParaRPr lang="tr-TR" sz="1300" dirty="0">
                        <a:latin typeface="Calibri"/>
                        <a:ea typeface="Calibri"/>
                        <a:cs typeface="Times New Roman"/>
                      </a:endParaRPr>
                    </a:p>
                    <a:p>
                      <a:pPr algn="just">
                        <a:spcAft>
                          <a:spcPts val="0"/>
                        </a:spcAft>
                        <a:tabLst>
                          <a:tab pos="381635" algn="l"/>
                        </a:tabLs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Fakültemiz çalışanları arasındaki ilişkilerin geliştirmesi ve çalışanların performansının artırılması. </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3</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İdari personelin her alanda gelişimini sağlamak amacıyla rotasyonla bölümler arasındaki değişiminin sağlanması.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791818">
                <a:tc>
                  <a:txBody>
                    <a:bodyPr/>
                    <a:lstStyle/>
                    <a:p>
                      <a:pPr algn="ctr">
                        <a:spcAft>
                          <a:spcPts val="0"/>
                        </a:spcAft>
                        <a:tabLst>
                          <a:tab pos="540385" algn="l"/>
                        </a:tabLst>
                      </a:pPr>
                      <a:r>
                        <a:rPr lang="tr-TR" sz="1300" b="1">
                          <a:latin typeface="Times New Roman"/>
                          <a:ea typeface="Calibri"/>
                          <a:cs typeface="Times New Roman"/>
                        </a:rPr>
                        <a:t>4</a:t>
                      </a:r>
                      <a:endParaRPr lang="tr-TR" sz="130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Çalışanların Memnuniyetinin Artırılması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Performansa dayalı ödül sisteminin oluşturulması için Rektörlük ve Genel Sekreterlik bazında çalışmaların yapılması. </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Çalışanların sosyal etkileşimlerini artırmaya yönelik etkinlikler düzenlenmesi.</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1489131">
                <a:tc>
                  <a:txBody>
                    <a:bodyPr/>
                    <a:lstStyle/>
                    <a:p>
                      <a:pPr algn="ctr">
                        <a:spcAft>
                          <a:spcPts val="0"/>
                        </a:spcAft>
                        <a:tabLst>
                          <a:tab pos="540385" algn="l"/>
                        </a:tabLst>
                      </a:pPr>
                      <a:r>
                        <a:rPr lang="tr-TR" sz="1300" b="1">
                          <a:latin typeface="Times New Roman"/>
                          <a:ea typeface="Calibri"/>
                          <a:cs typeface="Times New Roman"/>
                        </a:rPr>
                        <a:t>5</a:t>
                      </a:r>
                      <a:endParaRPr lang="tr-TR" sz="130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Modern Yönetim Anlayışı Yöntemlerinin Uygulanması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solidFill>
                            <a:srgbClr val="C00000"/>
                          </a:solidFill>
                          <a:latin typeface="Times New Roman"/>
                          <a:ea typeface="Calibri"/>
                          <a:cs typeface="Times New Roman"/>
                        </a:rPr>
                        <a:t> </a:t>
                      </a:r>
                      <a:r>
                        <a:rPr lang="tr-TR" sz="1300" dirty="0">
                          <a:latin typeface="Times New Roman"/>
                          <a:ea typeface="Calibri"/>
                          <a:cs typeface="Times New Roman"/>
                        </a:rPr>
                        <a:t>Fakültemiz çalışanlarının görev tanımları yetki ve sorumluluklarının belirlenmesi. </a:t>
                      </a:r>
                      <a:endParaRPr lang="tr-TR" sz="1300" dirty="0">
                        <a:latin typeface="Calibri"/>
                        <a:ea typeface="Calibri"/>
                        <a:cs typeface="Times New Roman"/>
                      </a:endParaRPr>
                    </a:p>
                    <a:p>
                      <a:pPr algn="just">
                        <a:spcAft>
                          <a:spcPts val="0"/>
                        </a:spcAf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 </a:t>
                      </a:r>
                      <a:r>
                        <a:rPr lang="tr-TR" sz="1300" dirty="0">
                          <a:latin typeface="Times New Roman"/>
                          <a:ea typeface="Calibri"/>
                          <a:cs typeface="Times New Roman"/>
                        </a:rPr>
                        <a:t>Çalışan memnuniyet anketlerinin uygulanması ve istek/öneri/şikayet konularının daha iyi değerlendirilmesi amacıyla bir komisyon kurulması.</a:t>
                      </a:r>
                      <a:endParaRPr lang="tr-TR" sz="1300" dirty="0">
                        <a:latin typeface="Calibri"/>
                        <a:ea typeface="Calibri"/>
                        <a:cs typeface="Times New Roman"/>
                      </a:endParaRPr>
                    </a:p>
                    <a:p>
                      <a:pPr algn="just">
                        <a:spcAft>
                          <a:spcPts val="0"/>
                        </a:spcAft>
                      </a:pPr>
                      <a:r>
                        <a:rPr lang="tr-TR" sz="1300" b="1" dirty="0" smtClean="0">
                          <a:solidFill>
                            <a:srgbClr val="C00000"/>
                          </a:solidFill>
                          <a:latin typeface="Times New Roman"/>
                          <a:ea typeface="Calibri"/>
                          <a:cs typeface="Times New Roman"/>
                        </a:rPr>
                        <a:t>3</a:t>
                      </a:r>
                      <a:r>
                        <a:rPr lang="tr-TR" sz="1300" b="1" dirty="0">
                          <a:solidFill>
                            <a:srgbClr val="C00000"/>
                          </a:solidFill>
                          <a:latin typeface="Times New Roman"/>
                          <a:ea typeface="Calibri"/>
                          <a:cs typeface="Times New Roman"/>
                        </a:rPr>
                        <a:t>.</a:t>
                      </a:r>
                      <a:r>
                        <a:rPr lang="tr-TR" sz="1300" dirty="0">
                          <a:solidFill>
                            <a:srgbClr val="C00000"/>
                          </a:solidFill>
                          <a:latin typeface="Times New Roman"/>
                          <a:ea typeface="Calibri"/>
                          <a:cs typeface="Times New Roman"/>
                        </a:rPr>
                        <a:t> </a:t>
                      </a:r>
                      <a:r>
                        <a:rPr lang="tr-TR" sz="1300" dirty="0">
                          <a:latin typeface="Times New Roman"/>
                          <a:ea typeface="Times New Roman"/>
                          <a:cs typeface="Times New Roman"/>
                        </a:rPr>
                        <a:t>Açık ve şeffaf yönetim modelleri uygulamak</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4.</a:t>
                      </a:r>
                      <a:r>
                        <a:rPr lang="tr-TR" sz="1300" dirty="0" smtClean="0">
                          <a:latin typeface="Times New Roman"/>
                          <a:ea typeface="Calibri"/>
                          <a:cs typeface="Times New Roman"/>
                        </a:rPr>
                        <a:t>Üniversitemiz </a:t>
                      </a:r>
                      <a:r>
                        <a:rPr lang="tr-TR" sz="1300" dirty="0">
                          <a:latin typeface="Times New Roman"/>
                          <a:ea typeface="Calibri"/>
                          <a:cs typeface="Times New Roman"/>
                        </a:rPr>
                        <a:t>web sayfasındaki İlahiyat Fakültesi alanında gerekli döküman ve güncel bilgilerin yayınlanması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bl>
          </a:graphicData>
        </a:graphic>
      </p:graphicFrame>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9217" name="Rectangle 1"/>
          <p:cNvSpPr>
            <a:spLocks noChangeArrowheads="1"/>
          </p:cNvSpPr>
          <p:nvPr/>
        </p:nvSpPr>
        <p:spPr bwMode="auto">
          <a:xfrm>
            <a:off x="2123728" y="173251"/>
            <a:ext cx="514806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539750" algn="l"/>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FAALİYETLERE İLİŞKİN BİLGİ VE DEĞERLENDİRMELER</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p:txBody>
      </p:sp>
      <p:sp>
        <p:nvSpPr>
          <p:cNvPr id="9218" name="Rectangle 2"/>
          <p:cNvSpPr>
            <a:spLocks noChangeArrowheads="1"/>
          </p:cNvSpPr>
          <p:nvPr/>
        </p:nvSpPr>
        <p:spPr bwMode="auto">
          <a:xfrm>
            <a:off x="971600" y="800999"/>
            <a:ext cx="7776864" cy="16004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tab pos="539750" algn="l"/>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1- Mali Bilgiler</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539750" algn="l"/>
              </a:tabLst>
            </a:pP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Fak</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ltemiz, eğitim ve idari faaliyetlerin etkili, ekonomik, verimli, kanun ve mevzuatlarda belirtilen şekilde y</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mali kaynaklarının tasarruflu kullanılmasını, kayıtların zamanında, doğru ve g</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venilir tutulmasını sağlamak amacıyla kapsamlı bir y</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netim anlayışıyla faaliyetlerini s</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rd</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rmektedir.</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539750" algn="l"/>
              </a:tabLst>
            </a:pPr>
            <a:r>
              <a:rPr kumimoji="0" lang="tr-TR" sz="1400"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İlgili Kanun ve Yönetmelikler çerçevesinde, 2014 mali yılı bütçesinden genel yönetime ilişkin giderler ile  mal ve hizmet alımları, personel görevlendirmelerine ilişkin yolluk harcamaları, mal alımları ve bakım/onarımları ile ilgili gelir ve giderler tablolarda gösterilmiştir.   </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5" name="4 Tablo"/>
          <p:cNvGraphicFramePr>
            <a:graphicFrameLocks noGrp="1"/>
          </p:cNvGraphicFramePr>
          <p:nvPr/>
        </p:nvGraphicFramePr>
        <p:xfrm>
          <a:off x="971600" y="2996952"/>
          <a:ext cx="7776865" cy="3291133"/>
        </p:xfrm>
        <a:graphic>
          <a:graphicData uri="http://schemas.openxmlformats.org/drawingml/2006/table">
            <a:tbl>
              <a:tblPr/>
              <a:tblGrid>
                <a:gridCol w="1616488"/>
                <a:gridCol w="973040"/>
                <a:gridCol w="944056"/>
                <a:gridCol w="1069101"/>
                <a:gridCol w="1173444"/>
                <a:gridCol w="1056680"/>
                <a:gridCol w="944056"/>
              </a:tblGrid>
              <a:tr h="274795">
                <a:tc gridSpan="7">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Hazine Yardımı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714467">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Bütçe Ödeneği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Serbest Ödenek (b)</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Gerçekleşme Durumu% (a*100)/b</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Kesin Harcama (a)</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Kalan Ödenek</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Açıklama</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355242">
                <a:tc>
                  <a:txBody>
                    <a:bodyPr/>
                    <a:lstStyle/>
                    <a:p>
                      <a:pPr>
                        <a:spcAft>
                          <a:spcPts val="0"/>
                        </a:spcAft>
                        <a:tabLst>
                          <a:tab pos="540385" algn="l"/>
                        </a:tabLst>
                      </a:pPr>
                      <a:r>
                        <a:rPr lang="tr-TR" sz="1400" dirty="0">
                          <a:solidFill>
                            <a:srgbClr val="000000"/>
                          </a:solidFill>
                          <a:latin typeface="Times New Roman"/>
                          <a:ea typeface="Times New Roman"/>
                          <a:cs typeface="Times New Roman"/>
                        </a:rPr>
                        <a:t>01- Personel Giderleri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746.000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746.000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 99,78</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638371,09</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1.628,91</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82323">
                <a:tc>
                  <a:txBody>
                    <a:bodyPr/>
                    <a:lstStyle/>
                    <a:p>
                      <a:pPr>
                        <a:spcAft>
                          <a:spcPts val="0"/>
                        </a:spcAft>
                        <a:tabLst>
                          <a:tab pos="540385" algn="l"/>
                        </a:tabLst>
                      </a:pPr>
                      <a:r>
                        <a:rPr lang="tr-TR" sz="1400" dirty="0">
                          <a:solidFill>
                            <a:srgbClr val="000000"/>
                          </a:solidFill>
                          <a:latin typeface="Times New Roman"/>
                          <a:ea typeface="Times New Roman"/>
                          <a:cs typeface="Times New Roman"/>
                        </a:rPr>
                        <a:t>02- Sos. </a:t>
                      </a:r>
                      <a:r>
                        <a:rPr lang="tr-TR" sz="1400" dirty="0" err="1">
                          <a:solidFill>
                            <a:srgbClr val="000000"/>
                          </a:solidFill>
                          <a:latin typeface="Times New Roman"/>
                          <a:ea typeface="Times New Roman"/>
                          <a:cs typeface="Times New Roman"/>
                        </a:rPr>
                        <a:t>Güv</a:t>
                      </a:r>
                      <a:r>
                        <a:rPr lang="tr-TR" sz="1400" dirty="0">
                          <a:solidFill>
                            <a:srgbClr val="000000"/>
                          </a:solidFill>
                          <a:latin typeface="Times New Roman"/>
                          <a:ea typeface="Times New Roman"/>
                          <a:cs typeface="Times New Roman"/>
                        </a:rPr>
                        <a:t>. Kur. D. Prim. Giderleri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106.000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106.000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98,61</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104526,08</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1.323,91</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03829">
                <a:tc>
                  <a:txBody>
                    <a:bodyPr/>
                    <a:lstStyle/>
                    <a:p>
                      <a:pPr>
                        <a:spcAft>
                          <a:spcPts val="0"/>
                        </a:spcAft>
                        <a:tabLst>
                          <a:tab pos="540385" algn="l"/>
                        </a:tabLst>
                      </a:pPr>
                      <a:r>
                        <a:rPr lang="tr-TR" sz="1400" dirty="0">
                          <a:solidFill>
                            <a:srgbClr val="000000"/>
                          </a:solidFill>
                          <a:latin typeface="Times New Roman"/>
                          <a:ea typeface="Times New Roman"/>
                          <a:cs typeface="Times New Roman"/>
                        </a:rPr>
                        <a:t>03- Mal ve Hizmet Alım Giderleri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17.000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17.000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18,61</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10358,32</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13.641,68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0458">
                <a:tc>
                  <a:txBody>
                    <a:bodyPr/>
                    <a:lstStyle/>
                    <a:p>
                      <a:pPr>
                        <a:spcAft>
                          <a:spcPts val="0"/>
                        </a:spcAft>
                        <a:tabLst>
                          <a:tab pos="540385" algn="l"/>
                        </a:tabLst>
                      </a:pPr>
                      <a:r>
                        <a:rPr lang="tr-TR" sz="1400" dirty="0">
                          <a:solidFill>
                            <a:srgbClr val="000000"/>
                          </a:solidFill>
                          <a:latin typeface="Times New Roman"/>
                          <a:ea typeface="Times New Roman"/>
                          <a:cs typeface="Times New Roman"/>
                        </a:rPr>
                        <a:t>05- Cari Transferler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8690">
                <a:tc>
                  <a:txBody>
                    <a:bodyPr/>
                    <a:lstStyle/>
                    <a:p>
                      <a:pPr>
                        <a:spcAft>
                          <a:spcPts val="0"/>
                        </a:spcAft>
                        <a:tabLst>
                          <a:tab pos="540385" algn="l"/>
                        </a:tabLst>
                      </a:pPr>
                      <a:r>
                        <a:rPr lang="tr-TR" sz="1400" dirty="0">
                          <a:solidFill>
                            <a:srgbClr val="000000"/>
                          </a:solidFill>
                          <a:latin typeface="Times New Roman"/>
                          <a:ea typeface="Times New Roman"/>
                          <a:cs typeface="Times New Roman"/>
                        </a:rPr>
                        <a:t>06- Sermaye Giderleri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34533">
                <a:tc>
                  <a:txBody>
                    <a:bodyPr/>
                    <a:lstStyle/>
                    <a:p>
                      <a:pPr algn="l">
                        <a:spcAft>
                          <a:spcPts val="0"/>
                        </a:spcAft>
                        <a:tabLst>
                          <a:tab pos="540385" algn="l"/>
                        </a:tabLst>
                      </a:pPr>
                      <a:r>
                        <a:rPr lang="tr-TR" sz="1400" b="1" dirty="0">
                          <a:solidFill>
                            <a:srgbClr val="000000"/>
                          </a:solidFill>
                          <a:latin typeface="Times New Roman"/>
                          <a:ea typeface="Times New Roman"/>
                          <a:cs typeface="Times New Roman"/>
                        </a:rPr>
                        <a:t>TOPLAM</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869.000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869.000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85,85</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753.255,49</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16.594,5</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bl>
          </a:graphicData>
        </a:graphic>
      </p:graphicFrame>
      <p:sp>
        <p:nvSpPr>
          <p:cNvPr id="9219" name="Rectangle 3"/>
          <p:cNvSpPr>
            <a:spLocks noChangeArrowheads="1"/>
          </p:cNvSpPr>
          <p:nvPr/>
        </p:nvSpPr>
        <p:spPr bwMode="auto">
          <a:xfrm>
            <a:off x="1115616" y="2477507"/>
            <a:ext cx="2592288"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2- Bütçe Uygulama Sonuçları</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3"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5" name="4 Tablo"/>
          <p:cNvGraphicFramePr>
            <a:graphicFrameLocks noGrp="1"/>
          </p:cNvGraphicFramePr>
          <p:nvPr/>
        </p:nvGraphicFramePr>
        <p:xfrm>
          <a:off x="1259632" y="1340768"/>
          <a:ext cx="7272808" cy="4032449"/>
        </p:xfrm>
        <a:graphic>
          <a:graphicData uri="http://schemas.openxmlformats.org/drawingml/2006/table">
            <a:tbl>
              <a:tblPr/>
              <a:tblGrid>
                <a:gridCol w="1311136"/>
                <a:gridCol w="935384"/>
                <a:gridCol w="927389"/>
                <a:gridCol w="1215199"/>
                <a:gridCol w="1103273"/>
                <a:gridCol w="879421"/>
                <a:gridCol w="901006"/>
              </a:tblGrid>
              <a:tr h="360881">
                <a:tc gridSpan="7">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Öz Gelir</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1035570">
                <a:tc>
                  <a:txBody>
                    <a:bodyPr/>
                    <a:lstStyle/>
                    <a:p>
                      <a:pP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Bütçe Ödeneği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Serbest Ödenek (b)</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Gerçekleşme Durumu% (a*100)/b</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Kesin Harcama(a)</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Kalan Ödenek</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Açıklama</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690380">
                <a:tc>
                  <a:txBody>
                    <a:bodyPr/>
                    <a:lstStyle/>
                    <a:p>
                      <a:pPr>
                        <a:spcAft>
                          <a:spcPts val="0"/>
                        </a:spcAft>
                        <a:tabLst>
                          <a:tab pos="540385" algn="l"/>
                        </a:tabLst>
                      </a:pPr>
                      <a:r>
                        <a:rPr lang="tr-TR" sz="1400" dirty="0">
                          <a:solidFill>
                            <a:srgbClr val="000000"/>
                          </a:solidFill>
                          <a:latin typeface="Times New Roman"/>
                          <a:ea typeface="Times New Roman"/>
                          <a:cs typeface="Times New Roman"/>
                        </a:rPr>
                        <a:t>Bilimsel Araştırmalar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0881">
                <a:tc>
                  <a:txBody>
                    <a:bodyPr/>
                    <a:lstStyle/>
                    <a:p>
                      <a:pPr>
                        <a:spcAft>
                          <a:spcPts val="0"/>
                        </a:spcAft>
                        <a:tabLst>
                          <a:tab pos="540385" algn="l"/>
                        </a:tabLst>
                      </a:pPr>
                      <a:r>
                        <a:rPr lang="tr-TR" sz="1400" dirty="0">
                          <a:solidFill>
                            <a:srgbClr val="000000"/>
                          </a:solidFill>
                          <a:latin typeface="Times New Roman"/>
                          <a:ea typeface="Times New Roman"/>
                          <a:cs typeface="Times New Roman"/>
                        </a:rPr>
                        <a:t>SKS Bütçesi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0881">
                <a:tc>
                  <a:txBody>
                    <a:bodyPr/>
                    <a:lstStyle/>
                    <a:p>
                      <a:pPr>
                        <a:spcAft>
                          <a:spcPts val="0"/>
                        </a:spcAft>
                        <a:tabLst>
                          <a:tab pos="540385" algn="l"/>
                        </a:tabLst>
                      </a:pPr>
                      <a:r>
                        <a:rPr lang="tr-TR" sz="1400" dirty="0">
                          <a:solidFill>
                            <a:srgbClr val="000000"/>
                          </a:solidFill>
                          <a:latin typeface="Times New Roman"/>
                          <a:ea typeface="Times New Roman"/>
                          <a:cs typeface="Times New Roman"/>
                        </a:rPr>
                        <a:t>Yaz Okulu</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0881">
                <a:tc>
                  <a:txBody>
                    <a:bodyPr/>
                    <a:lstStyle/>
                    <a:p>
                      <a:pPr>
                        <a:spcAft>
                          <a:spcPts val="0"/>
                        </a:spcAft>
                        <a:tabLst>
                          <a:tab pos="540385" algn="l"/>
                        </a:tabLst>
                      </a:pPr>
                      <a:r>
                        <a:rPr lang="tr-TR" sz="1400" dirty="0">
                          <a:solidFill>
                            <a:srgbClr val="000000"/>
                          </a:solidFill>
                          <a:latin typeface="Times New Roman"/>
                          <a:ea typeface="Times New Roman"/>
                          <a:cs typeface="Times New Roman"/>
                        </a:rPr>
                        <a:t>İkinci Öğretim</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 69.297,48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 69.297,48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 100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 69.297,48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 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0881">
                <a:tc>
                  <a:txBody>
                    <a:bodyPr/>
                    <a:lstStyle/>
                    <a:p>
                      <a:pPr>
                        <a:spcAft>
                          <a:spcPts val="0"/>
                        </a:spcAft>
                        <a:tabLst>
                          <a:tab pos="540385" algn="l"/>
                        </a:tabLst>
                      </a:pPr>
                      <a:r>
                        <a:rPr lang="tr-TR" sz="1400" dirty="0">
                          <a:solidFill>
                            <a:srgbClr val="000000"/>
                          </a:solidFill>
                          <a:latin typeface="Times New Roman"/>
                          <a:ea typeface="Times New Roman"/>
                          <a:cs typeface="Times New Roman"/>
                        </a:rPr>
                        <a:t>Kira Gelirleri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502094">
                <a:tc>
                  <a:txBody>
                    <a:bodyPr/>
                    <a:lstStyle/>
                    <a:p>
                      <a:pPr algn="l">
                        <a:spcAft>
                          <a:spcPts val="0"/>
                        </a:spcAft>
                        <a:tabLst>
                          <a:tab pos="540385" algn="l"/>
                        </a:tabLst>
                      </a:pPr>
                      <a:r>
                        <a:rPr lang="tr-TR" sz="1400" b="1" dirty="0">
                          <a:solidFill>
                            <a:srgbClr val="000000"/>
                          </a:solidFill>
                          <a:latin typeface="Times New Roman"/>
                          <a:ea typeface="Times New Roman"/>
                          <a:cs typeface="Times New Roman"/>
                        </a:rPr>
                        <a:t>TOPLAM</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 69.297,48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 69.297,48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 100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 69.297,48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 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bl>
          </a:graphicData>
        </a:graphic>
      </p:graphicFrame>
      <p:sp>
        <p:nvSpPr>
          <p:cNvPr id="7" name="6 Dikdörtgen"/>
          <p:cNvSpPr/>
          <p:nvPr/>
        </p:nvSpPr>
        <p:spPr>
          <a:xfrm>
            <a:off x="2555776" y="332656"/>
            <a:ext cx="4572000" cy="307777"/>
          </a:xfrm>
          <a:prstGeom prst="rect">
            <a:avLst/>
          </a:prstGeom>
        </p:spPr>
        <p:txBody>
          <a:bodyPr>
            <a:spAutoFit/>
          </a:bodyPr>
          <a:lstStyle/>
          <a:p>
            <a:pPr algn="ctr"/>
            <a:r>
              <a:rPr lang="tr-TR" sz="1400" b="1" dirty="0" smtClean="0">
                <a:solidFill>
                  <a:srgbClr val="C00000"/>
                </a:solidFill>
              </a:rPr>
              <a:t>Ekonomik Sınıflandırma Bazında Yapılan Harcamalar</a:t>
            </a:r>
            <a:endParaRPr lang="tr-TR" sz="1400" dirty="0">
              <a:solidFill>
                <a:srgbClr val="C0000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5" name="4 Dikdörtgen"/>
          <p:cNvSpPr/>
          <p:nvPr/>
        </p:nvSpPr>
        <p:spPr>
          <a:xfrm>
            <a:off x="2555776" y="260648"/>
            <a:ext cx="4572000" cy="307777"/>
          </a:xfrm>
          <a:prstGeom prst="rect">
            <a:avLst/>
          </a:prstGeom>
        </p:spPr>
        <p:txBody>
          <a:bodyPr>
            <a:spAutoFit/>
          </a:bodyPr>
          <a:lstStyle/>
          <a:p>
            <a:pPr lvl="0" algn="ctr" fontAlgn="base">
              <a:spcBef>
                <a:spcPct val="0"/>
              </a:spcBef>
              <a:spcAft>
                <a:spcPct val="0"/>
              </a:spcAft>
              <a:tabLst>
                <a:tab pos="539750" algn="l"/>
              </a:tabLst>
            </a:pPr>
            <a:r>
              <a:rPr lang="tr-TR" sz="1400" b="1" dirty="0" smtClean="0">
                <a:solidFill>
                  <a:srgbClr val="C00000"/>
                </a:solidFill>
                <a:latin typeface="Calibri" pitchFamily="34" charset="0"/>
                <a:ea typeface="Times New Roman" pitchFamily="18" charset="0"/>
                <a:cs typeface="Times New Roman" pitchFamily="18" charset="0"/>
              </a:rPr>
              <a:t>FAALİYETLERE İLİŞKİN BİLGİ VE DEĞERLENDİRMELER</a:t>
            </a:r>
            <a:endParaRPr lang="tr-TR" sz="1400" dirty="0" smtClean="0">
              <a:solidFill>
                <a:srgbClr val="C00000"/>
              </a:solidFill>
              <a:latin typeface="Arial" pitchFamily="34" charset="0"/>
              <a:cs typeface="Arial" pitchFamily="34" charset="0"/>
            </a:endParaRPr>
          </a:p>
        </p:txBody>
      </p:sp>
      <p:graphicFrame>
        <p:nvGraphicFramePr>
          <p:cNvPr id="6" name="5 Tablo"/>
          <p:cNvGraphicFramePr>
            <a:graphicFrameLocks noGrp="1"/>
          </p:cNvGraphicFramePr>
          <p:nvPr/>
        </p:nvGraphicFramePr>
        <p:xfrm>
          <a:off x="1331641" y="1412776"/>
          <a:ext cx="7272808" cy="3085437"/>
        </p:xfrm>
        <a:graphic>
          <a:graphicData uri="http://schemas.openxmlformats.org/drawingml/2006/table">
            <a:tbl>
              <a:tblPr/>
              <a:tblGrid>
                <a:gridCol w="263717"/>
                <a:gridCol w="305745"/>
                <a:gridCol w="430187"/>
                <a:gridCol w="410409"/>
                <a:gridCol w="3224760"/>
                <a:gridCol w="2637990"/>
              </a:tblGrid>
              <a:tr h="184745">
                <a:tc gridSpan="6">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Ekonomik Sınıflandırma Bazında Yapılan Harcamalar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08093">
                <a:tc gridSpan="4">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Ekonomik Kod</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row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Ekonomik Sınıflandırmanın Adı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row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2014 Yılı Harcama Tutarı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184745">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III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IV</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vMerge="1">
                  <a:txBody>
                    <a:bodyPr/>
                    <a:lstStyle/>
                    <a:p>
                      <a:endParaRPr lang="tr-TR"/>
                    </a:p>
                  </a:txBody>
                  <a:tcPr/>
                </a:tc>
                <a:tc vMerge="1">
                  <a:txBody>
                    <a:bodyPr/>
                    <a:lstStyle/>
                    <a:p>
                      <a:endParaRPr lang="tr-TR"/>
                    </a:p>
                  </a:txBody>
                  <a:tcPr/>
                </a:tc>
              </a:tr>
              <a:tr h="232864">
                <a:tc>
                  <a:txBody>
                    <a:bodyPr/>
                    <a:lstStyle/>
                    <a:p>
                      <a:pPr>
                        <a:spcAft>
                          <a:spcPts val="0"/>
                        </a:spcAft>
                        <a:tabLst>
                          <a:tab pos="540385" algn="l"/>
                        </a:tabLst>
                      </a:pPr>
                      <a:r>
                        <a:rPr lang="tr-TR" sz="1400" b="0" dirty="0">
                          <a:solidFill>
                            <a:srgbClr val="000000"/>
                          </a:solidFill>
                          <a:latin typeface="Times New Roman"/>
                          <a:ea typeface="Times New Roman"/>
                          <a:cs typeface="Times New Roman"/>
                        </a:rPr>
                        <a:t> 0</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2 </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1 </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 1</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MEMURLAR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 638.371,09</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 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1</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SÖZLEŞMELİ PERSONEL</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106.000,00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 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2 </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2 </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 1</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Memurlar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80.676,08 </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 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2 </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Sözleşmeli Personel</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23.850,00 </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88781">
                <a:tc>
                  <a:txBody>
                    <a:bodyPr/>
                    <a:lstStyle/>
                    <a:p>
                      <a:pPr>
                        <a:spcAft>
                          <a:spcPts val="0"/>
                        </a:spcAft>
                        <a:tabLst>
                          <a:tab pos="540385" algn="l"/>
                        </a:tabLst>
                      </a:pPr>
                      <a:r>
                        <a:rPr lang="tr-TR" sz="1400" b="0">
                          <a:solidFill>
                            <a:srgbClr val="000000"/>
                          </a:solidFill>
                          <a:latin typeface="Times New Roman"/>
                          <a:ea typeface="Times New Roman"/>
                          <a:cs typeface="Times New Roman"/>
                        </a:rPr>
                        <a:t>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3</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Tüketime Yönelik Mal ve Malzeme Alımları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3.163,32</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3</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3</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Yolluklar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39.963,93</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88781">
                <a:tc>
                  <a:txBody>
                    <a:bodyPr/>
                    <a:lstStyle/>
                    <a:p>
                      <a:pPr>
                        <a:spcAft>
                          <a:spcPts val="0"/>
                        </a:spcAft>
                        <a:tabLst>
                          <a:tab pos="540385" algn="l"/>
                        </a:tabLst>
                      </a:pPr>
                      <a:r>
                        <a:rPr lang="tr-TR" sz="1400" b="0">
                          <a:solidFill>
                            <a:srgbClr val="000000"/>
                          </a:solidFill>
                          <a:latin typeface="Times New Roman"/>
                          <a:ea typeface="Times New Roman"/>
                          <a:cs typeface="Times New Roman"/>
                        </a:rPr>
                        <a:t>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3</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7</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Menkul ve Gayrı Menkul Bakım Onarım Giderleri</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7.194,00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7</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1</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1</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Memurlar (İkinci Öğretim)</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21.214,31</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7" name="6 Tablo"/>
          <p:cNvGraphicFramePr>
            <a:graphicFrameLocks noGrp="1"/>
          </p:cNvGraphicFramePr>
          <p:nvPr/>
        </p:nvGraphicFramePr>
        <p:xfrm>
          <a:off x="1331640" y="4725144"/>
          <a:ext cx="7272810" cy="1386828"/>
        </p:xfrm>
        <a:graphic>
          <a:graphicData uri="http://schemas.openxmlformats.org/drawingml/2006/table">
            <a:tbl>
              <a:tblPr/>
              <a:tblGrid>
                <a:gridCol w="2320188"/>
                <a:gridCol w="825437"/>
                <a:gridCol w="825437"/>
                <a:gridCol w="825437"/>
                <a:gridCol w="825437"/>
                <a:gridCol w="825437"/>
                <a:gridCol w="825437"/>
              </a:tblGrid>
              <a:tr h="240027">
                <a:tc gridSpan="7">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İhale Kanunu Çerçevesinde Yapılan Alımlar</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120013">
                <a:tc row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İhale Türü</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Mal Alımı</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grid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Hizmet Alımı</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grid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Yapım İşi</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r>
              <a:tr h="0">
                <a:tc v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Sayı</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Tutar</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Sayı </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Tutar</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Sayı </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Tutar</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r>
              <a:tr h="240027">
                <a:tc>
                  <a:txBody>
                    <a:bodyPr/>
                    <a:lstStyle/>
                    <a:p>
                      <a:pPr>
                        <a:spcAft>
                          <a:spcPts val="0"/>
                        </a:spcAft>
                        <a:tabLst>
                          <a:tab pos="540385" algn="l"/>
                        </a:tabLst>
                      </a:pPr>
                      <a:r>
                        <a:rPr lang="tr-TR" sz="1400" dirty="0">
                          <a:solidFill>
                            <a:srgbClr val="000000"/>
                          </a:solidFill>
                          <a:latin typeface="Times New Roman"/>
                          <a:ea typeface="Times New Roman"/>
                          <a:cs typeface="Times New Roman"/>
                        </a:rPr>
                        <a:t>Doğrudan Temin</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2</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 5.947,2</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 </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1">
                          <a:solidFill>
                            <a:srgbClr val="000000"/>
                          </a:solidFill>
                          <a:latin typeface="Times New Roman"/>
                          <a:ea typeface="Times New Roman"/>
                          <a:cs typeface="Times New Roman"/>
                        </a:rPr>
                        <a:t> </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1">
                          <a:solidFill>
                            <a:srgbClr val="000000"/>
                          </a:solidFill>
                          <a:latin typeface="Times New Roman"/>
                          <a:ea typeface="Times New Roman"/>
                          <a:cs typeface="Times New Roman"/>
                        </a:rPr>
                        <a:t> </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0027">
                <a:tc>
                  <a:txBody>
                    <a:bodyPr/>
                    <a:lstStyle/>
                    <a:p>
                      <a:pPr>
                        <a:spcAft>
                          <a:spcPts val="0"/>
                        </a:spcAft>
                        <a:tabLst>
                          <a:tab pos="540385" algn="l"/>
                        </a:tabLst>
                      </a:pPr>
                      <a:r>
                        <a:rPr lang="tr-TR" sz="1400">
                          <a:solidFill>
                            <a:srgbClr val="000000"/>
                          </a:solidFill>
                          <a:latin typeface="Times New Roman"/>
                          <a:ea typeface="Times New Roman"/>
                          <a:cs typeface="Times New Roman"/>
                        </a:rPr>
                        <a:t>Pazarlık</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1">
                          <a:solidFill>
                            <a:srgbClr val="000000"/>
                          </a:solidFill>
                          <a:latin typeface="Times New Roman"/>
                          <a:ea typeface="Times New Roman"/>
                          <a:cs typeface="Times New Roman"/>
                        </a:rPr>
                        <a:t> </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1">
                          <a:solidFill>
                            <a:srgbClr val="000000"/>
                          </a:solidFill>
                          <a:latin typeface="Times New Roman"/>
                          <a:ea typeface="Times New Roman"/>
                          <a:cs typeface="Times New Roman"/>
                        </a:rPr>
                        <a:t> </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1">
                          <a:solidFill>
                            <a:srgbClr val="000000"/>
                          </a:solidFill>
                          <a:latin typeface="Times New Roman"/>
                          <a:ea typeface="Times New Roman"/>
                          <a:cs typeface="Times New Roman"/>
                        </a:rPr>
                        <a:t> </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0027">
                <a:tc>
                  <a:txBody>
                    <a:bodyPr/>
                    <a:lstStyle/>
                    <a:p>
                      <a:pPr>
                        <a:spcAft>
                          <a:spcPts val="0"/>
                        </a:spcAft>
                        <a:tabLst>
                          <a:tab pos="540385" algn="l"/>
                        </a:tabLst>
                      </a:pPr>
                      <a:r>
                        <a:rPr lang="tr-TR" sz="1400">
                          <a:solidFill>
                            <a:srgbClr val="000000"/>
                          </a:solidFill>
                          <a:latin typeface="Times New Roman"/>
                          <a:ea typeface="Times New Roman"/>
                          <a:cs typeface="Times New Roman"/>
                        </a:rPr>
                        <a:t>Açık İhale</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 </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 </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5121"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4" name="3 Tablo"/>
          <p:cNvGraphicFramePr>
            <a:graphicFrameLocks noGrp="1"/>
          </p:cNvGraphicFramePr>
          <p:nvPr/>
        </p:nvGraphicFramePr>
        <p:xfrm>
          <a:off x="1403649" y="908724"/>
          <a:ext cx="7200800" cy="5112563"/>
        </p:xfrm>
        <a:graphic>
          <a:graphicData uri="http://schemas.openxmlformats.org/drawingml/2006/table">
            <a:tbl>
              <a:tblPr/>
              <a:tblGrid>
                <a:gridCol w="1122468"/>
                <a:gridCol w="3039166"/>
                <a:gridCol w="3039166"/>
              </a:tblGrid>
              <a:tr h="234922">
                <a:tc gridSpan="3">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2014 Faaliyet Maliyetleri Tablosu</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r>
              <a:tr h="232029">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İdare Adı</a:t>
                      </a:r>
                      <a:endParaRPr lang="tr-TR" sz="1400" b="1"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spcAft>
                          <a:spcPts val="0"/>
                        </a:spcAft>
                        <a:tabLst>
                          <a:tab pos="540385" algn="l"/>
                        </a:tabLst>
                      </a:pPr>
                      <a:r>
                        <a:rPr lang="tr-TR" sz="1400">
                          <a:solidFill>
                            <a:srgbClr val="000000"/>
                          </a:solidFill>
                          <a:latin typeface="Times New Roman"/>
                          <a:ea typeface="Times New Roman"/>
                          <a:cs typeface="Times New Roman"/>
                        </a:rPr>
                        <a:t>38.73–Siirt Üniversitesi</a:t>
                      </a:r>
                      <a:endParaRPr lang="tr-TR" sz="140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72847">
                <a:tc gridSpan="2">
                  <a:txBody>
                    <a:bodyPr/>
                    <a:lstStyle/>
                    <a:p>
                      <a:pPr algn="just">
                        <a:spcAft>
                          <a:spcPts val="0"/>
                        </a:spcAft>
                        <a:tabLst>
                          <a:tab pos="540385" algn="l"/>
                        </a:tabLst>
                      </a:pPr>
                      <a:r>
                        <a:rPr lang="tr-TR" sz="1400" b="1" dirty="0">
                          <a:solidFill>
                            <a:srgbClr val="000000"/>
                          </a:solidFill>
                          <a:latin typeface="Times New Roman"/>
                          <a:ea typeface="Times New Roman"/>
                          <a:cs typeface="Times New Roman"/>
                        </a:rPr>
                        <a:t>Performans Hedefi</a:t>
                      </a:r>
                      <a:endParaRPr lang="tr-TR" sz="1400" b="1"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just">
                        <a:spcAft>
                          <a:spcPts val="0"/>
                        </a:spcAft>
                        <a:tabLst>
                          <a:tab pos="540385" algn="l"/>
                        </a:tabLst>
                      </a:pPr>
                      <a:r>
                        <a:rPr lang="tr-TR" sz="1400" dirty="0">
                          <a:solidFill>
                            <a:srgbClr val="000000"/>
                          </a:solidFill>
                          <a:latin typeface="Times New Roman"/>
                          <a:ea typeface="Times New Roman"/>
                          <a:cs typeface="Times New Roman"/>
                        </a:rPr>
                        <a:t> </a:t>
                      </a:r>
                      <a:r>
                        <a:rPr lang="tr-TR" sz="1200" dirty="0">
                          <a:solidFill>
                            <a:srgbClr val="000000"/>
                          </a:solidFill>
                          <a:latin typeface="Times New Roman"/>
                          <a:ea typeface="Times New Roman"/>
                          <a:cs typeface="Times New Roman"/>
                        </a:rPr>
                        <a:t>5018 Sayılı Kamu Mali Yönetim ve Kontrol Kanununa Kapsamında Harcamalar yapmak</a:t>
                      </a:r>
                      <a:endParaRPr lang="tr-TR" sz="12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422">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Faaliyet Adı</a:t>
                      </a:r>
                      <a:endParaRPr lang="tr-TR" sz="1400" b="1"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spcAft>
                          <a:spcPts val="0"/>
                        </a:spcAft>
                        <a:tabLst>
                          <a:tab pos="540385" algn="l"/>
                        </a:tabLst>
                      </a:pPr>
                      <a:r>
                        <a:rPr lang="tr-TR" sz="1400">
                          <a:solidFill>
                            <a:srgbClr val="000000"/>
                          </a:solidFill>
                          <a:latin typeface="Times New Roman"/>
                          <a:ea typeface="Times New Roman"/>
                          <a:cs typeface="Times New Roman"/>
                        </a:rPr>
                        <a:t> 2013  Yılı Harcamaları</a:t>
                      </a:r>
                      <a:endParaRPr lang="tr-TR" sz="140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422">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Sorumlu Harcama Birimi veya Birimleri </a:t>
                      </a:r>
                      <a:endParaRPr lang="tr-TR" sz="1400" b="1" dirty="0">
                        <a:latin typeface="Calibri"/>
                        <a:ea typeface="Calibri"/>
                        <a:cs typeface="Times New Roman"/>
                      </a:endParaRPr>
                    </a:p>
                  </a:txBody>
                  <a:tcPr marL="42091" marR="42091" marT="0" marB="0" anchor="ctr">
                    <a:lnL w="12700" cap="flat" cmpd="dbl" algn="ctr">
                      <a:solidFill>
                        <a:srgbClr val="000000"/>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spcAft>
                          <a:spcPts val="0"/>
                        </a:spcAft>
                        <a:tabLst>
                          <a:tab pos="540385" algn="l"/>
                        </a:tabLst>
                      </a:pPr>
                      <a:r>
                        <a:rPr lang="tr-TR" sz="1400">
                          <a:solidFill>
                            <a:srgbClr val="000000"/>
                          </a:solidFill>
                          <a:latin typeface="Times New Roman"/>
                          <a:ea typeface="Times New Roman"/>
                          <a:cs typeface="Times New Roman"/>
                        </a:rPr>
                        <a:t> İlahiyat Fakültesi Dekanlığı</a:t>
                      </a:r>
                      <a:endParaRPr lang="tr-TR" sz="140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422">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Ekonomik Kod </a:t>
                      </a:r>
                      <a:endParaRPr lang="tr-TR" sz="1400" b="1"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spcAft>
                          <a:spcPts val="0"/>
                        </a:spcAft>
                        <a:tabLst>
                          <a:tab pos="540385" algn="l"/>
                        </a:tabLst>
                      </a:pPr>
                      <a:r>
                        <a:rPr lang="tr-TR" sz="1400">
                          <a:solidFill>
                            <a:srgbClr val="000000"/>
                          </a:solidFill>
                          <a:latin typeface="Times New Roman"/>
                          <a:ea typeface="Times New Roman"/>
                          <a:cs typeface="Times New Roman"/>
                        </a:rPr>
                        <a:t>Ödenek</a:t>
                      </a:r>
                      <a:endParaRPr lang="tr-TR" sz="140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2029">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01</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Personel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719.047,17</a:t>
                      </a:r>
                      <a:endParaRPr lang="tr-TR" sz="140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0721">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02</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SGK Devlet Primi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106.023,85</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3950">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03</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Mal ve Hizmet Alım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10.358,32</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6582">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04</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Faiz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9960">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05</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Cari Transferler</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2574">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06</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Sermaye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7408">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07</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Sermaye Transferleri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029">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08</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Borç verme</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029">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Toplam Bütçe Kaynak İhtiyacı</a:t>
                      </a:r>
                      <a:endParaRPr lang="tr-TR" sz="1400" b="1"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835.429,34</a:t>
                      </a:r>
                      <a:endParaRPr lang="tr-TR" sz="1400" b="1"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32029">
                <a:tc rowSpan="3">
                  <a:txBody>
                    <a:bodyPr/>
                    <a:lstStyle/>
                    <a:p>
                      <a:pPr>
                        <a:spcAft>
                          <a:spcPts val="0"/>
                        </a:spcAft>
                        <a:tabLst>
                          <a:tab pos="540385" algn="l"/>
                        </a:tabLst>
                      </a:pPr>
                      <a:r>
                        <a:rPr lang="tr-TR" sz="1400" dirty="0">
                          <a:solidFill>
                            <a:srgbClr val="000000"/>
                          </a:solidFill>
                          <a:latin typeface="Times New Roman"/>
                          <a:ea typeface="Times New Roman"/>
                          <a:cs typeface="Times New Roman"/>
                        </a:rPr>
                        <a:t>Bütçe Dışı Kaynak</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Döner Sermaye</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029">
                <a:tc vMerge="1">
                  <a:txBody>
                    <a:bodyPr/>
                    <a:lstStyle/>
                    <a:p>
                      <a:endParaRPr lang="tr-TR"/>
                    </a:p>
                  </a:txBody>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Diğer Yurt İçi</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0,00</a:t>
                      </a:r>
                      <a:endParaRPr lang="tr-TR" sz="140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029">
                <a:tc vMerge="1">
                  <a:txBody>
                    <a:bodyPr/>
                    <a:lstStyle/>
                    <a:p>
                      <a:endParaRPr lang="tr-TR"/>
                    </a:p>
                  </a:txBody>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Yurt Dışı </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422">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Toplam Bütçe Dışı  Kaynak İhtiyacı</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3708">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Toplam  Kaynak İhtiyacı</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835.429,34</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4" name="3 Dikdörtgen"/>
          <p:cNvSpPr/>
          <p:nvPr/>
        </p:nvSpPr>
        <p:spPr>
          <a:xfrm>
            <a:off x="1907704" y="260648"/>
            <a:ext cx="6984776" cy="369332"/>
          </a:xfrm>
          <a:prstGeom prst="rect">
            <a:avLst/>
          </a:prstGeom>
        </p:spPr>
        <p:txBody>
          <a:bodyPr wrap="square">
            <a:spAutoFit/>
          </a:bodyPr>
          <a:lstStyle/>
          <a:p>
            <a:pPr algn="ctr"/>
            <a:r>
              <a:rPr lang="tr-TR" b="1" dirty="0" smtClean="0">
                <a:solidFill>
                  <a:srgbClr val="C00000"/>
                </a:solidFill>
              </a:rPr>
              <a:t>KURUMSAL KABİLİYET ve KAPASİTENİN DEĞERLENDİRİLMESİ </a:t>
            </a:r>
            <a:endParaRPr lang="tr-TR" dirty="0">
              <a:solidFill>
                <a:srgbClr val="C00000"/>
              </a:solidFill>
            </a:endParaRPr>
          </a:p>
        </p:txBody>
      </p:sp>
      <p:sp>
        <p:nvSpPr>
          <p:cNvPr id="3073" name="Rectangle 1"/>
          <p:cNvSpPr>
            <a:spLocks noChangeArrowheads="1"/>
          </p:cNvSpPr>
          <p:nvPr/>
        </p:nvSpPr>
        <p:spPr bwMode="auto">
          <a:xfrm>
            <a:off x="827584" y="1268760"/>
            <a:ext cx="7704856"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tr-TR" sz="1400" dirty="0" smtClean="0"/>
              <a:t>1 - Genç ve dinamik bir kadroya sahip olması,</a:t>
            </a:r>
          </a:p>
          <a:p>
            <a:r>
              <a:rPr lang="tr-TR" sz="1400" dirty="0" smtClean="0"/>
              <a:t>2 - Sosyal, bilimsel ve kültürel etkinliklerin çokluğu ile huzurlu bir eğitim ortamının sunulması</a:t>
            </a:r>
          </a:p>
          <a:p>
            <a:r>
              <a:rPr lang="tr-TR" sz="1400" dirty="0" smtClean="0"/>
              <a:t>3 - Dersliklerin modern teknoloji ile donatılmış olması</a:t>
            </a:r>
          </a:p>
          <a:p>
            <a:r>
              <a:rPr lang="tr-TR" sz="1400" dirty="0" smtClean="0"/>
              <a:t>4 - Yerleşkenin genişleme olanağının bulunması</a:t>
            </a:r>
          </a:p>
          <a:p>
            <a:r>
              <a:rPr lang="tr-TR" sz="1400" dirty="0" smtClean="0"/>
              <a:t> 5 - Gerek fakültemizde gerekse üniversitemizde yeterli sayıda kütüphane bulunması ve bilgiye ulaşım kolaylığının olması</a:t>
            </a:r>
          </a:p>
          <a:p>
            <a:r>
              <a:rPr lang="tr-TR" sz="1400" dirty="0" smtClean="0"/>
              <a:t>6 - Misafir ve akademik personel için modern konaklama tesisi ve lojman imkanlarının sağlanmış olması</a:t>
            </a:r>
          </a:p>
          <a:p>
            <a:pPr marL="342900" marR="0" lvl="0" indent="-342900" algn="just" defTabSz="914400" rtl="0" eaLnBrk="0" fontAlgn="base" latinLnBrk="0" hangingPunct="0">
              <a:lnSpc>
                <a:spcPct val="100000"/>
              </a:lnSpc>
              <a:spcBef>
                <a:spcPct val="0"/>
              </a:spcBef>
              <a:spcAft>
                <a:spcPct val="0"/>
              </a:spcAft>
              <a:buClrTx/>
              <a:buSzTx/>
              <a:tabLst/>
            </a:pPr>
            <a:endParaRPr kumimoji="0" lang="tr-TR"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5" name="4 Dikdörtgen"/>
          <p:cNvSpPr/>
          <p:nvPr/>
        </p:nvSpPr>
        <p:spPr>
          <a:xfrm>
            <a:off x="1547664" y="836712"/>
            <a:ext cx="2088232" cy="369332"/>
          </a:xfrm>
          <a:prstGeom prst="rect">
            <a:avLst/>
          </a:prstGeom>
        </p:spPr>
        <p:txBody>
          <a:bodyPr wrap="square">
            <a:spAutoFit/>
          </a:bodyPr>
          <a:lstStyle/>
          <a:p>
            <a:pPr lvl="0" algn="just" fontAlgn="base">
              <a:spcBef>
                <a:spcPct val="0"/>
              </a:spcBef>
              <a:spcAft>
                <a:spcPct val="0"/>
              </a:spcAft>
            </a:pPr>
            <a:r>
              <a:rPr lang="tr-TR" b="1" dirty="0" smtClean="0">
                <a:solidFill>
                  <a:srgbClr val="C00000"/>
                </a:solidFill>
                <a:latin typeface="Calibri" pitchFamily="34" charset="0"/>
                <a:ea typeface="Times New Roman" pitchFamily="18" charset="0"/>
                <a:cs typeface="Times New Roman" pitchFamily="18" charset="0"/>
              </a:rPr>
              <a:t>1- Üstünlükler </a:t>
            </a:r>
            <a:endParaRPr lang="tr-TR" sz="800" dirty="0" smtClean="0">
              <a:solidFill>
                <a:srgbClr val="C00000"/>
              </a:solidFill>
              <a:latin typeface="Arial" pitchFamily="34" charset="0"/>
              <a:cs typeface="Arial" pitchFamily="34" charset="0"/>
            </a:endParaRPr>
          </a:p>
        </p:txBody>
      </p:sp>
      <p:sp>
        <p:nvSpPr>
          <p:cNvPr id="6" name="Rectangle 1"/>
          <p:cNvSpPr>
            <a:spLocks noChangeArrowheads="1"/>
          </p:cNvSpPr>
          <p:nvPr/>
        </p:nvSpPr>
        <p:spPr bwMode="auto">
          <a:xfrm>
            <a:off x="1475656" y="2977207"/>
            <a:ext cx="2195736"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2- Zayıflıklar</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p:txBody>
      </p:sp>
      <p:sp>
        <p:nvSpPr>
          <p:cNvPr id="8" name="Rectangle 2"/>
          <p:cNvSpPr>
            <a:spLocks noChangeArrowheads="1"/>
          </p:cNvSpPr>
          <p:nvPr/>
        </p:nvSpPr>
        <p:spPr bwMode="auto">
          <a:xfrm>
            <a:off x="827584" y="3356992"/>
            <a:ext cx="7200800" cy="10618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tr-TR" sz="1400" dirty="0" smtClean="0"/>
              <a:t>1 - Üniversitenin akademik personeli çekecek yeterli bir cazibeye sahip olmaması </a:t>
            </a:r>
          </a:p>
          <a:p>
            <a:r>
              <a:rPr lang="tr-TR" sz="1400" dirty="0" smtClean="0"/>
              <a:t>2 - Akademik kadroların yetersizliği</a:t>
            </a:r>
          </a:p>
          <a:p>
            <a:r>
              <a:rPr lang="tr-TR" sz="1400" dirty="0" smtClean="0"/>
              <a:t>3 - Şehrin </a:t>
            </a:r>
            <a:r>
              <a:rPr lang="tr-TR" sz="1400" dirty="0" err="1" smtClean="0"/>
              <a:t>sosyo</a:t>
            </a:r>
            <a:r>
              <a:rPr lang="tr-TR" sz="1400" dirty="0" smtClean="0"/>
              <a:t>-ekonomik olanaklarının yetersiz olması</a:t>
            </a:r>
          </a:p>
          <a:p>
            <a:pPr marL="342900" marR="0" lvl="0" indent="-342900" algn="just" defTabSz="914400" rtl="0" eaLnBrk="1" fontAlgn="base" latinLnBrk="0" hangingPunct="1">
              <a:lnSpc>
                <a:spcPct val="150000"/>
              </a:lnSpc>
              <a:spcBef>
                <a:spcPct val="0"/>
              </a:spcBef>
              <a:spcAft>
                <a:spcPct val="0"/>
              </a:spcAft>
              <a:buClrTx/>
              <a:buSzTx/>
              <a:tabLst/>
            </a:pP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4" name="3 Dikdörtgen"/>
          <p:cNvSpPr/>
          <p:nvPr/>
        </p:nvSpPr>
        <p:spPr>
          <a:xfrm>
            <a:off x="1907704" y="260648"/>
            <a:ext cx="6984776" cy="369332"/>
          </a:xfrm>
          <a:prstGeom prst="rect">
            <a:avLst/>
          </a:prstGeom>
        </p:spPr>
        <p:txBody>
          <a:bodyPr wrap="square">
            <a:spAutoFit/>
          </a:bodyPr>
          <a:lstStyle/>
          <a:p>
            <a:pPr algn="ctr"/>
            <a:r>
              <a:rPr lang="tr-TR" b="1" dirty="0" smtClean="0">
                <a:solidFill>
                  <a:srgbClr val="C00000"/>
                </a:solidFill>
              </a:rPr>
              <a:t>KURUMSAL KABİLİYET ve KAPASİTENİN DEĞERLENDİRİLMESİ </a:t>
            </a:r>
            <a:endParaRPr lang="tr-TR" dirty="0">
              <a:solidFill>
                <a:srgbClr val="C00000"/>
              </a:solidFill>
            </a:endParaRPr>
          </a:p>
        </p:txBody>
      </p:sp>
      <p:sp>
        <p:nvSpPr>
          <p:cNvPr id="2051" name="Rectangle 3"/>
          <p:cNvSpPr>
            <a:spLocks noChangeArrowheads="1"/>
          </p:cNvSpPr>
          <p:nvPr/>
        </p:nvSpPr>
        <p:spPr bwMode="auto">
          <a:xfrm>
            <a:off x="1475656" y="1032991"/>
            <a:ext cx="1872208"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3- Öneriler</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p:txBody>
      </p:sp>
      <p:sp>
        <p:nvSpPr>
          <p:cNvPr id="2052" name="Rectangle 4"/>
          <p:cNvSpPr>
            <a:spLocks noChangeArrowheads="1"/>
          </p:cNvSpPr>
          <p:nvPr/>
        </p:nvSpPr>
        <p:spPr bwMode="auto">
          <a:xfrm>
            <a:off x="1043608" y="1556792"/>
            <a:ext cx="7488832" cy="29660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1.   Bilimsel araştırma projelerine ayrılan bütçenin arttırılması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2.</a:t>
            </a:r>
            <a:r>
              <a:rPr kumimoji="0" lang="tr-TR" sz="1400" b="0" i="0" u="none" strike="noStrike" cap="none" normalizeH="0" dirty="0" smtClean="0">
                <a:ln>
                  <a:noFill/>
                </a:ln>
                <a:solidFill>
                  <a:schemeClr val="tx1"/>
                </a:solidFill>
                <a:effectLst/>
                <a:latin typeface="Calibri" pitchFamily="34" charset="0"/>
                <a:ea typeface="Calibri" pitchFamily="34" charset="0"/>
                <a:cs typeface="Times New Roman" pitchFamily="18" charset="0"/>
              </a:rPr>
              <a:t>   </a:t>
            </a: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Akademik ve İdari personel sayısını ve kalitesinin arttırılması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3. </a:t>
            </a:r>
            <a:r>
              <a:rPr kumimoji="0" lang="tr-TR" sz="1400" b="0" i="0" u="none" strike="noStrike" cap="none" normalizeH="0" dirty="0" smtClean="0">
                <a:ln>
                  <a:noFill/>
                </a:ln>
                <a:solidFill>
                  <a:schemeClr val="tx1"/>
                </a:solidFill>
                <a:effectLst/>
                <a:latin typeface="Calibri" pitchFamily="34" charset="0"/>
                <a:ea typeface="Calibri" pitchFamily="34" charset="0"/>
                <a:cs typeface="Times New Roman" pitchFamily="18" charset="0"/>
              </a:rPr>
              <a:t> </a:t>
            </a: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Akademik ve idari personelin çalışacağı fiziki mekan, derslik ve laboratuar binalarının yeterli hale getirilmesi</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4. Öğrencilerin serbest zamanlarını değerlendirebilecekleri sosyal, kültürel ve sportif tesislerin yapılması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5.   Fakülte tanıtımının yerel, ulusal ve uluslararası düzeyde yapılması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6. Üniversite giriş sınavında yüksek puan alan öğrencilerin burs, barınma ve ödüllendirilmesi konusunda çalışma yapılması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1025" name="Rectangle 1"/>
          <p:cNvSpPr>
            <a:spLocks noChangeArrowheads="1"/>
          </p:cNvSpPr>
          <p:nvPr/>
        </p:nvSpPr>
        <p:spPr bwMode="auto">
          <a:xfrm>
            <a:off x="1259632" y="1996770"/>
            <a:ext cx="712879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74980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6" name="Rectangle 2"/>
          <p:cNvSpPr>
            <a:spLocks noChangeArrowheads="1"/>
          </p:cNvSpPr>
          <p:nvPr/>
        </p:nvSpPr>
        <p:spPr bwMode="auto">
          <a:xfrm>
            <a:off x="1115616" y="1271084"/>
            <a:ext cx="7488832" cy="42780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Bu raporda açıklanan faaliyetler için idare bütçesinden, harcama birimimize tahsis edilmiş kaynakların etkili, ekonomik ve verimli bir şekilde kullanıldığını, görev ve yetki alanım çerçevesinde iç kontrol sisteminin idari ve mali kararlar ile bunlara ilişkin işlemlerin yasallık ve düzenliliği hususunda yeterli güvenceyi sağladığını ve harcama birimimizde süreç kontrolünün etkin olarak uygulandığını bildiririm.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Bu güvence, harcama yetkilisi olarak sahip olduğum bilgi ve değerlendirmeler, iç kontroller, iç denetçi raporları ile Sayıştay raporları gibi bilgim dâhilindeki hususlara dayanmaktadır.</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Burada raporlanmayan, idarenin menfaatlerine zarar veren herhangi bir husus hakkında bilgim olmadığını beyan ederim. 13.02.2015</a:t>
            </a: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endParaRPr lang="tr-TR" sz="1600" dirty="0" smtClean="0">
              <a:latin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endParaRPr kumimoji="0" lang="tr-TR" sz="1600" b="0" i="0" u="none" strike="noStrike" cap="none" normalizeH="0" baseline="0" dirty="0" smtClean="0">
              <a:ln>
                <a:noFill/>
              </a:ln>
              <a:solidFill>
                <a:schemeClr val="tx1"/>
              </a:solidFill>
              <a:effectLst/>
              <a:latin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endParaRPr lang="tr-TR" sz="1600" dirty="0" smtClean="0">
              <a:latin typeface="Calibri" pitchFamily="34"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Arial" pitchFamily="34" charset="0"/>
                <a:cs typeface="Arial" pitchFamily="34" charset="0"/>
              </a:rPr>
              <a:t>                                                                  Prof.Dr. Cemalettin ERDEMCİ</a:t>
            </a:r>
          </a:p>
          <a:p>
            <a:pPr marL="0" marR="0" lvl="0" indent="0" defTabSz="914400" rtl="0" eaLnBrk="0" fontAlgn="base" latinLnBrk="0" hangingPunct="0">
              <a:lnSpc>
                <a:spcPct val="100000"/>
              </a:lnSpc>
              <a:spcBef>
                <a:spcPct val="0"/>
              </a:spcBef>
              <a:spcAft>
                <a:spcPct val="0"/>
              </a:spcAft>
              <a:buClrTx/>
              <a:buSzTx/>
              <a:buFontTx/>
              <a:buNone/>
              <a:tabLst>
                <a:tab pos="539750" algn="l"/>
              </a:tabLst>
            </a:pPr>
            <a:r>
              <a:rPr lang="tr-TR" sz="1600" dirty="0" smtClean="0">
                <a:latin typeface="Arial" pitchFamily="34" charset="0"/>
                <a:cs typeface="Arial" pitchFamily="34" charset="0"/>
              </a:rPr>
              <a:t>                                                                                     Dekan</a:t>
            </a:r>
          </a:p>
          <a:p>
            <a:pPr marL="0" marR="0" lvl="0" indent="0" defTabSz="914400" rtl="0" eaLnBrk="0" fontAlgn="base" latinLnBrk="0" hangingPunct="0">
              <a:lnSpc>
                <a:spcPct val="100000"/>
              </a:lnSpc>
              <a:spcBef>
                <a:spcPct val="0"/>
              </a:spcBef>
              <a:spcAft>
                <a:spcPct val="0"/>
              </a:spcAft>
              <a:buClrTx/>
              <a:buSzTx/>
              <a:buFontTx/>
              <a:buNone/>
              <a:tabLst>
                <a:tab pos="539750" algn="l"/>
              </a:tabLst>
            </a:pP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539750" algn="l"/>
              </a:tabLst>
            </a:pP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1266</TotalTime>
  <Words>2046</Words>
  <Application>Microsoft Office PowerPoint</Application>
  <PresentationFormat>Ekran Gösterisi (4:3)</PresentationFormat>
  <Paragraphs>826</Paragraphs>
  <Slides>26</Slides>
  <Notes>2</Notes>
  <HiddenSlides>0</HiddenSlides>
  <MMClips>0</MMClips>
  <ScaleCrop>false</ScaleCrop>
  <HeadingPairs>
    <vt:vector size="4" baseType="variant">
      <vt:variant>
        <vt:lpstr>Tema</vt:lpstr>
      </vt:variant>
      <vt:variant>
        <vt:i4>1</vt:i4>
      </vt:variant>
      <vt:variant>
        <vt:lpstr>Slayt Başlıkları</vt:lpstr>
      </vt:variant>
      <vt:variant>
        <vt:i4>26</vt:i4>
      </vt:variant>
    </vt:vector>
  </HeadingPairs>
  <TitlesOfParts>
    <vt:vector size="27" baseType="lpstr">
      <vt:lpstr>Ofis Teması</vt:lpstr>
      <vt:lpstr>SİİRT ÜNİVERSİTESİ</vt:lpstr>
      <vt:lpstr>Slayt 2</vt:lpstr>
      <vt:lpstr>Slayt 3</vt:lpstr>
      <vt:lpstr>Slayt 4</vt:lpstr>
      <vt:lpstr>Slayt 5</vt:lpstr>
      <vt:lpstr>Slayt 6</vt:lpstr>
      <vt:lpstr>Slayt 7</vt:lpstr>
      <vt:lpstr>Slayt 8</vt:lpstr>
      <vt:lpstr>Slayt 9</vt:lpstr>
      <vt:lpstr>Slayt 10</vt:lpstr>
      <vt:lpstr>Slayt 11</vt:lpstr>
      <vt:lpstr>Slayt 12</vt:lpstr>
      <vt:lpstr>Slayt 13</vt:lpstr>
      <vt:lpstr>Slayt 14</vt:lpstr>
      <vt:lpstr>Slayt 15</vt:lpstr>
      <vt:lpstr>Slayt 16</vt:lpstr>
      <vt:lpstr>Slayt 17</vt:lpstr>
      <vt:lpstr>Slayt 18</vt:lpstr>
      <vt:lpstr>Slayt 19</vt:lpstr>
      <vt:lpstr>Slayt 20</vt:lpstr>
      <vt:lpstr>Slayt 21</vt:lpstr>
      <vt:lpstr>Slayt 22</vt:lpstr>
      <vt:lpstr>Slayt 23</vt:lpstr>
      <vt:lpstr>Slayt 24</vt:lpstr>
      <vt:lpstr>Slayt 25</vt:lpstr>
      <vt:lpstr>Slayt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SİİRT ÜNİVERSİTESİ</dc:title>
  <dc:creator>Personel</dc:creator>
  <cp:lastModifiedBy>Personel</cp:lastModifiedBy>
  <cp:revision>101</cp:revision>
  <dcterms:created xsi:type="dcterms:W3CDTF">2015-03-10T07:12:41Z</dcterms:created>
  <dcterms:modified xsi:type="dcterms:W3CDTF">2015-05-04T06:18:56Z</dcterms:modified>
</cp:coreProperties>
</file>